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0" r:id="rId7"/>
    <p:sldId id="263" r:id="rId8"/>
    <p:sldId id="257"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BE34D1E-663F-467C-979A-2B2A1AE78B27}">
          <p14:sldIdLst>
            <p14:sldId id="256"/>
            <p14:sldId id="258"/>
            <p14:sldId id="259"/>
            <p14:sldId id="261"/>
            <p14:sldId id="262"/>
            <p14:sldId id="260"/>
            <p14:sldId id="263"/>
            <p14:sldId id="257"/>
          </p14:sldIdLst>
        </p14:section>
        <p14:section name="Section sans titre" id="{47080B57-2219-4DA5-91F5-25D2C27370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94AE373-D468-43CC-8E5B-DD70E2DFC7E2}"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173657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AE373-D468-43CC-8E5B-DD70E2DFC7E2}"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1591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AE373-D468-43CC-8E5B-DD70E2DFC7E2}"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254934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4AE373-D468-43CC-8E5B-DD70E2DFC7E2}"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324440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94AE373-D468-43CC-8E5B-DD70E2DFC7E2}" type="datetimeFigureOut">
              <a:rPr lang="fr-FR" smtClean="0"/>
              <a:t>29/04/2024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74505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4AE373-D468-43CC-8E5B-DD70E2DFC7E2}" type="datetimeFigureOut">
              <a:rPr lang="fr-FR" smtClean="0"/>
              <a:t>29/04/2024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2520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4AE373-D468-43CC-8E5B-DD70E2DFC7E2}" type="datetimeFigureOut">
              <a:rPr lang="fr-FR" smtClean="0"/>
              <a:t>29/04/2024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403840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4AE373-D468-43CC-8E5B-DD70E2DFC7E2}" type="datetimeFigureOut">
              <a:rPr lang="fr-FR" smtClean="0"/>
              <a:t>29/04/2024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403183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4AE373-D468-43CC-8E5B-DD70E2DFC7E2}" type="datetimeFigureOut">
              <a:rPr lang="fr-FR" smtClean="0"/>
              <a:t>29/04/2024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422492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94AE373-D468-43CC-8E5B-DD70E2DFC7E2}" type="datetimeFigureOut">
              <a:rPr lang="fr-FR" smtClean="0"/>
              <a:t>29/04/2024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206401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94AE373-D468-43CC-8E5B-DD70E2DFC7E2}" type="datetimeFigureOut">
              <a:rPr lang="fr-FR" smtClean="0"/>
              <a:t>29/04/2024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3DBF6A-4E1C-4EB3-B0F0-FDC2E9421D65}" type="slidenum">
              <a:rPr lang="fr-FR" smtClean="0"/>
              <a:t>‹N°›</a:t>
            </a:fld>
            <a:endParaRPr lang="fr-FR"/>
          </a:p>
        </p:txBody>
      </p:sp>
    </p:spTree>
    <p:extLst>
      <p:ext uri="{BB962C8B-B14F-4D97-AF65-F5344CB8AC3E}">
        <p14:creationId xmlns:p14="http://schemas.microsoft.com/office/powerpoint/2010/main" val="145760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AE373-D468-43CC-8E5B-DD70E2DFC7E2}" type="datetimeFigureOut">
              <a:rPr lang="fr-FR" smtClean="0"/>
              <a:t>29/04/2024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DBF6A-4E1C-4EB3-B0F0-FDC2E9421D65}" type="slidenum">
              <a:rPr lang="fr-FR" smtClean="0"/>
              <a:t>‹N°›</a:t>
            </a:fld>
            <a:endParaRPr lang="fr-FR"/>
          </a:p>
        </p:txBody>
      </p:sp>
    </p:spTree>
    <p:extLst>
      <p:ext uri="{BB962C8B-B14F-4D97-AF65-F5344CB8AC3E}">
        <p14:creationId xmlns:p14="http://schemas.microsoft.com/office/powerpoint/2010/main" val="130109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ood.ec.europa.eu/document/download/c03805a6-4dcc-42ce-959c-e4d609010fa3_en?filename=gmo_biotech_ngt_proposal_2023-411_en.pdf&amp;prefLang=f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NGT</a:t>
            </a:r>
            <a:endParaRPr lang="fr-FR" dirty="0"/>
          </a:p>
        </p:txBody>
      </p:sp>
      <p:sp>
        <p:nvSpPr>
          <p:cNvPr id="3" name="Sous-titre 2"/>
          <p:cNvSpPr>
            <a:spLocks noGrp="1"/>
          </p:cNvSpPr>
          <p:nvPr>
            <p:ph type="subTitle" idx="1"/>
          </p:nvPr>
        </p:nvSpPr>
        <p:spPr/>
        <p:txBody>
          <a:bodyPr/>
          <a:lstStyle/>
          <a:p>
            <a:r>
              <a:rPr lang="fr-FR" dirty="0" smtClean="0"/>
              <a:t>Muriel Lightbourne</a:t>
            </a:r>
          </a:p>
          <a:p>
            <a:r>
              <a:rPr lang="fr-FR" dirty="0" smtClean="0"/>
              <a:t>INRAE  29 Avril 2024</a:t>
            </a:r>
            <a:endParaRPr lang="fr-FR" dirty="0"/>
          </a:p>
        </p:txBody>
      </p:sp>
    </p:spTree>
    <p:extLst>
      <p:ext uri="{BB962C8B-B14F-4D97-AF65-F5344CB8AC3E}">
        <p14:creationId xmlns:p14="http://schemas.microsoft.com/office/powerpoint/2010/main" val="373449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65899"/>
          </a:xfrm>
        </p:spPr>
        <p:txBody>
          <a:bodyPr>
            <a:normAutofit fontScale="90000"/>
          </a:bodyPr>
          <a:lstStyle/>
          <a:p>
            <a:r>
              <a:rPr lang="fr-FR" dirty="0" smtClean="0"/>
              <a:t>Contexte</a:t>
            </a:r>
            <a:endParaRPr lang="fr-FR" dirty="0"/>
          </a:p>
        </p:txBody>
      </p:sp>
      <p:sp>
        <p:nvSpPr>
          <p:cNvPr id="3" name="Espace réservé du contenu 2"/>
          <p:cNvSpPr>
            <a:spLocks noGrp="1"/>
          </p:cNvSpPr>
          <p:nvPr>
            <p:ph idx="1"/>
          </p:nvPr>
        </p:nvSpPr>
        <p:spPr>
          <a:xfrm>
            <a:off x="838200" y="1138844"/>
            <a:ext cx="10515600" cy="5038119"/>
          </a:xfrm>
        </p:spPr>
        <p:txBody>
          <a:bodyPr>
            <a:normAutofit fontScale="70000" lnSpcReduction="20000"/>
          </a:bodyPr>
          <a:lstStyle/>
          <a:p>
            <a:r>
              <a:rPr lang="fr-FR" dirty="0"/>
              <a:t>Arrêt </a:t>
            </a:r>
            <a:r>
              <a:rPr lang="fr-FR" dirty="0" smtClean="0"/>
              <a:t>C-528/16 en grande chambre de </a:t>
            </a:r>
            <a:r>
              <a:rPr lang="fr-FR" dirty="0"/>
              <a:t>la </a:t>
            </a:r>
            <a:r>
              <a:rPr lang="fr-FR" dirty="0" smtClean="0"/>
              <a:t>CJUE 25/07/2018 : </a:t>
            </a:r>
            <a:r>
              <a:rPr lang="fr-FR" dirty="0"/>
              <a:t>l’ensemble des NTG </a:t>
            </a:r>
            <a:r>
              <a:rPr lang="fr-FR" dirty="0" smtClean="0"/>
              <a:t>(dont les VTH) sont soumises aux règles sur les </a:t>
            </a:r>
            <a:r>
              <a:rPr lang="fr-FR" dirty="0"/>
              <a:t>OGM (directive 2001/18/CE dissémination </a:t>
            </a:r>
            <a:r>
              <a:rPr lang="fr-FR" dirty="0" smtClean="0"/>
              <a:t>volontaire d’OGM) </a:t>
            </a:r>
          </a:p>
          <a:p>
            <a:pPr algn="just"/>
            <a:r>
              <a:rPr lang="fr-FR" dirty="0"/>
              <a:t>point </a:t>
            </a:r>
            <a:r>
              <a:rPr lang="fr-FR" dirty="0" smtClean="0"/>
              <a:t>54: « les </a:t>
            </a:r>
            <a:r>
              <a:rPr lang="fr-FR" dirty="0"/>
              <a:t>organismes obtenus au moyen de techniques/méthodes de mutagenèse qui n’ont pas été traditionnellement utilisées pour diverses applications et dont la sécurité n’est pas avérée depuis longtemps relèvent du champ d’application de la directive 2001/18 et sont, dès lors, soumis aux obligations qui en </a:t>
            </a:r>
            <a:r>
              <a:rPr lang="fr-FR" dirty="0" smtClean="0"/>
              <a:t>découlent » (évaluation, autorisation, étiquetage).</a:t>
            </a:r>
          </a:p>
          <a:p>
            <a:pPr algn="just"/>
            <a:r>
              <a:rPr lang="fr-FR" dirty="0"/>
              <a:t>L’article 4, paragraphe 4, de la directive 2002/53/CE du Conseil, du 13 juin 2002, concernant le catalogue commun des variétés des espèces de plantes </a:t>
            </a:r>
            <a:r>
              <a:rPr lang="fr-FR" dirty="0" smtClean="0"/>
              <a:t>agricoles, </a:t>
            </a:r>
            <a:r>
              <a:rPr lang="fr-FR" dirty="0"/>
              <a:t>doit être interprété en ce sens que sont exemptées des obligations que cette disposition prévoit les variétés génétiquement modifiées obtenues au moyen de techniques/méthodes de mutagenèse qui ont été traditionnellement utilisées pour diverses applications et dont la sécurité est avérée depuis longtemps.</a:t>
            </a:r>
            <a:endParaRPr lang="fr-FR" dirty="0" smtClean="0"/>
          </a:p>
          <a:p>
            <a:pPr algn="just"/>
            <a:r>
              <a:rPr lang="fr-FR" dirty="0"/>
              <a:t>Point 79: «les États membres ont la faculté de définir leur régime juridique en </a:t>
            </a:r>
            <a:r>
              <a:rPr lang="fr-FR" dirty="0" smtClean="0"/>
              <a:t>soumettant</a:t>
            </a:r>
            <a:r>
              <a:rPr lang="fr-FR" dirty="0"/>
              <a:t> » les organismes obtenus au moyen de techniques/méthodes de mutagenèse qui n’ont pas été traditionnellement </a:t>
            </a:r>
            <a:r>
              <a:rPr lang="fr-FR" dirty="0" smtClean="0"/>
              <a:t>utilisées, </a:t>
            </a:r>
            <a:r>
              <a:rPr lang="fr-FR" dirty="0"/>
              <a:t>dans le respect du droit de l’Union, en particulier des règles relatives à la libre circulation des marchandises édictées aux articles 34 à 36 TFUE, aux obligations prévues par la directive 2001/18 ou à d’autres obligations</a:t>
            </a:r>
            <a:r>
              <a:rPr lang="fr-FR" dirty="0" smtClean="0"/>
              <a:t>. »</a:t>
            </a:r>
            <a:r>
              <a:rPr lang="fr-FR" dirty="0"/>
              <a:t>  </a:t>
            </a:r>
            <a:endParaRPr lang="fr-FR" dirty="0" smtClean="0"/>
          </a:p>
          <a:p>
            <a:pPr algn="just"/>
            <a:r>
              <a:rPr lang="fr-FR" dirty="0" smtClean="0"/>
              <a:t>D’où un besoin de clarification des technologies reconnues comme traditionnellement utilisées et dont la sécurité est avérée, et d’harmonisation pour éviter traitements nationaux divergents.</a:t>
            </a:r>
            <a:endParaRPr lang="fr-FR" dirty="0"/>
          </a:p>
        </p:txBody>
      </p:sp>
    </p:spTree>
    <p:extLst>
      <p:ext uri="{BB962C8B-B14F-4D97-AF65-F5344CB8AC3E}">
        <p14:creationId xmlns:p14="http://schemas.microsoft.com/office/powerpoint/2010/main" val="24371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99151"/>
          </a:xfrm>
        </p:spPr>
        <p:txBody>
          <a:bodyPr>
            <a:normAutofit fontScale="90000"/>
          </a:bodyPr>
          <a:lstStyle/>
          <a:p>
            <a:r>
              <a:rPr lang="fr-FR" dirty="0" smtClean="0"/>
              <a:t>Contexte (2)</a:t>
            </a:r>
            <a:endParaRPr lang="fr-FR" dirty="0"/>
          </a:p>
        </p:txBody>
      </p:sp>
      <p:sp>
        <p:nvSpPr>
          <p:cNvPr id="3" name="Espace réservé du contenu 2"/>
          <p:cNvSpPr>
            <a:spLocks noGrp="1"/>
          </p:cNvSpPr>
          <p:nvPr>
            <p:ph idx="1"/>
          </p:nvPr>
        </p:nvSpPr>
        <p:spPr>
          <a:xfrm>
            <a:off x="838200" y="1055716"/>
            <a:ext cx="10515600" cy="5121247"/>
          </a:xfrm>
        </p:spPr>
        <p:txBody>
          <a:bodyPr>
            <a:normAutofit fontScale="92500" lnSpcReduction="20000"/>
          </a:bodyPr>
          <a:lstStyle/>
          <a:p>
            <a:pPr algn="just"/>
            <a:r>
              <a:rPr lang="fr-FR" dirty="0" smtClean="0"/>
              <a:t>Décision du Conseil 8/11/19: demande d’étude NGT à la Commission (rapport du 29/04/21)</a:t>
            </a:r>
          </a:p>
          <a:p>
            <a:pPr algn="just"/>
            <a:r>
              <a:rPr lang="fr-FR" dirty="0" smtClean="0"/>
              <a:t>CJUE </a:t>
            </a:r>
            <a:r>
              <a:rPr lang="fr-FR" dirty="0"/>
              <a:t>C-688/21 </a:t>
            </a:r>
            <a:r>
              <a:rPr lang="fr-FR" dirty="0" smtClean="0"/>
              <a:t>du </a:t>
            </a:r>
            <a:r>
              <a:rPr lang="fr-FR" dirty="0"/>
              <a:t>7/02/2023:  l'exemption </a:t>
            </a:r>
            <a:r>
              <a:rPr lang="fr-FR" dirty="0" smtClean="0"/>
              <a:t>doit </a:t>
            </a:r>
            <a:r>
              <a:rPr lang="fr-FR" dirty="0"/>
              <a:t>être écartée seulement s'il est établi que les modifications obtenues du matériel génétique sont différentes de celles de la mutagénèse traditionnelle. </a:t>
            </a:r>
            <a:r>
              <a:rPr lang="fr-FR" dirty="0" smtClean="0"/>
              <a:t>Or </a:t>
            </a:r>
            <a:r>
              <a:rPr lang="fr-FR" dirty="0"/>
              <a:t>le fait que ces modifications soient obtenues </a:t>
            </a:r>
            <a:r>
              <a:rPr lang="fr-FR" i="1" dirty="0"/>
              <a:t>in vitro</a:t>
            </a:r>
            <a:r>
              <a:rPr lang="fr-FR" dirty="0"/>
              <a:t>, plutôt </a:t>
            </a:r>
            <a:r>
              <a:rPr lang="fr-FR" dirty="0" smtClean="0"/>
              <a:t>qu’</a:t>
            </a:r>
            <a:r>
              <a:rPr lang="fr-FR" i="1" dirty="0" smtClean="0"/>
              <a:t>in </a:t>
            </a:r>
            <a:r>
              <a:rPr lang="fr-FR" i="1" dirty="0"/>
              <a:t>vivo</a:t>
            </a:r>
            <a:r>
              <a:rPr lang="fr-FR" dirty="0"/>
              <a:t>, ne justifient pas une telle décision</a:t>
            </a:r>
            <a:r>
              <a:rPr lang="fr-FR" dirty="0" smtClean="0"/>
              <a:t>.</a:t>
            </a:r>
          </a:p>
          <a:p>
            <a:pPr algn="just"/>
            <a:r>
              <a:rPr lang="fr-FR" dirty="0" smtClean="0"/>
              <a:t>Demande de la </a:t>
            </a:r>
            <a:r>
              <a:rPr lang="fr-FR" dirty="0"/>
              <a:t>Commission </a:t>
            </a:r>
            <a:r>
              <a:rPr lang="fr-FR" dirty="0" smtClean="0"/>
              <a:t>à </a:t>
            </a:r>
            <a:r>
              <a:rPr lang="fr-FR" dirty="0"/>
              <a:t>l'EFSA d'élaborer des critères </a:t>
            </a:r>
            <a:r>
              <a:rPr lang="fr-FR" dirty="0" smtClean="0"/>
              <a:t>à </a:t>
            </a:r>
            <a:r>
              <a:rPr lang="fr-FR" dirty="0"/>
              <a:t>prendre en considération pour l'évaluation des risques des plantes produites par mutagenèse ciblée, </a:t>
            </a:r>
            <a:r>
              <a:rPr lang="fr-FR" dirty="0" err="1"/>
              <a:t>cisgenèse</a:t>
            </a:r>
            <a:r>
              <a:rPr lang="fr-FR" dirty="0"/>
              <a:t> et </a:t>
            </a:r>
            <a:r>
              <a:rPr lang="fr-FR" dirty="0" err="1" smtClean="0"/>
              <a:t>intragenèse</a:t>
            </a:r>
            <a:r>
              <a:rPr lang="fr-FR" dirty="0" smtClean="0"/>
              <a:t>: rapport octobre 2023 = 6 critères</a:t>
            </a:r>
          </a:p>
          <a:p>
            <a:pPr lvl="1" algn="just"/>
            <a:r>
              <a:rPr lang="fr-FR" dirty="0" smtClean="0"/>
              <a:t>Si </a:t>
            </a:r>
            <a:r>
              <a:rPr lang="fr-FR" dirty="0"/>
              <a:t>une ou plusieurs séquences d'ADN exogène sont présentes (critère 1), si cette séquence provient du pool génétique des obtenteurs (critère 2), le type d'intégration (critère 3) et si un gène végétal endogène est interrompu (critère 4). </a:t>
            </a:r>
            <a:endParaRPr lang="fr-FR" dirty="0" smtClean="0"/>
          </a:p>
          <a:p>
            <a:pPr lvl="1" algn="just"/>
            <a:r>
              <a:rPr lang="fr-FR" dirty="0" smtClean="0"/>
              <a:t>Introduction de séquences </a:t>
            </a:r>
            <a:r>
              <a:rPr lang="fr-FR" dirty="0" err="1"/>
              <a:t>cisgéniques</a:t>
            </a:r>
            <a:r>
              <a:rPr lang="fr-FR" dirty="0"/>
              <a:t> et </a:t>
            </a:r>
            <a:r>
              <a:rPr lang="fr-FR" dirty="0" err="1" smtClean="0"/>
              <a:t>intragéniques</a:t>
            </a:r>
            <a:r>
              <a:rPr lang="fr-FR" dirty="0" smtClean="0"/>
              <a:t> : </a:t>
            </a:r>
            <a:r>
              <a:rPr lang="fr-FR" dirty="0"/>
              <a:t>deux autres critères sont </a:t>
            </a:r>
            <a:r>
              <a:rPr lang="fr-FR" dirty="0" smtClean="0"/>
              <a:t>utilisés </a:t>
            </a:r>
            <a:r>
              <a:rPr lang="fr-FR" dirty="0"/>
              <a:t>pour évaluer l'historique </a:t>
            </a:r>
            <a:r>
              <a:rPr lang="fr-FR" dirty="0" smtClean="0"/>
              <a:t>sécuritaire de l'utilisation (</a:t>
            </a:r>
            <a:r>
              <a:rPr lang="fr-FR" dirty="0"/>
              <a:t>critère 5) et la structure et la fonction du nouvel allèle (critère 6).</a:t>
            </a:r>
            <a:endParaRPr lang="fr-FR" dirty="0"/>
          </a:p>
        </p:txBody>
      </p:sp>
    </p:spTree>
    <p:extLst>
      <p:ext uri="{BB962C8B-B14F-4D97-AF65-F5344CB8AC3E}">
        <p14:creationId xmlns:p14="http://schemas.microsoft.com/office/powerpoint/2010/main" val="251164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65653"/>
          </a:xfrm>
        </p:spPr>
        <p:txBody>
          <a:bodyPr>
            <a:normAutofit fontScale="90000"/>
          </a:bodyPr>
          <a:lstStyle/>
          <a:p>
            <a:r>
              <a:rPr lang="fr-FR" dirty="0" smtClean="0"/>
              <a:t>Proposition</a:t>
            </a:r>
            <a:endParaRPr lang="fr-FR" dirty="0"/>
          </a:p>
        </p:txBody>
      </p:sp>
      <p:sp>
        <p:nvSpPr>
          <p:cNvPr id="3" name="Espace réservé du contenu 2"/>
          <p:cNvSpPr>
            <a:spLocks noGrp="1"/>
          </p:cNvSpPr>
          <p:nvPr>
            <p:ph idx="1"/>
          </p:nvPr>
        </p:nvSpPr>
        <p:spPr>
          <a:xfrm>
            <a:off x="838200" y="1321724"/>
            <a:ext cx="10515600" cy="4855239"/>
          </a:xfrm>
        </p:spPr>
        <p:txBody>
          <a:bodyPr>
            <a:normAutofit/>
          </a:bodyPr>
          <a:lstStyle/>
          <a:p>
            <a:r>
              <a:rPr lang="pt-BR" sz="2000" dirty="0" smtClean="0"/>
              <a:t>Document COM(2023</a:t>
            </a:r>
            <a:r>
              <a:rPr lang="pt-BR" sz="2000" dirty="0"/>
              <a:t>) 411 final du </a:t>
            </a:r>
            <a:r>
              <a:rPr lang="pt-BR" sz="2000" dirty="0" smtClean="0"/>
              <a:t>5.7.2023: </a:t>
            </a:r>
            <a:r>
              <a:rPr lang="pt-BR" sz="2000" dirty="0" smtClean="0">
                <a:hlinkClick r:id="rId2"/>
              </a:rPr>
              <a:t>https</a:t>
            </a:r>
            <a:r>
              <a:rPr lang="pt-BR" sz="2000" dirty="0">
                <a:hlinkClick r:id="rId2"/>
              </a:rPr>
              <a:t>://</a:t>
            </a:r>
            <a:r>
              <a:rPr lang="pt-BR" sz="2000" dirty="0" smtClean="0">
                <a:hlinkClick r:id="rId2"/>
              </a:rPr>
              <a:t>food.ec.europa.eu/document/download/c03805a6-4dcc-42ce-959c-e4d609010fa3_en?filename=gmo_biotech_ngt_proposal_2023-411_en.pdf&amp;prefLang=fr</a:t>
            </a:r>
            <a:endParaRPr lang="fr-FR" sz="2000" dirty="0"/>
          </a:p>
          <a:p>
            <a:pPr algn="just"/>
            <a:r>
              <a:rPr lang="fr-FR" sz="2000" dirty="0" smtClean="0"/>
              <a:t>La </a:t>
            </a:r>
            <a:r>
              <a:rPr lang="fr-FR" sz="2000" dirty="0"/>
              <a:t>proposition ne concerne pas les plantes obtenues au moyen de NTG introduisant le matériel génétique d'une espèce avec laquelle les croisements ne sont pas possibles (</a:t>
            </a:r>
            <a:r>
              <a:rPr lang="fr-FR" sz="2000" b="1" dirty="0"/>
              <a:t>transgénèse</a:t>
            </a:r>
            <a:r>
              <a:rPr lang="fr-FR" sz="2000" dirty="0"/>
              <a:t>). De telles techniques continuent de relever de la législation existante sur les </a:t>
            </a:r>
            <a:r>
              <a:rPr lang="fr-FR" sz="2000" b="1" dirty="0"/>
              <a:t>OGM</a:t>
            </a:r>
            <a:r>
              <a:rPr lang="fr-FR" sz="2000" dirty="0" smtClean="0"/>
              <a:t>.</a:t>
            </a:r>
            <a:endParaRPr lang="fr-FR" sz="2000" dirty="0"/>
          </a:p>
          <a:p>
            <a:pPr algn="just"/>
            <a:r>
              <a:rPr lang="fr-FR" sz="2000" dirty="0" smtClean="0"/>
              <a:t>Ne </a:t>
            </a:r>
            <a:r>
              <a:rPr lang="fr-FR" sz="2000" dirty="0"/>
              <a:t>concerne que les plantes produites par </a:t>
            </a:r>
            <a:r>
              <a:rPr lang="fr-FR" sz="2000" b="1" dirty="0"/>
              <a:t>mutagénèse ciblée </a:t>
            </a:r>
            <a:r>
              <a:rPr lang="fr-FR" sz="2000" dirty="0"/>
              <a:t>et par </a:t>
            </a:r>
            <a:r>
              <a:rPr lang="fr-FR" sz="2000" b="1" dirty="0" err="1"/>
              <a:t>cisgénèse</a:t>
            </a:r>
            <a:r>
              <a:rPr lang="fr-FR" sz="2000" dirty="0"/>
              <a:t>, ainsi que </a:t>
            </a:r>
            <a:r>
              <a:rPr lang="fr-FR" sz="2000" b="1" dirty="0"/>
              <a:t>leurs produits</a:t>
            </a:r>
            <a:r>
              <a:rPr lang="fr-FR" sz="2000" dirty="0"/>
              <a:t> destinés à l'alimentation humaine ou animale. La mutagénèse ciblée entraîne des mutations du génome sans insertion de matériel génétique </a:t>
            </a:r>
            <a:r>
              <a:rPr lang="fr-FR" sz="2000" dirty="0" smtClean="0"/>
              <a:t>étranger. </a:t>
            </a:r>
            <a:r>
              <a:rPr lang="fr-FR" sz="2000" dirty="0"/>
              <a:t>La </a:t>
            </a:r>
            <a:r>
              <a:rPr lang="fr-FR" sz="2000" dirty="0" err="1"/>
              <a:t>cisgénèse</a:t>
            </a:r>
            <a:r>
              <a:rPr lang="fr-FR" sz="2000" dirty="0"/>
              <a:t> correspond à l'insertion de matériel génétique dans un organisme récepteur à partir d'un donneur sexuellement compatible avec cet organisme récepteur (par exemple, des modifications sont apportées entre des plantes naturellement compatibles</a:t>
            </a:r>
            <a:r>
              <a:rPr lang="fr-FR" sz="2000" dirty="0" smtClean="0"/>
              <a:t>).</a:t>
            </a:r>
          </a:p>
          <a:p>
            <a:pPr algn="just"/>
            <a:r>
              <a:rPr lang="fr-FR" sz="2000" dirty="0" smtClean="0"/>
              <a:t>Les plantes obtenues par </a:t>
            </a:r>
            <a:r>
              <a:rPr lang="fr-FR" sz="2000" b="1" dirty="0" smtClean="0"/>
              <a:t>mutagénèse aléatoire </a:t>
            </a:r>
            <a:r>
              <a:rPr lang="fr-FR" sz="2000" dirty="0" smtClean="0"/>
              <a:t>continuent à être </a:t>
            </a:r>
            <a:r>
              <a:rPr lang="fr-FR" sz="2000" b="1" dirty="0" smtClean="0"/>
              <a:t>exemptée</a:t>
            </a:r>
            <a:r>
              <a:rPr lang="fr-FR" sz="2000" dirty="0" smtClean="0"/>
              <a:t>s du régime des OGM.</a:t>
            </a:r>
          </a:p>
          <a:p>
            <a:pPr algn="just"/>
            <a:endParaRPr lang="fr-FR" dirty="0"/>
          </a:p>
          <a:p>
            <a:endParaRPr lang="fr-FR" dirty="0"/>
          </a:p>
        </p:txBody>
      </p:sp>
    </p:spTree>
    <p:extLst>
      <p:ext uri="{BB962C8B-B14F-4D97-AF65-F5344CB8AC3E}">
        <p14:creationId xmlns:p14="http://schemas.microsoft.com/office/powerpoint/2010/main" val="74815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3146" y="5344450"/>
            <a:ext cx="10515600" cy="998162"/>
          </a:xfrm>
        </p:spPr>
        <p:txBody>
          <a:bodyPr>
            <a:normAutofit/>
          </a:bodyPr>
          <a:lstStyle/>
          <a:p>
            <a:r>
              <a:rPr lang="fr-FR" sz="1600" dirty="0" smtClean="0"/>
              <a:t>Source: présentation MASA DGAL </a:t>
            </a:r>
            <a:endParaRPr lang="fr-FR" sz="1600" dirty="0"/>
          </a:p>
        </p:txBody>
      </p:sp>
      <p:pic>
        <p:nvPicPr>
          <p:cNvPr id="4" name="Espace réservé du contenu 3"/>
          <p:cNvPicPr>
            <a:picLocks noGrp="1" noChangeAspect="1"/>
          </p:cNvPicPr>
          <p:nvPr>
            <p:ph idx="1"/>
          </p:nvPr>
        </p:nvPicPr>
        <p:blipFill>
          <a:blip r:embed="rId2"/>
          <a:stretch>
            <a:fillRect/>
          </a:stretch>
        </p:blipFill>
        <p:spPr>
          <a:xfrm>
            <a:off x="1292566" y="266007"/>
            <a:ext cx="8930711" cy="4758055"/>
          </a:xfrm>
          <a:prstGeom prst="rect">
            <a:avLst/>
          </a:prstGeom>
        </p:spPr>
      </p:pic>
    </p:spTree>
    <p:extLst>
      <p:ext uri="{BB962C8B-B14F-4D97-AF65-F5344CB8AC3E}">
        <p14:creationId xmlns:p14="http://schemas.microsoft.com/office/powerpoint/2010/main" val="416511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98904"/>
          </a:xfrm>
        </p:spPr>
        <p:txBody>
          <a:bodyPr>
            <a:normAutofit/>
          </a:bodyPr>
          <a:lstStyle/>
          <a:p>
            <a:r>
              <a:rPr lang="fr-FR" sz="4000" dirty="0" smtClean="0"/>
              <a:t>Proposition (3)</a:t>
            </a:r>
            <a:endParaRPr lang="fr-FR" sz="4000" dirty="0"/>
          </a:p>
        </p:txBody>
      </p:sp>
      <p:sp>
        <p:nvSpPr>
          <p:cNvPr id="3" name="Espace réservé du contenu 2"/>
          <p:cNvSpPr>
            <a:spLocks noGrp="1"/>
          </p:cNvSpPr>
          <p:nvPr>
            <p:ph idx="1"/>
          </p:nvPr>
        </p:nvSpPr>
        <p:spPr>
          <a:xfrm>
            <a:off x="605444" y="1504604"/>
            <a:ext cx="10515600" cy="5038119"/>
          </a:xfrm>
        </p:spPr>
        <p:txBody>
          <a:bodyPr>
            <a:normAutofit lnSpcReduction="10000"/>
          </a:bodyPr>
          <a:lstStyle/>
          <a:p>
            <a:r>
              <a:rPr lang="fr-FR" dirty="0"/>
              <a:t>les variétés de « nouveaux OGM » seraient divisées en deux catégories :</a:t>
            </a:r>
          </a:p>
          <a:p>
            <a:pPr marL="457200" lvl="1" indent="0">
              <a:buNone/>
            </a:pPr>
            <a:endParaRPr lang="fr-FR" dirty="0"/>
          </a:p>
          <a:p>
            <a:pPr marL="457200" lvl="1" indent="0" algn="just">
              <a:buNone/>
            </a:pPr>
            <a:r>
              <a:rPr lang="fr-FR" dirty="0"/>
              <a:t>– </a:t>
            </a:r>
            <a:r>
              <a:rPr lang="fr-FR" dirty="0" smtClean="0"/>
              <a:t>NGT 1: Celles </a:t>
            </a:r>
            <a:r>
              <a:rPr lang="fr-FR" dirty="0"/>
              <a:t>comportant moins de 20 mutations génétiques ne seraient plus considérées comme des OGM </a:t>
            </a:r>
            <a:r>
              <a:rPr lang="fr-FR" dirty="0" smtClean="0"/>
              <a:t>dès lors que </a:t>
            </a:r>
            <a:r>
              <a:rPr lang="fr-FR" dirty="0"/>
              <a:t>ces mutations auraient pu apparaître </a:t>
            </a:r>
            <a:r>
              <a:rPr lang="fr-FR" dirty="0" smtClean="0"/>
              <a:t>«naturellement </a:t>
            </a:r>
            <a:r>
              <a:rPr lang="fr-FR" dirty="0"/>
              <a:t>ou être produites par la sélection conventionnelle </a:t>
            </a:r>
            <a:r>
              <a:rPr lang="fr-FR" dirty="0" smtClean="0"/>
              <a:t>».</a:t>
            </a:r>
          </a:p>
          <a:p>
            <a:pPr marL="457200" lvl="1" indent="0" algn="just">
              <a:buNone/>
            </a:pPr>
            <a:r>
              <a:rPr lang="fr-FR" dirty="0"/>
              <a:t>Ces semences seraient donc exemptées d’une évaluation des risques, mais également de toute obligation de traçabilité et </a:t>
            </a:r>
            <a:r>
              <a:rPr lang="fr-FR" dirty="0" smtClean="0"/>
              <a:t>d’étiquetage OGM, hormis « cat 1 NGT »; mais inscription sur une BD publique et interdiction en AB.</a:t>
            </a:r>
            <a:endParaRPr lang="fr-FR" dirty="0"/>
          </a:p>
          <a:p>
            <a:pPr marL="457200" lvl="1" indent="0" algn="just">
              <a:buNone/>
            </a:pPr>
            <a:endParaRPr lang="fr-FR" dirty="0" smtClean="0"/>
          </a:p>
          <a:p>
            <a:pPr marL="457200" lvl="1" indent="0" algn="just">
              <a:buNone/>
            </a:pPr>
            <a:r>
              <a:rPr lang="fr-FR" dirty="0"/>
              <a:t>– </a:t>
            </a:r>
            <a:r>
              <a:rPr lang="fr-FR" dirty="0" smtClean="0"/>
              <a:t>NGT 2: Les </a:t>
            </a:r>
            <a:r>
              <a:rPr lang="fr-FR" dirty="0"/>
              <a:t>variétés NTG qui présentent plus de 20 mutations génétiques demeureraient soumises à la réglementation européenne, avec </a:t>
            </a:r>
            <a:r>
              <a:rPr lang="fr-FR" dirty="0" smtClean="0"/>
              <a:t>une </a:t>
            </a:r>
            <a:r>
              <a:rPr lang="fr-FR" dirty="0"/>
              <a:t>plus faible évaluation des risques</a:t>
            </a:r>
            <a:r>
              <a:rPr lang="fr-FR" dirty="0" smtClean="0"/>
              <a:t>.</a:t>
            </a:r>
          </a:p>
          <a:p>
            <a:pPr marL="457200" lvl="1" indent="0" algn="just">
              <a:buNone/>
            </a:pPr>
            <a:r>
              <a:rPr lang="fr-FR" dirty="0" smtClean="0"/>
              <a:t>Le chiffre de 20 nucléotides est celui retenu par le Joint </a:t>
            </a:r>
            <a:r>
              <a:rPr lang="fr-FR" dirty="0" err="1" smtClean="0"/>
              <a:t>Research</a:t>
            </a:r>
            <a:r>
              <a:rPr lang="fr-FR" dirty="0" smtClean="0"/>
              <a:t> Centre dans son étude de 2011 et par le Scientific </a:t>
            </a:r>
            <a:r>
              <a:rPr lang="fr-FR" dirty="0" err="1" smtClean="0"/>
              <a:t>Advice</a:t>
            </a:r>
            <a:r>
              <a:rPr lang="fr-FR" dirty="0" smtClean="0"/>
              <a:t> </a:t>
            </a:r>
            <a:r>
              <a:rPr lang="fr-FR" dirty="0" err="1" smtClean="0"/>
              <a:t>Mechanism</a:t>
            </a:r>
            <a:r>
              <a:rPr lang="fr-FR" dirty="0" smtClean="0"/>
              <a:t> 2017.</a:t>
            </a:r>
            <a:endParaRPr lang="fr-FR" dirty="0"/>
          </a:p>
          <a:p>
            <a:pPr marL="457200" lvl="1" indent="0" algn="just">
              <a:buNone/>
            </a:pPr>
            <a:endParaRPr lang="fr-FR" dirty="0"/>
          </a:p>
          <a:p>
            <a:pPr marL="0" indent="0">
              <a:buNone/>
            </a:pPr>
            <a:endParaRPr lang="fr-FR" dirty="0"/>
          </a:p>
        </p:txBody>
      </p:sp>
    </p:spTree>
    <p:extLst>
      <p:ext uri="{BB962C8B-B14F-4D97-AF65-F5344CB8AC3E}">
        <p14:creationId xmlns:p14="http://schemas.microsoft.com/office/powerpoint/2010/main" val="14969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57093"/>
          </a:xfrm>
        </p:spPr>
        <p:txBody>
          <a:bodyPr>
            <a:normAutofit/>
          </a:bodyPr>
          <a:lstStyle/>
          <a:p>
            <a:r>
              <a:rPr lang="fr-FR" sz="3600" dirty="0" smtClean="0"/>
              <a:t>Proposition (4) – (Source : MASA/DGAL)</a:t>
            </a:r>
            <a:endParaRPr lang="fr-FR" sz="3600" dirty="0"/>
          </a:p>
        </p:txBody>
      </p:sp>
      <p:pic>
        <p:nvPicPr>
          <p:cNvPr id="4" name="Espace réservé du contenu 3"/>
          <p:cNvPicPr>
            <a:picLocks noGrp="1" noChangeAspect="1"/>
          </p:cNvPicPr>
          <p:nvPr>
            <p:ph idx="1"/>
          </p:nvPr>
        </p:nvPicPr>
        <p:blipFill>
          <a:blip r:embed="rId2"/>
          <a:stretch>
            <a:fillRect/>
          </a:stretch>
        </p:blipFill>
        <p:spPr>
          <a:xfrm>
            <a:off x="838200" y="1010977"/>
            <a:ext cx="9612277" cy="3436331"/>
          </a:xfrm>
          <a:prstGeom prst="rect">
            <a:avLst/>
          </a:prstGeom>
        </p:spPr>
      </p:pic>
      <p:pic>
        <p:nvPicPr>
          <p:cNvPr id="8" name="Image 7"/>
          <p:cNvPicPr>
            <a:picLocks noChangeAspect="1"/>
          </p:cNvPicPr>
          <p:nvPr/>
        </p:nvPicPr>
        <p:blipFill>
          <a:blip r:embed="rId3"/>
          <a:stretch>
            <a:fillRect/>
          </a:stretch>
        </p:blipFill>
        <p:spPr>
          <a:xfrm>
            <a:off x="987374" y="4614478"/>
            <a:ext cx="9145842" cy="1744758"/>
          </a:xfrm>
          <a:prstGeom prst="rect">
            <a:avLst/>
          </a:prstGeom>
        </p:spPr>
      </p:pic>
    </p:spTree>
    <p:extLst>
      <p:ext uri="{BB962C8B-B14F-4D97-AF65-F5344CB8AC3E}">
        <p14:creationId xmlns:p14="http://schemas.microsoft.com/office/powerpoint/2010/main" val="88125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38439"/>
          </a:xfrm>
        </p:spPr>
        <p:txBody>
          <a:bodyPr>
            <a:normAutofit fontScale="90000"/>
          </a:bodyPr>
          <a:lstStyle/>
          <a:p>
            <a:r>
              <a:rPr lang="fr-FR" dirty="0" smtClean="0"/>
              <a:t>Vote du PE et suite</a:t>
            </a:r>
            <a:endParaRPr lang="fr-FR" dirty="0"/>
          </a:p>
        </p:txBody>
      </p:sp>
      <p:sp>
        <p:nvSpPr>
          <p:cNvPr id="3" name="Espace réservé du contenu 2"/>
          <p:cNvSpPr>
            <a:spLocks noGrp="1"/>
          </p:cNvSpPr>
          <p:nvPr>
            <p:ph idx="1"/>
          </p:nvPr>
        </p:nvSpPr>
        <p:spPr>
          <a:xfrm>
            <a:off x="838200" y="1052945"/>
            <a:ext cx="10515600" cy="5464839"/>
          </a:xfrm>
        </p:spPr>
        <p:txBody>
          <a:bodyPr>
            <a:normAutofit fontScale="47500" lnSpcReduction="20000"/>
          </a:bodyPr>
          <a:lstStyle/>
          <a:p>
            <a:r>
              <a:rPr lang="fr-FR" sz="3300" dirty="0" smtClean="0"/>
              <a:t>7/02/24: Le Parlement européen adopte sa position sur la proposition de règlement NGT par 307 voix pour, 263 contre et 41 abstentions.</a:t>
            </a:r>
          </a:p>
          <a:p>
            <a:pPr marL="0" indent="0">
              <a:buNone/>
            </a:pPr>
            <a:endParaRPr lang="fr-FR" sz="3300" dirty="0" smtClean="0"/>
          </a:p>
          <a:p>
            <a:r>
              <a:rPr lang="fr-FR" sz="3300" dirty="0" smtClean="0"/>
              <a:t>1. Les deux catégories de NGT1 et NGT2 (régime OGM allégé) suggérées par la Commission demeurent, avec obligation d’étiquetage pour les 2. </a:t>
            </a:r>
          </a:p>
          <a:p>
            <a:endParaRPr lang="fr-FR" sz="3300" dirty="0" smtClean="0"/>
          </a:p>
          <a:p>
            <a:r>
              <a:rPr lang="fr-FR" sz="3300" dirty="0" smtClean="0"/>
              <a:t>2. Les </a:t>
            </a:r>
            <a:r>
              <a:rPr lang="fr-FR" sz="3300" dirty="0" smtClean="0"/>
              <a:t>2 catégories NGT demeurent interdites en production biologique. </a:t>
            </a:r>
          </a:p>
          <a:p>
            <a:pPr marL="0" indent="0">
              <a:buNone/>
            </a:pPr>
            <a:endParaRPr lang="fr-FR" sz="3300" dirty="0" smtClean="0"/>
          </a:p>
          <a:p>
            <a:r>
              <a:rPr lang="fr-FR" sz="3300" dirty="0" smtClean="0"/>
              <a:t>3. La taille et le nombre des modifications pour entrer dans la catégorie NGT1 vont être modifiés. Les plantes NGT1 devront faire l’objet d’une liste dans un répertoire public.</a:t>
            </a:r>
          </a:p>
          <a:p>
            <a:endParaRPr lang="fr-FR" sz="3300" dirty="0" smtClean="0"/>
          </a:p>
          <a:p>
            <a:r>
              <a:rPr lang="fr-FR" sz="3300" dirty="0" smtClean="0"/>
              <a:t>4. La Commission devra établir un rapport </a:t>
            </a:r>
            <a:r>
              <a:rPr lang="fr-FR" sz="3300" dirty="0" smtClean="0"/>
              <a:t>dans 7 ans </a:t>
            </a:r>
            <a:r>
              <a:rPr lang="fr-FR" sz="3300" dirty="0" smtClean="0"/>
              <a:t>sur la perception des NGT par les consommateurs et producteurs.</a:t>
            </a:r>
          </a:p>
          <a:p>
            <a:endParaRPr lang="fr-FR" sz="3300" dirty="0" smtClean="0"/>
          </a:p>
          <a:p>
            <a:r>
              <a:rPr lang="fr-FR" sz="3300" dirty="0" smtClean="0"/>
              <a:t>5. Les plantes NGT2 devront suivre l’essentiel de la réglementation OGM.</a:t>
            </a:r>
          </a:p>
          <a:p>
            <a:endParaRPr lang="fr-FR" sz="3300" dirty="0" smtClean="0"/>
          </a:p>
          <a:p>
            <a:r>
              <a:rPr lang="fr-FR" sz="3300" dirty="0" smtClean="0"/>
              <a:t>6. Interdiction des brevets sur toutes les plantes NGT (</a:t>
            </a:r>
            <a:r>
              <a:rPr lang="fr-FR" sz="3300" dirty="0" smtClean="0"/>
              <a:t>proposition d’amendement de l’art. 9 de la directive 98/44 à la fin des amendements du PE).</a:t>
            </a:r>
          </a:p>
          <a:p>
            <a:pPr marL="0" indent="0">
              <a:buNone/>
            </a:pPr>
            <a:endParaRPr lang="fr-FR" sz="3300" dirty="0" smtClean="0"/>
          </a:p>
          <a:p>
            <a:r>
              <a:rPr lang="fr-FR" sz="3300" dirty="0" smtClean="0"/>
              <a:t>Blocage au sein du Conseil: pas de vote envisagé d’ici la fin de la mandature actuelle. </a:t>
            </a:r>
          </a:p>
          <a:p>
            <a:pPr marL="0" indent="0">
              <a:buNone/>
            </a:pPr>
            <a:endParaRPr lang="fr-FR" sz="3300" dirty="0" smtClean="0"/>
          </a:p>
          <a:p>
            <a:endParaRPr lang="fr-FR" sz="3300" dirty="0" smtClean="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11576887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954</Words>
  <Application>Microsoft Office PowerPoint</Application>
  <PresentationFormat>Grand écran</PresentationFormat>
  <Paragraphs>51</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NGT</vt:lpstr>
      <vt:lpstr>Contexte</vt:lpstr>
      <vt:lpstr>Contexte (2)</vt:lpstr>
      <vt:lpstr>Proposition</vt:lpstr>
      <vt:lpstr>Source: présentation MASA DGAL </vt:lpstr>
      <vt:lpstr>Proposition (3)</vt:lpstr>
      <vt:lpstr>Proposition (4) – (Source : MASA/DGAL)</vt:lpstr>
      <vt:lpstr>Vote du PE et suite</vt:lpstr>
    </vt:vector>
  </TitlesOfParts>
  <Company>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NGT</dc:title>
  <dc:creator>Muriel Lightbourne</dc:creator>
  <cp:lastModifiedBy>Muriel Lightbourne</cp:lastModifiedBy>
  <cp:revision>16</cp:revision>
  <dcterms:created xsi:type="dcterms:W3CDTF">2024-04-26T11:39:11Z</dcterms:created>
  <dcterms:modified xsi:type="dcterms:W3CDTF">2024-04-29T10:11:52Z</dcterms:modified>
</cp:coreProperties>
</file>