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1385" r:id="rId2"/>
    <p:sldId id="1402" r:id="rId3"/>
    <p:sldId id="1314" r:id="rId4"/>
    <p:sldId id="1403" r:id="rId5"/>
    <p:sldId id="933" r:id="rId6"/>
    <p:sldId id="1017" r:id="rId7"/>
    <p:sldId id="1396" r:id="rId8"/>
    <p:sldId id="948" r:id="rId9"/>
    <p:sldId id="1379" r:id="rId10"/>
    <p:sldId id="1404" r:id="rId11"/>
    <p:sldId id="1388" r:id="rId12"/>
    <p:sldId id="1387" r:id="rId13"/>
    <p:sldId id="321" r:id="rId14"/>
    <p:sldId id="1399" r:id="rId15"/>
    <p:sldId id="1052" r:id="rId16"/>
    <p:sldId id="1407" r:id="rId17"/>
    <p:sldId id="1349" r:id="rId18"/>
    <p:sldId id="1287" r:id="rId19"/>
    <p:sldId id="854" r:id="rId20"/>
    <p:sldId id="914" r:id="rId21"/>
    <p:sldId id="1405" r:id="rId22"/>
    <p:sldId id="1406" r:id="rId23"/>
  </p:sldIdLst>
  <p:sldSz cx="12192000" cy="6858000"/>
  <p:notesSz cx="6858000" cy="9144000"/>
  <p:defaultTextStyle>
    <a:defPPr>
      <a:defRPr lang="fr-FR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206"/>
    <a:srgbClr val="D10002"/>
    <a:srgbClr val="A21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5"/>
    <p:restoredTop sz="94599"/>
  </p:normalViewPr>
  <p:slideViewPr>
    <p:cSldViewPr snapToGrid="0" snapToObjects="1">
      <p:cViewPr varScale="1">
        <p:scale>
          <a:sx n="104" d="100"/>
          <a:sy n="104" d="100"/>
        </p:scale>
        <p:origin x="91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AA3A2-E498-BE4A-98A0-5CC92723E0F6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23523-5BB4-5743-83FF-B5FEB97A0E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8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2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2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>
                <a:latin typeface="Times New Roman" charset="0"/>
              </a:rPr>
              <a:t>On peut distinguer 4 niveaux de prise en compte de la biodiversité :</a:t>
            </a:r>
          </a:p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1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17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17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dirty="0">
                <a:latin typeface="Times New Roman" charset="0"/>
              </a:rPr>
              <a:t>On peut distinguer 4 niveaux de prise en compte de la biodiversité :</a:t>
            </a:r>
          </a:p>
          <a:p>
            <a:endParaRPr lang="fr-F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1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324BE-37B5-3944-9D06-E039B6D9E650}" type="slidenum">
              <a:rPr lang="fr-FR"/>
              <a:pPr/>
              <a:t>18</a:t>
            </a:fld>
            <a:endParaRPr lang="fr-FR"/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49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66% de surfaces fourragères dans la SAU et 13% de céréales certainement </a:t>
            </a:r>
            <a:r>
              <a:rPr lang="fr-FR" dirty="0" err="1"/>
              <a:t>autonconsommées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23523-5BB4-5743-83FF-B5FEB97A0EB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114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D37A0-61BF-0140-8506-BB43297BA5A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140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21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21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dirty="0">
                <a:latin typeface="Times New Roman" charset="0"/>
              </a:rPr>
              <a:t>On peut distinguer 4 niveaux de prise en compte de la biodiversité :</a:t>
            </a:r>
          </a:p>
          <a:p>
            <a:endParaRPr lang="fr-F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12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22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22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dirty="0">
                <a:latin typeface="Times New Roman" charset="0"/>
              </a:rPr>
              <a:t>On peut distinguer 4 niveaux de prise en compte de la biodiversité :</a:t>
            </a:r>
          </a:p>
          <a:p>
            <a:endParaRPr lang="fr-F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4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4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>
                <a:latin typeface="Times New Roman" charset="0"/>
              </a:rPr>
              <a:t>On peut distinguer 4 niveaux de prise en compte de la biodiversité :</a:t>
            </a:r>
          </a:p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287D26-3011-6B45-B545-6B83A15D1E10}" type="slidenum">
              <a:rPr lang="fr-FR"/>
              <a:pPr/>
              <a:t>5</a:t>
            </a:fld>
            <a:endParaRPr lang="fr-FR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688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Quand la température dépasse 25,3° pendant au moins  3 jours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23523-5BB4-5743-83FF-B5FEB97A0EB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32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72F7E0D0-BD33-49B5-A53E-ED6FBADE4448}" type="slidenum">
              <a:rPr lang="fr-FR" sz="1100" smtClean="0">
                <a:latin typeface="Times New Roman" pitchFamily="18" charset="0"/>
                <a:ea typeface="ＭＳ Ｐゴシック" pitchFamily="34" charset="-128"/>
              </a:rPr>
              <a:pPr defTabSz="915988"/>
              <a:t>8</a:t>
            </a:fld>
            <a:endParaRPr lang="fr-FR" sz="11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>
                <a:latin typeface="Times New Roman" pitchFamily="18" charset="0"/>
                <a:ea typeface="ＭＳ Ｐゴシック" pitchFamily="34" charset="-128"/>
              </a:rPr>
              <a:t>Les importations de </a:t>
            </a:r>
            <a:r>
              <a:rPr lang="en-GB" dirty="0" err="1">
                <a:latin typeface="Times New Roman" pitchFamily="18" charset="0"/>
                <a:ea typeface="ＭＳ Ｐゴシック" pitchFamily="34" charset="-128"/>
              </a:rPr>
              <a:t>viande</a:t>
            </a:r>
            <a:r>
              <a:rPr lang="en-GB" dirty="0">
                <a:latin typeface="Times New Roman" pitchFamily="18" charset="0"/>
                <a:ea typeface="ＭＳ Ｐゴシック" pitchFamily="34" charset="-128"/>
              </a:rPr>
              <a:t> et de soja correspondent environ </a:t>
            </a:r>
            <a:r>
              <a:rPr lang="en-GB" dirty="0" err="1">
                <a:latin typeface="Times New Roman" pitchFamily="18" charset="0"/>
                <a:ea typeface="ＭＳ Ｐゴシック" pitchFamily="34" charset="-128"/>
              </a:rPr>
              <a:t>à</a:t>
            </a:r>
            <a:r>
              <a:rPr lang="en-GB" dirty="0">
                <a:latin typeface="Times New Roman" pitchFamily="18" charset="0"/>
                <a:ea typeface="ＭＳ Ｐゴシック" pitchFamily="34" charset="-128"/>
              </a:rPr>
              <a:t> 50% de </a:t>
            </a:r>
            <a:r>
              <a:rPr lang="en-GB" dirty="0" err="1">
                <a:latin typeface="Times New Roman" pitchFamily="18" charset="0"/>
                <a:ea typeface="ＭＳ Ｐゴシック" pitchFamily="34" charset="-128"/>
              </a:rPr>
              <a:t>nos</a:t>
            </a:r>
            <a:r>
              <a:rPr lang="en-GB" dirty="0">
                <a:latin typeface="Times New Roman" pitchFamily="18" charset="0"/>
                <a:ea typeface="ＭＳ Ｐゴシック" pitchFamily="34" charset="-128"/>
              </a:rPr>
              <a:t> importations </a:t>
            </a:r>
            <a:r>
              <a:rPr lang="en-GB" dirty="0" err="1">
                <a:latin typeface="Times New Roman" pitchFamily="18" charset="0"/>
                <a:ea typeface="ＭＳ Ｐゴシック" pitchFamily="34" charset="-128"/>
              </a:rPr>
              <a:t>en</a:t>
            </a:r>
            <a:r>
              <a:rPr lang="en-GB" dirty="0">
                <a:latin typeface="Times New Roman" pitchFamily="18" charset="0"/>
                <a:ea typeface="ＭＳ Ｐゴシック" pitchFamily="34" charset="-128"/>
              </a:rPr>
              <a:t> surface</a:t>
            </a:r>
          </a:p>
        </p:txBody>
      </p:sp>
    </p:spTree>
    <p:extLst>
      <p:ext uri="{BB962C8B-B14F-4D97-AF65-F5344CB8AC3E}">
        <p14:creationId xmlns:p14="http://schemas.microsoft.com/office/powerpoint/2010/main" val="129755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72F7E0D0-BD33-49B5-A53E-ED6FBADE4448}" type="slidenum">
              <a:rPr lang="fr-FR" sz="1100" smtClean="0">
                <a:latin typeface="Times New Roman" pitchFamily="18" charset="0"/>
                <a:ea typeface="ＭＳ Ｐゴシック" pitchFamily="34" charset="-128"/>
              </a:rPr>
              <a:pPr defTabSz="915988"/>
              <a:t>9</a:t>
            </a:fld>
            <a:endParaRPr lang="fr-FR" sz="11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516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314FC25C-0A50-4549-8BC8-F26691AD7D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538" y="741363"/>
            <a:ext cx="6580187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49862122-FD46-A141-94A9-6F52555F5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691063"/>
            <a:ext cx="4984750" cy="4443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378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14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14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dirty="0">
                <a:latin typeface="Times New Roman" charset="0"/>
              </a:rPr>
              <a:t>On peut distinguer 4 niveaux de prise en compte de la biodiversité :</a:t>
            </a:r>
          </a:p>
          <a:p>
            <a:endParaRPr lang="fr-F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71BC9-20CF-9348-92AE-211E7EE7A008}" type="slidenum">
              <a:rPr lang="fr-FR" sz="1100">
                <a:latin typeface="Times New Roman" charset="0"/>
              </a:rPr>
              <a:pPr/>
              <a:t>15</a:t>
            </a:fld>
            <a:endParaRPr lang="fr-FR" sz="11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A8DB6DB-A93B-7943-95BB-04585E5A0F31}" type="slidenum">
              <a:rPr lang="fr-FR" sz="1200"/>
              <a:pPr algn="r" eaLnBrk="1" hangingPunct="1"/>
              <a:t>15</a:t>
            </a:fld>
            <a:endParaRPr lang="fr-FR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>
                <a:latin typeface="Times New Roman" charset="0"/>
              </a:rPr>
              <a:t>On peut distinguer 4 niveaux de prise en compte de la biodiversité :</a:t>
            </a:r>
          </a:p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4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E0F409-5C1B-3445-A6F4-B136FDA76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E47FEE-E881-6947-87E8-AF1733A27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5F36D5-B372-F446-A4A4-B0E0DDC9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90E9BF-3EC3-944A-9C5B-EFCF349C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1CCC07-9D44-DB42-ABB8-C977D3A3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60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8D188-5623-E74C-B2C3-CF7C5F0F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73108C-E153-A849-BAB7-80C4D8F4F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6E3128-68B0-CC46-A770-33D31FF2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142DCC-F88F-E249-A1DF-AF7DF5B2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C6602F-B09E-D54E-A578-598E2775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68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CDE7BC-7F05-574E-9AC8-2D8DA7FB0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6AD167-F073-484B-8184-B5849022C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DC8A84-1AF2-8A43-9121-04089651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B04F35-4A1A-BB47-975F-B75B868D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0F8A44-471A-6949-823D-96C29BB3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08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3_Titre intercalaire A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744ABC-DDEA-3269-792F-89C296177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71" r="16657"/>
          <a:stretch/>
        </p:blipFill>
        <p:spPr>
          <a:xfrm>
            <a:off x="-217713" y="-129121"/>
            <a:ext cx="4249472" cy="704517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23192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737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3_Contenu hiérarchisé avec puces premier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1"/>
            <a:r>
              <a:rPr lang="fr-FR" dirty="0"/>
              <a:t>Premier niveau avec puce</a:t>
            </a:r>
          </a:p>
          <a:p>
            <a:pPr lvl="2"/>
            <a:r>
              <a:rPr lang="fr-FR" dirty="0"/>
              <a:t>Deuxième niveau </a:t>
            </a:r>
          </a:p>
          <a:p>
            <a:pPr lvl="3"/>
            <a:r>
              <a:rPr lang="fr-FR" dirty="0"/>
              <a:t>Troisième niveau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Premier niveau avec puce</a:t>
            </a:r>
          </a:p>
          <a:p>
            <a:pPr lvl="2"/>
            <a:r>
              <a:rPr lang="fr-FR" dirty="0"/>
              <a:t>Deuxième niveau </a:t>
            </a:r>
          </a:p>
          <a:p>
            <a:pPr lvl="3"/>
            <a:r>
              <a:rPr lang="fr-FR" dirty="0"/>
              <a:t>Troisième niveau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536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4_Contenu texte sans hiérarch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calibri</a:t>
            </a:r>
            <a:r>
              <a:rPr lang="fr-FR" dirty="0"/>
              <a:t> 24 sans hiérarchisation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68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FBD98-D511-624B-A870-C5B9F5389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E8734B-8D1E-2C4B-914B-8041D0EF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95E7FA-5882-9846-8733-92AF02D2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034DB6-AC8B-DB48-88C3-376488109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68993-6437-8244-861A-17A7BD86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70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127B1-9DF5-D347-B0BF-0D05ADE2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8CEA5B-EB56-5F45-A1A5-CD3A54C00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EAC550-9A81-3248-84EF-FC93A090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5F5BFD-E200-054E-9AD1-F0BF21C5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7EABB3-C6E2-E64B-A381-35E6739E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29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750DE-96C4-0A45-82CC-DA274A11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E5BBD1-A6D8-6746-B255-CF709C001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D7F86B-FD59-9A4E-8414-0CF05ED42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859E4C-BAB9-E34E-A7DD-EFCDA0DF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1433B7-EF26-CD4D-8E2B-3FE423F3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C1D5D5-8D45-5948-93F3-3C9430DE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0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B1ADB-31C7-7049-AADE-572D20AA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6C0D6C-F1EA-074B-B14A-6E9310F12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AD1192-F545-374E-8007-AB03DDBF0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C970D0-C729-AE44-B30E-721EF0B39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BED8DA2-0D65-9E4B-96A5-F846A1E74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2DC354-D6A6-F74F-8323-B52260B2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AB854C-3545-334D-B1DE-C0AFC8E6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D7A45D-3694-FF44-92F6-B369486F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3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97387-4EB2-8243-8858-7588173A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6FD42F-9B34-CA4F-A1DE-204146A8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9609DF-FD9F-1D4C-8B1B-C4DFA1C8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3569B5-3CD0-454C-B7AC-016751D4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5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CF865D-DFC1-3843-85D5-CD8B6C04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01C1AC-AB31-C147-B4A7-89FF14B24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49683F-30E7-954B-8947-FB9A4AEC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7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122CF-DC4F-A54B-BBA6-959DD6DA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47A9FB-7A42-A34C-B9DF-3AFD4308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2CADF8-3258-144F-8F1A-521F6495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3678D2-C6FB-4C4D-AB2B-77064D31B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81DA42-84B1-0748-8894-E36F058F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D6BBA0-783B-BF4E-BFF8-BD960988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95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6964A-8C68-9B4C-82B0-C10187AEF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844385-FCCF-294E-A70B-922FF206C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13147C-9542-0449-9499-34FE2AA18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80FB4A-6CD0-F342-8F3B-1390D4D91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95682E-4D0D-B342-A907-C5626B79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1E495A-AA70-5949-B48A-E5F747A4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4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D6C964E-11B8-D24E-B250-0E49FB34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00FE0C-488F-F942-9087-F993B4BDB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4E0167-E98E-B34E-B366-A4CE3275D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8539-F45E-0D49-9438-356EC47BA33A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1C3FBF-923D-8B4D-9944-4356E203B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DFCE0-9564-FB44-985F-EB7553A48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EEC0-0DAE-BD4C-A714-364E855F3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51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8" r:id="rId13"/>
    <p:sldLayoutId id="2147483679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6319A17E-9EB6-0140-986B-43ACF3E9B8FC}"/>
              </a:ext>
            </a:extLst>
          </p:cNvPr>
          <p:cNvSpPr txBox="1">
            <a:spLocks/>
          </p:cNvSpPr>
          <p:nvPr/>
        </p:nvSpPr>
        <p:spPr>
          <a:xfrm>
            <a:off x="4127915" y="-73085"/>
            <a:ext cx="7895761" cy="3838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fr-FR" sz="3600" b="1" cap="all" dirty="0"/>
            </a:br>
            <a:br>
              <a:rPr lang="fr-FR" sz="3600" b="1" cap="all" dirty="0"/>
            </a:br>
            <a:r>
              <a:rPr lang="fr-FR" sz="3600" b="1" cap="all" dirty="0"/>
              <a:t>L’accès aux ressources génétiques : un enjeu central pour réussir une transition alimentaire et agricole</a:t>
            </a:r>
          </a:p>
          <a:p>
            <a:pPr>
              <a:lnSpc>
                <a:spcPct val="100000"/>
              </a:lnSpc>
            </a:pPr>
            <a:endParaRPr lang="fr-FR" sz="3600" b="1" cap="all" dirty="0"/>
          </a:p>
          <a:p>
            <a:pPr>
              <a:lnSpc>
                <a:spcPct val="100000"/>
              </a:lnSpc>
            </a:pPr>
            <a:br>
              <a:rPr lang="fr-FR" sz="3600" b="1" cap="all" dirty="0"/>
            </a:br>
            <a:endParaRPr lang="fr-FR" sz="3600" dirty="0"/>
          </a:p>
        </p:txBody>
      </p:sp>
      <p:sp>
        <p:nvSpPr>
          <p:cNvPr id="9" name="Sous-titre 7">
            <a:extLst>
              <a:ext uri="{FF2B5EF4-FFF2-40B4-BE49-F238E27FC236}">
                <a16:creationId xmlns:a16="http://schemas.microsoft.com/office/drawing/2014/main" id="{497238A9-4AF3-EE43-80BD-F92257224260}"/>
              </a:ext>
            </a:extLst>
          </p:cNvPr>
          <p:cNvSpPr txBox="1">
            <a:spLocks/>
          </p:cNvSpPr>
          <p:nvPr/>
        </p:nvSpPr>
        <p:spPr>
          <a:xfrm>
            <a:off x="4127915" y="3225856"/>
            <a:ext cx="7895761" cy="5400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88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471AEE-A346-8146-81AF-C9C0609B0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7831" y="4564311"/>
            <a:ext cx="9542438" cy="5762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AA1C59-FB83-2042-A771-CF22110C9482}"/>
              </a:ext>
            </a:extLst>
          </p:cNvPr>
          <p:cNvSpPr/>
          <p:nvPr/>
        </p:nvSpPr>
        <p:spPr bwMode="auto">
          <a:xfrm>
            <a:off x="1051731" y="4564311"/>
            <a:ext cx="10690176" cy="76974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fr-FR" sz="3200" dirty="0"/>
              <a:t>Kfé </a:t>
            </a:r>
            <a:r>
              <a:rPr lang="fr-FR" sz="3200" dirty="0" err="1"/>
              <a:t>Métabio</a:t>
            </a:r>
            <a:endParaRPr sz="3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5DB5FC-460A-1AFC-DD4B-15236EE58115}"/>
              </a:ext>
            </a:extLst>
          </p:cNvPr>
          <p:cNvSpPr txBox="1"/>
          <p:nvPr/>
        </p:nvSpPr>
        <p:spPr>
          <a:xfrm>
            <a:off x="7647708" y="3641873"/>
            <a:ext cx="331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Philippe Pointereau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C4C22D-1D01-CB2A-90E1-C997800369DC}"/>
              </a:ext>
            </a:extLst>
          </p:cNvPr>
          <p:cNvSpPr txBox="1"/>
          <p:nvPr/>
        </p:nvSpPr>
        <p:spPr>
          <a:xfrm>
            <a:off x="8596024" y="6132490"/>
            <a:ext cx="342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juillet 2024</a:t>
            </a:r>
          </a:p>
        </p:txBody>
      </p:sp>
    </p:spTree>
    <p:extLst>
      <p:ext uri="{BB962C8B-B14F-4D97-AF65-F5344CB8AC3E}">
        <p14:creationId xmlns:p14="http://schemas.microsoft.com/office/powerpoint/2010/main" val="265662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2500919" y="11575"/>
            <a:ext cx="8726536" cy="1251285"/>
          </a:xfrm>
        </p:spPr>
        <p:txBody>
          <a:bodyPr/>
          <a:lstStyle/>
          <a:p>
            <a:pPr>
              <a:defRPr/>
            </a:pPr>
            <a:r>
              <a:rPr lang="fr-FR" b="1" dirty="0">
                <a:solidFill>
                  <a:srgbClr val="57B6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L’exemple  fruits et légumes</a:t>
            </a:r>
            <a:endParaRPr b="1" dirty="0">
              <a:solidFill>
                <a:srgbClr val="57B6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3"/>
          </p:nvPr>
        </p:nvSpPr>
        <p:spPr bwMode="auto">
          <a:xfrm>
            <a:off x="1017142" y="3725946"/>
            <a:ext cx="11174858" cy="3132054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fr-FR" b="1" dirty="0">
                <a:solidFill>
                  <a:srgbClr val="B52206"/>
                </a:solidFill>
              </a:rPr>
              <a:t>50% </a:t>
            </a:r>
            <a:r>
              <a:rPr lang="fr-FR" dirty="0">
                <a:solidFill>
                  <a:schemeClr val="tx1"/>
                </a:solidFill>
              </a:rPr>
              <a:t>de nos fruits et légumes sont </a:t>
            </a:r>
            <a:r>
              <a:rPr lang="fr-FR" b="1" dirty="0">
                <a:solidFill>
                  <a:srgbClr val="B52206"/>
                </a:solidFill>
              </a:rPr>
              <a:t>importés</a:t>
            </a:r>
          </a:p>
          <a:p>
            <a:pPr marL="342900" indent="-342900">
              <a:defRPr/>
            </a:pPr>
            <a:r>
              <a:rPr lang="fr-FR" dirty="0">
                <a:solidFill>
                  <a:schemeClr val="tx1"/>
                </a:solidFill>
              </a:rPr>
              <a:t>L’équivalent de </a:t>
            </a:r>
            <a:r>
              <a:rPr lang="fr-FR" b="1" dirty="0">
                <a:solidFill>
                  <a:srgbClr val="C00000"/>
                </a:solidFill>
              </a:rPr>
              <a:t>680 000 ha importés </a:t>
            </a:r>
            <a:r>
              <a:rPr lang="fr-FR" dirty="0">
                <a:solidFill>
                  <a:schemeClr val="tx1"/>
                </a:solidFill>
              </a:rPr>
              <a:t>principalement d’</a:t>
            </a:r>
            <a:r>
              <a:rPr lang="fr-FR" b="1" dirty="0">
                <a:solidFill>
                  <a:srgbClr val="B52206"/>
                </a:solidFill>
              </a:rPr>
              <a:t>Espagne-Maroc</a:t>
            </a:r>
            <a:r>
              <a:rPr lang="fr-FR" dirty="0">
                <a:solidFill>
                  <a:schemeClr val="tx1"/>
                </a:solidFill>
              </a:rPr>
              <a:t> (tomate, aubergine, laitue, concombre, melon, fraise, orange, cerise, olive),  </a:t>
            </a:r>
            <a:r>
              <a:rPr lang="fr-FR" b="1" dirty="0">
                <a:solidFill>
                  <a:srgbClr val="B52206"/>
                </a:solidFill>
              </a:rPr>
              <a:t>Brésil</a:t>
            </a:r>
            <a:r>
              <a:rPr lang="fr-FR" dirty="0">
                <a:solidFill>
                  <a:schemeClr val="tx1"/>
                </a:solidFill>
              </a:rPr>
              <a:t> (jus d’orange), </a:t>
            </a:r>
            <a:r>
              <a:rPr lang="fr-FR" b="1" dirty="0">
                <a:solidFill>
                  <a:srgbClr val="B52206"/>
                </a:solidFill>
              </a:rPr>
              <a:t>Turquie</a:t>
            </a:r>
            <a:r>
              <a:rPr lang="fr-FR" dirty="0">
                <a:solidFill>
                  <a:schemeClr val="tx1"/>
                </a:solidFill>
              </a:rPr>
              <a:t> (noisette), </a:t>
            </a:r>
            <a:r>
              <a:rPr lang="fr-FR" b="1" dirty="0">
                <a:solidFill>
                  <a:srgbClr val="B52206"/>
                </a:solidFill>
              </a:rPr>
              <a:t>USA</a:t>
            </a:r>
            <a:r>
              <a:rPr lang="fr-FR" dirty="0">
                <a:solidFill>
                  <a:schemeClr val="tx1"/>
                </a:solidFill>
              </a:rPr>
              <a:t> (amande, pistache), </a:t>
            </a:r>
            <a:r>
              <a:rPr lang="fr-FR" b="1" dirty="0">
                <a:solidFill>
                  <a:srgbClr val="B52206"/>
                </a:solidFill>
              </a:rPr>
              <a:t>Costa Rica </a:t>
            </a:r>
            <a:r>
              <a:rPr lang="fr-FR" dirty="0">
                <a:solidFill>
                  <a:schemeClr val="tx1"/>
                </a:solidFill>
              </a:rPr>
              <a:t>(ananas), </a:t>
            </a:r>
            <a:r>
              <a:rPr lang="fr-FR" b="1" dirty="0">
                <a:solidFill>
                  <a:srgbClr val="B52206"/>
                </a:solidFill>
              </a:rPr>
              <a:t>Côte d’Ivoire </a:t>
            </a:r>
            <a:r>
              <a:rPr lang="fr-FR" dirty="0">
                <a:solidFill>
                  <a:schemeClr val="tx1"/>
                </a:solidFill>
              </a:rPr>
              <a:t>(bananes), </a:t>
            </a:r>
            <a:r>
              <a:rPr lang="fr-FR" b="1" dirty="0">
                <a:solidFill>
                  <a:srgbClr val="B52206"/>
                </a:solidFill>
              </a:rPr>
              <a:t>Afrique du sud </a:t>
            </a:r>
            <a:r>
              <a:rPr lang="fr-FR" dirty="0">
                <a:solidFill>
                  <a:schemeClr val="tx1"/>
                </a:solidFill>
              </a:rPr>
              <a:t>(pamplemousse), </a:t>
            </a:r>
            <a:r>
              <a:rPr lang="fr-FR" b="1" dirty="0">
                <a:solidFill>
                  <a:srgbClr val="B52206"/>
                </a:solidFill>
              </a:rPr>
              <a:t>Italie</a:t>
            </a:r>
            <a:r>
              <a:rPr lang="fr-FR" dirty="0">
                <a:solidFill>
                  <a:schemeClr val="tx1"/>
                </a:solidFill>
              </a:rPr>
              <a:t> (raisin frais), </a:t>
            </a:r>
            <a:r>
              <a:rPr lang="fr-FR" b="1" dirty="0">
                <a:solidFill>
                  <a:srgbClr val="B52206"/>
                </a:solidFill>
              </a:rPr>
              <a:t>Pérou</a:t>
            </a:r>
            <a:r>
              <a:rPr lang="fr-FR" dirty="0">
                <a:solidFill>
                  <a:schemeClr val="tx1"/>
                </a:solidFill>
              </a:rPr>
              <a:t> (avocat), </a:t>
            </a:r>
            <a:r>
              <a:rPr lang="fr-FR" b="1" dirty="0">
                <a:solidFill>
                  <a:srgbClr val="B52206"/>
                </a:solidFill>
              </a:rPr>
              <a:t>Allemagne</a:t>
            </a:r>
            <a:r>
              <a:rPr lang="fr-FR" dirty="0">
                <a:solidFill>
                  <a:schemeClr val="tx1"/>
                </a:solidFill>
              </a:rPr>
              <a:t> (graine de moutarde), </a:t>
            </a:r>
            <a:r>
              <a:rPr lang="fr-FR" b="1" dirty="0">
                <a:solidFill>
                  <a:srgbClr val="B52206"/>
                </a:solidFill>
              </a:rPr>
              <a:t>Canada </a:t>
            </a:r>
            <a:r>
              <a:rPr lang="fr-FR" dirty="0">
                <a:solidFill>
                  <a:schemeClr val="tx1"/>
                </a:solidFill>
              </a:rPr>
              <a:t>(lentille)</a:t>
            </a:r>
          </a:p>
          <a:p>
            <a:pPr marL="342900" indent="-342900">
              <a:defRPr/>
            </a:pPr>
            <a:r>
              <a:rPr lang="fr-FR" b="1" dirty="0">
                <a:solidFill>
                  <a:srgbClr val="B52206"/>
                </a:solidFill>
              </a:rPr>
              <a:t>Relocaliser</a:t>
            </a:r>
            <a:r>
              <a:rPr lang="fr-FR" dirty="0">
                <a:solidFill>
                  <a:schemeClr val="tx1"/>
                </a:solidFill>
              </a:rPr>
              <a:t> (légumes d’été, fruits à noyaux, olive, amande, châtaigne), </a:t>
            </a:r>
            <a:r>
              <a:rPr lang="fr-FR" b="1" dirty="0">
                <a:solidFill>
                  <a:srgbClr val="B52206"/>
                </a:solidFill>
              </a:rPr>
              <a:t>substituer</a:t>
            </a:r>
            <a:r>
              <a:rPr lang="fr-FR" dirty="0">
                <a:solidFill>
                  <a:schemeClr val="tx1"/>
                </a:solidFill>
              </a:rPr>
              <a:t> (jus d’orange versus jus de pomme), </a:t>
            </a:r>
            <a:r>
              <a:rPr lang="fr-FR" b="1" dirty="0">
                <a:solidFill>
                  <a:srgbClr val="B52206"/>
                </a:solidFill>
              </a:rPr>
              <a:t>sobriété et équitable </a:t>
            </a:r>
            <a:r>
              <a:rPr lang="fr-FR" dirty="0">
                <a:solidFill>
                  <a:schemeClr val="tx1"/>
                </a:solidFill>
              </a:rPr>
              <a:t>(chocolat, café)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FEF88A-F4F6-024C-FAF3-CC9E129C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08" y="291851"/>
            <a:ext cx="2035111" cy="13253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CD1FF2-78AB-76C4-2707-A2AC888BE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291850"/>
            <a:ext cx="2675294" cy="17835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22BEF0-FB30-FFCC-E3F9-78E81FD2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1091415"/>
            <a:ext cx="5397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52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3142034" y="0"/>
            <a:ext cx="6840166" cy="1251285"/>
          </a:xfrm>
        </p:spPr>
        <p:txBody>
          <a:bodyPr/>
          <a:lstStyle/>
          <a:p>
            <a:pPr>
              <a:defRPr/>
            </a:pPr>
            <a:r>
              <a:rPr lang="fr-FR" b="1" dirty="0">
                <a:solidFill>
                  <a:srgbClr val="57B698"/>
                </a:solidFill>
                <a:latin typeface="+mn-lt"/>
              </a:rPr>
              <a:t>L’exemple  des céréales </a:t>
            </a:r>
            <a:r>
              <a:rPr lang="fr-FR" sz="1800" b="1" dirty="0">
                <a:solidFill>
                  <a:srgbClr val="57B698"/>
                </a:solidFill>
                <a:latin typeface="+mn-lt"/>
              </a:rPr>
              <a:t>(données 2016)</a:t>
            </a:r>
            <a:endParaRPr sz="1800" b="1" dirty="0">
              <a:solidFill>
                <a:srgbClr val="57B698"/>
              </a:solidFill>
              <a:latin typeface="+mn-lt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3"/>
          </p:nvPr>
        </p:nvSpPr>
        <p:spPr bwMode="auto">
          <a:xfrm>
            <a:off x="786194" y="4992127"/>
            <a:ext cx="10416480" cy="119120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</a:rPr>
              <a:t>Il existe toujours </a:t>
            </a:r>
            <a:r>
              <a:rPr lang="fr-FR" b="1" dirty="0">
                <a:solidFill>
                  <a:srgbClr val="B52206"/>
                </a:solidFill>
              </a:rPr>
              <a:t>un flux d’import d’environ 10% pour les céréales excédentaires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</a:rPr>
              <a:t>Possibilité de </a:t>
            </a:r>
            <a:r>
              <a:rPr lang="fr-FR" b="1" dirty="0">
                <a:solidFill>
                  <a:srgbClr val="B52206"/>
                </a:solidFill>
              </a:rPr>
              <a:t>relocaliser le sarrasin (9 000 ha), la lentille (15 000 ha), le haricot sec (21 000 ha)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rgbClr val="B52206"/>
                </a:solidFill>
              </a:rPr>
              <a:t>Riz</a:t>
            </a:r>
            <a:r>
              <a:rPr lang="fr-FR" dirty="0">
                <a:solidFill>
                  <a:schemeClr val="tx1"/>
                </a:solidFill>
              </a:rPr>
              <a:t> : peu de marge de manœuvre (</a:t>
            </a:r>
            <a:r>
              <a:rPr lang="fr-FR" b="1" dirty="0">
                <a:solidFill>
                  <a:srgbClr val="B52206"/>
                </a:solidFill>
              </a:rPr>
              <a:t>110 000 ha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B2A0CF69-49BF-8946-A114-3C5C4C90AECD}" type="slidenum">
              <a:rPr lang="fr-FR"/>
              <a:t>11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5498C7-3F98-B7B7-1350-97C3ACA7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76" y="1083523"/>
            <a:ext cx="7655317" cy="35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6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2521526" y="0"/>
            <a:ext cx="8726536" cy="1251285"/>
          </a:xfrm>
        </p:spPr>
        <p:txBody>
          <a:bodyPr/>
          <a:lstStyle/>
          <a:p>
            <a:pPr>
              <a:defRPr/>
            </a:pPr>
            <a:r>
              <a:rPr lang="fr-FR" b="1" dirty="0"/>
              <a:t>Les poissons et coquillages</a:t>
            </a:r>
            <a:endParaRPr b="1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3"/>
          </p:nvPr>
        </p:nvSpPr>
        <p:spPr bwMode="auto">
          <a:xfrm>
            <a:off x="508571" y="4537386"/>
            <a:ext cx="11174858" cy="2079109"/>
          </a:xfrm>
        </p:spPr>
        <p:txBody>
          <a:bodyPr>
            <a:normAutofit lnSpcReduction="10000"/>
          </a:bodyPr>
          <a:lstStyle/>
          <a:p>
            <a:pPr marL="342900" indent="-342900">
              <a:defRPr/>
            </a:pPr>
            <a:r>
              <a:rPr lang="fr-FR" dirty="0">
                <a:effectLst/>
              </a:rPr>
              <a:t>En 2010, la France avait un </a:t>
            </a:r>
            <a:r>
              <a:rPr lang="fr-FR" b="1" dirty="0">
                <a:solidFill>
                  <a:srgbClr val="B52206"/>
                </a:solidFill>
                <a:effectLst/>
              </a:rPr>
              <a:t>déficit de 1,6 millions de tonnes de poissons et crustacés, </a:t>
            </a:r>
            <a:r>
              <a:rPr lang="fr-FR" dirty="0">
                <a:effectLst/>
              </a:rPr>
              <a:t>représentant une valeur de 2,6 milliards d’euros. Elle est le </a:t>
            </a:r>
            <a:r>
              <a:rPr lang="fr-FR" b="1" dirty="0">
                <a:effectLst/>
              </a:rPr>
              <a:t>5ème consommateur de produits aquatiques en Europe avec 31 kg/an/habitant (FAOSTAT) </a:t>
            </a:r>
            <a:r>
              <a:rPr lang="fr-FR" dirty="0">
                <a:effectLst/>
              </a:rPr>
              <a:t>dont 20 kg provenant de la pêche halieutique, alors que la moyenne mondiale est de l’ordre de 20 kg/an/hab dont 10 kg provenant de la pêche. </a:t>
            </a:r>
          </a:p>
          <a:p>
            <a:pPr marL="342900" indent="-342900">
              <a:defRPr/>
            </a:pPr>
            <a:r>
              <a:rPr lang="fr-FR" dirty="0"/>
              <a:t>La France importe </a:t>
            </a:r>
            <a:r>
              <a:rPr lang="fr-FR" b="1" dirty="0">
                <a:solidFill>
                  <a:srgbClr val="B52206"/>
                </a:solidFill>
              </a:rPr>
              <a:t>204 000 tonnes de saumons d’élevage et 54 000 </a:t>
            </a:r>
            <a:r>
              <a:rPr lang="fr-FR" b="1" dirty="0" err="1">
                <a:solidFill>
                  <a:srgbClr val="B52206"/>
                </a:solidFill>
              </a:rPr>
              <a:t>t</a:t>
            </a:r>
            <a:r>
              <a:rPr lang="fr-FR" b="1" dirty="0">
                <a:solidFill>
                  <a:srgbClr val="B52206"/>
                </a:solidFill>
              </a:rPr>
              <a:t> de crevettes</a:t>
            </a:r>
          </a:p>
          <a:p>
            <a:pPr marL="342900" indent="-342900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8CEB1D-2FFD-225B-98A1-482037A70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2" y="241505"/>
            <a:ext cx="1642983" cy="14677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EC9D00-0277-85F2-9ADA-F1FBDFAD2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467" y="241505"/>
            <a:ext cx="2438400" cy="18276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1EC630C-747F-DE59-047E-2E37AD8E7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00" y="948975"/>
            <a:ext cx="47752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90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8568" y="133698"/>
            <a:ext cx="11753535" cy="58477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Alimentation des consommateurs réguliers de BIO vs NON 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638762" y="1025685"/>
            <a:ext cx="11232396" cy="5912291"/>
            <a:chOff x="103940" y="963814"/>
            <a:chExt cx="9309132" cy="6168147"/>
          </a:xfrm>
        </p:grpSpPr>
        <p:grpSp>
          <p:nvGrpSpPr>
            <p:cNvPr id="3" name="Grouper 2"/>
            <p:cNvGrpSpPr/>
            <p:nvPr/>
          </p:nvGrpSpPr>
          <p:grpSpPr>
            <a:xfrm>
              <a:off x="103940" y="963814"/>
              <a:ext cx="9309132" cy="6168147"/>
              <a:chOff x="103940" y="963814"/>
              <a:chExt cx="9309132" cy="6168147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C6E3EE5F-7F8A-8F48-8761-44D0F5D4E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40" y="963814"/>
                <a:ext cx="9144000" cy="5249716"/>
              </a:xfrm>
              <a:prstGeom prst="rect">
                <a:avLst/>
              </a:prstGeom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6343307" y="6279791"/>
                <a:ext cx="3069765" cy="85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500" i="1" dirty="0"/>
                  <a:t>D’après </a:t>
                </a:r>
                <a:r>
                  <a:rPr lang="fr-FR" sz="1500" i="1" dirty="0" err="1"/>
                  <a:t>Kesse</a:t>
                </a:r>
                <a:r>
                  <a:rPr lang="fr-FR" sz="1500" i="1" dirty="0"/>
                  <a:t>-Guyot et al, </a:t>
                </a:r>
                <a:r>
                  <a:rPr lang="fr-FR" sz="1500" i="1" dirty="0" err="1"/>
                  <a:t>PlosOne</a:t>
                </a:r>
                <a:r>
                  <a:rPr lang="fr-FR" sz="1500" i="1" dirty="0"/>
                  <a:t>  2013</a:t>
                </a:r>
              </a:p>
              <a:p>
                <a:endParaRPr lang="fr-FR" sz="2400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3405016" y="1339843"/>
              <a:ext cx="2412749" cy="1022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cap="small" dirty="0">
                  <a:solidFill>
                    <a:srgbClr val="1C4D5F"/>
                  </a:solidFill>
                  <a:ea typeface="MS PGothic" pitchFamily="34" charset="-128"/>
                  <a:cs typeface="MS PGothic" charset="0"/>
                </a:rPr>
                <a:t>(n= 54 300 adultes)</a:t>
              </a:r>
            </a:p>
            <a:p>
              <a:endParaRPr lang="fr-FR" sz="2400" dirty="0"/>
            </a:p>
          </p:txBody>
        </p:sp>
      </p:grp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165296" y="809141"/>
            <a:ext cx="9980080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0315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1861037" y="1428375"/>
            <a:ext cx="830580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folHlink"/>
              </a:solidFill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AC1DF8-B494-B64F-83CB-A275BDD6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7" y="868279"/>
            <a:ext cx="8724683" cy="6165304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174D5E2-F4C5-A147-854D-3ABEDA18986D}"/>
              </a:ext>
            </a:extLst>
          </p:cNvPr>
          <p:cNvCxnSpPr>
            <a:cxnSpLocks/>
          </p:cNvCxnSpPr>
          <p:nvPr/>
        </p:nvCxnSpPr>
        <p:spPr bwMode="auto">
          <a:xfrm>
            <a:off x="5109902" y="1829821"/>
            <a:ext cx="0" cy="43204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C079F44-148B-9044-A19C-CC6DFCE0A171}"/>
              </a:ext>
            </a:extLst>
          </p:cNvPr>
          <p:cNvSpPr txBox="1"/>
          <p:nvPr/>
        </p:nvSpPr>
        <p:spPr>
          <a:xfrm>
            <a:off x="5196437" y="1906676"/>
            <a:ext cx="666812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10%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94BFC71-7434-E949-B7F6-3E42F56BDE88}"/>
              </a:ext>
            </a:extLst>
          </p:cNvPr>
          <p:cNvCxnSpPr>
            <a:cxnSpLocks/>
          </p:cNvCxnSpPr>
          <p:nvPr/>
        </p:nvCxnSpPr>
        <p:spPr bwMode="auto">
          <a:xfrm>
            <a:off x="6571636" y="2934128"/>
            <a:ext cx="0" cy="7200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AA905C6-39FB-3E40-8C0C-33D0B0B50DE0}"/>
              </a:ext>
            </a:extLst>
          </p:cNvPr>
          <p:cNvSpPr txBox="1"/>
          <p:nvPr/>
        </p:nvSpPr>
        <p:spPr>
          <a:xfrm>
            <a:off x="6824062" y="3148243"/>
            <a:ext cx="666812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24%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A0DF42-CA70-5D4C-A44E-F893016823F4}"/>
              </a:ext>
            </a:extLst>
          </p:cNvPr>
          <p:cNvSpPr txBox="1"/>
          <p:nvPr/>
        </p:nvSpPr>
        <p:spPr>
          <a:xfrm>
            <a:off x="7743300" y="1432551"/>
            <a:ext cx="4580492" cy="213904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Fruits et légumes </a:t>
            </a:r>
            <a:r>
              <a:rPr lang="fr-FR" dirty="0">
                <a:solidFill>
                  <a:srgbClr val="0D7649"/>
                </a:solidFill>
              </a:rPr>
              <a:t>: 218 m2 (5%)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Céréales (pâtes et pain) </a:t>
            </a:r>
            <a:r>
              <a:rPr lang="fr-FR" dirty="0">
                <a:solidFill>
                  <a:srgbClr val="0D7649"/>
                </a:solidFill>
              </a:rPr>
              <a:t>: 113 m2 (2,5%)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Café, thé, chocolat</a:t>
            </a:r>
            <a:r>
              <a:rPr lang="fr-FR" dirty="0">
                <a:solidFill>
                  <a:srgbClr val="0D7649"/>
                </a:solidFill>
              </a:rPr>
              <a:t>: 63 m2 (1,3%)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Vin</a:t>
            </a:r>
            <a:r>
              <a:rPr lang="fr-FR" dirty="0">
                <a:solidFill>
                  <a:srgbClr val="0D7649"/>
                </a:solidFill>
              </a:rPr>
              <a:t>: 35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Oléagineux</a:t>
            </a:r>
            <a:r>
              <a:rPr lang="fr-FR" dirty="0">
                <a:solidFill>
                  <a:srgbClr val="0D7649"/>
                </a:solidFill>
              </a:rPr>
              <a:t>: 31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Sucre</a:t>
            </a:r>
            <a:r>
              <a:rPr lang="fr-FR" dirty="0">
                <a:solidFill>
                  <a:srgbClr val="0D7649"/>
                </a:solidFill>
              </a:rPr>
              <a:t>: 9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D7649"/>
                </a:solidFill>
              </a:rPr>
              <a:t>Légumineuses</a:t>
            </a:r>
            <a:r>
              <a:rPr lang="fr-FR" dirty="0">
                <a:solidFill>
                  <a:srgbClr val="0D7649"/>
                </a:solidFill>
              </a:rPr>
              <a:t>: 4 m2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98C53BD-AB5C-764C-95B0-8D10813EB70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5486" y="1278420"/>
            <a:ext cx="5041971" cy="18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D764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63388D1-5612-3441-8ECA-38261F7A8D12}"/>
              </a:ext>
            </a:extLst>
          </p:cNvPr>
          <p:cNvCxnSpPr>
            <a:cxnSpLocks/>
          </p:cNvCxnSpPr>
          <p:nvPr/>
        </p:nvCxnSpPr>
        <p:spPr bwMode="auto">
          <a:xfrm>
            <a:off x="9640705" y="1288193"/>
            <a:ext cx="6752" cy="2845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D764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8E79626-ADC4-244B-80D1-4831CCCE50BB}"/>
              </a:ext>
            </a:extLst>
          </p:cNvPr>
          <p:cNvCxnSpPr>
            <a:cxnSpLocks/>
          </p:cNvCxnSpPr>
          <p:nvPr/>
        </p:nvCxnSpPr>
        <p:spPr bwMode="auto">
          <a:xfrm>
            <a:off x="6738245" y="3353031"/>
            <a:ext cx="0" cy="18752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D7B0DAD-3837-4D43-BFAE-B9FFDA0E245F}"/>
              </a:ext>
            </a:extLst>
          </p:cNvPr>
          <p:cNvCxnSpPr>
            <a:cxnSpLocks/>
          </p:cNvCxnSpPr>
          <p:nvPr/>
        </p:nvCxnSpPr>
        <p:spPr bwMode="auto">
          <a:xfrm>
            <a:off x="6738245" y="5231160"/>
            <a:ext cx="91871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147181A-8EAE-F149-B820-930A249B6459}"/>
              </a:ext>
            </a:extLst>
          </p:cNvPr>
          <p:cNvSpPr txBox="1"/>
          <p:nvPr/>
        </p:nvSpPr>
        <p:spPr>
          <a:xfrm>
            <a:off x="7747301" y="4158733"/>
            <a:ext cx="4839072" cy="213904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Fruits et légumes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407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Céréales (pâtes et pain)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198 m2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Café, thé, chocolat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54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Vin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35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Oléagineux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98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Sucre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9 m2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Légumineuses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: 20 m2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4CD24FA-6F86-0943-8250-4D33FE9129D1}"/>
              </a:ext>
            </a:extLst>
          </p:cNvPr>
          <p:cNvCxnSpPr>
            <a:cxnSpLocks/>
          </p:cNvCxnSpPr>
          <p:nvPr/>
        </p:nvCxnSpPr>
        <p:spPr bwMode="auto">
          <a:xfrm>
            <a:off x="5866109" y="1829821"/>
            <a:ext cx="0" cy="11043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68B4155-0A23-024D-9995-3226DE02F286}"/>
              </a:ext>
            </a:extLst>
          </p:cNvPr>
          <p:cNvSpPr txBox="1"/>
          <p:nvPr/>
        </p:nvSpPr>
        <p:spPr>
          <a:xfrm>
            <a:off x="6013937" y="2110555"/>
            <a:ext cx="882896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- 23%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351AE45E-672C-264F-BA86-EE3B34C2B9C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7855"/>
            <a:ext cx="11430000" cy="946448"/>
          </a:xfrm>
          <a:prstGeom prst="rect">
            <a:avLst/>
          </a:prstGeom>
        </p:spPr>
        <p:txBody>
          <a:bodyPr vert="horz" lIns="91438" tIns="45719" rIns="91438" bIns="45719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fr-FR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Empreinte surface des régimes alimentaires en m</a:t>
            </a:r>
            <a:r>
              <a:rPr kumimoji="1" lang="fr-FR" sz="2800" b="1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kumimoji="1" lang="fr-FR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/an/adulte</a:t>
            </a:r>
          </a:p>
        </p:txBody>
      </p:sp>
      <p:sp>
        <p:nvSpPr>
          <p:cNvPr id="19" name="Line 4">
            <a:extLst>
              <a:ext uri="{FF2B5EF4-FFF2-40B4-BE49-F238E27FC236}">
                <a16:creationId xmlns:a16="http://schemas.microsoft.com/office/drawing/2014/main" id="{316BEAE5-0859-C042-90FD-680ECA64EB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935" y="1051806"/>
            <a:ext cx="10363310" cy="2333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fr-FR" sz="24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BA0AE62-D287-4845-9034-9907E1FBC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0012" y="828136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85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1905000" y="1447800"/>
            <a:ext cx="830580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folHlink"/>
              </a:solidFill>
              <a:cs typeface="Arial" charset="0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6685" y="5224373"/>
            <a:ext cx="5127270" cy="1330325"/>
          </a:xfrm>
        </p:spPr>
        <p:txBody>
          <a:bodyPr anchorCtr="1">
            <a:normAutofit fontScale="90000"/>
          </a:bodyPr>
          <a:lstStyle/>
          <a:p>
            <a:pPr eaLnBrk="1" hangingPunct="1"/>
            <a:r>
              <a:rPr kumimoji="1" lang="fr-FR" sz="2000" b="1" dirty="0">
                <a:latin typeface="Arial" charset="0"/>
                <a:ea typeface="ＭＳ Ｐゴシック" charset="0"/>
                <a:cs typeface="ＭＳ Ｐゴシック" charset="0"/>
              </a:rPr>
              <a:t>Une assiette plus végétale : </a:t>
            </a:r>
            <a:br>
              <a:rPr kumimoji="1" lang="fr-FR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  <a:t>+20% de fruits (24kg/an) et légumes (+20kg/an)</a:t>
            </a:r>
            <a:b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  <a:t>+ 500% de légumineuses</a:t>
            </a:r>
            <a:b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  <a:t>- 48% de viande bovine</a:t>
            </a:r>
            <a:b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sz="2000" dirty="0">
                <a:latin typeface="Arial" charset="0"/>
                <a:ea typeface="ＭＳ Ｐゴシック" charset="0"/>
                <a:cs typeface="ＭＳ Ｐゴシック" charset="0"/>
              </a:rPr>
              <a:t>- 43% de produits laitiers</a:t>
            </a:r>
          </a:p>
        </p:txBody>
      </p:sp>
      <p:pic>
        <p:nvPicPr>
          <p:cNvPr id="7" name="Image 6" descr="schéma_05_1.eps">
            <a:extLst>
              <a:ext uri="{FF2B5EF4-FFF2-40B4-BE49-F238E27FC236}">
                <a16:creationId xmlns:a16="http://schemas.microsoft.com/office/drawing/2014/main" id="{264F6A66-82F4-D04B-AFBD-5C960227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70" b="14786"/>
          <a:stretch/>
        </p:blipFill>
        <p:spPr>
          <a:xfrm>
            <a:off x="6075566" y="885313"/>
            <a:ext cx="4588457" cy="40736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3F3AC9-CF73-DD40-B044-74AACDC234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579" y="3501009"/>
            <a:ext cx="1178659" cy="47769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3BAC7D1-9551-6044-A9E9-431612946C0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325"/>
            <a:ext cx="6208295" cy="481239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fr-FR" sz="2000" dirty="0">
                <a:solidFill>
                  <a:schemeClr val="tx1"/>
                </a:solidFill>
              </a:rPr>
              <a:t>Changer notre assiette</a:t>
            </a:r>
            <a:endParaRPr kumimoji="1"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4FCB28D-EFE3-2547-9421-E4C26C62AD60}"/>
              </a:ext>
            </a:extLst>
          </p:cNvPr>
          <p:cNvSpPr txBox="1">
            <a:spLocks noChangeArrowheads="1"/>
          </p:cNvSpPr>
          <p:nvPr/>
        </p:nvSpPr>
        <p:spPr>
          <a:xfrm>
            <a:off x="5640921" y="141347"/>
            <a:ext cx="5473749" cy="440291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</a:rPr>
              <a:t>Changer les pratiques agricoles</a:t>
            </a:r>
            <a:endParaRPr kumimoji="1"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0224C4-5B2D-174F-A121-C8FE84F9DC21}"/>
              </a:ext>
            </a:extLst>
          </p:cNvPr>
          <p:cNvSpPr txBox="1"/>
          <p:nvPr/>
        </p:nvSpPr>
        <p:spPr>
          <a:xfrm>
            <a:off x="5270091" y="398207"/>
            <a:ext cx="0" cy="0"/>
          </a:xfrm>
          <a:prstGeom prst="rect">
            <a:avLst/>
          </a:prstGeom>
        </p:spPr>
        <p:txBody>
          <a:bodyPr vert="horz" wrap="none" lIns="91438" tIns="45719" rIns="91438" bIns="45719" rtlCol="0">
            <a:normAutofit fontScale="25000" lnSpcReduction="20000"/>
          </a:bodyPr>
          <a:lstStyle/>
          <a:p>
            <a:pPr algn="l"/>
            <a:endParaRPr lang="fr-FR" sz="1500" dirty="0">
              <a:solidFill>
                <a:srgbClr val="565656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CD6FC8B-549E-4C4E-B9D4-5FD5B82A3CB9}"/>
              </a:ext>
            </a:extLst>
          </p:cNvPr>
          <p:cNvSpPr txBox="1">
            <a:spLocks noChangeArrowheads="1"/>
          </p:cNvSpPr>
          <p:nvPr/>
        </p:nvSpPr>
        <p:spPr>
          <a:xfrm>
            <a:off x="6308046" y="5226683"/>
            <a:ext cx="4355977" cy="946448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r>
              <a:rPr kumimoji="1" lang="fr-FR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 pratiques plus agroécologiques</a:t>
            </a:r>
            <a:br>
              <a:rPr kumimoji="1" lang="fr-FR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dont 70% de bio</a:t>
            </a:r>
            <a:br>
              <a:rPr kumimoji="1" lang="fr-FR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+ 450.000 ha de fruits et légumes</a:t>
            </a:r>
            <a:br>
              <a:rPr kumimoji="1" lang="fr-FR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fr-FR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+ 2 millions d’ha de protéagineux</a:t>
            </a:r>
          </a:p>
          <a:p>
            <a:r>
              <a:rPr kumimoji="1" lang="fr-FR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Maintien des prairies naturelle</a:t>
            </a:r>
            <a:r>
              <a:rPr kumimoji="1" lang="fr-FR" sz="20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861FAB9-6ABF-104B-B6ED-EA181FCB64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54" y="794643"/>
            <a:ext cx="4170565" cy="4176464"/>
          </a:xfrm>
          <a:prstGeom prst="rect">
            <a:avLst/>
          </a:prstGeom>
        </p:spPr>
      </p:pic>
      <p:sp>
        <p:nvSpPr>
          <p:cNvPr id="13" name="Line 3">
            <a:extLst>
              <a:ext uri="{FF2B5EF4-FFF2-40B4-BE49-F238E27FC236}">
                <a16:creationId xmlns:a16="http://schemas.microsoft.com/office/drawing/2014/main" id="{3566B91E-1564-104D-B23C-5B5942A76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2726" y="585724"/>
            <a:ext cx="3384017" cy="4582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AEFE4BA8-FCAF-8746-8030-578DE0699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2516" y="629478"/>
            <a:ext cx="4391525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580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34B377-A0E9-3013-8E4E-79461E894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5069"/>
            <a:ext cx="5698959" cy="524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Historique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Redécouverte de 14 origines différentes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Sélection massale pour notamment limiter la verse et augmenter le rendement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Maïs aujourd’hui bien valorisé auprès des chefs cuisiniers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Création de l’association </a:t>
            </a:r>
            <a:r>
              <a:rPr lang="fr-FR" sz="2400" b="1" dirty="0" err="1">
                <a:solidFill>
                  <a:srgbClr val="C00000"/>
                </a:solidFill>
              </a:rPr>
              <a:t>Arto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err="1">
                <a:solidFill>
                  <a:srgbClr val="C00000"/>
                </a:solidFill>
              </a:rPr>
              <a:t>Gorria</a:t>
            </a:r>
            <a:r>
              <a:rPr lang="fr-FR" sz="2400" b="1" dirty="0">
                <a:solidFill>
                  <a:srgbClr val="C00000"/>
                </a:solidFill>
              </a:rPr>
              <a:t> en 2016 (15 producteurs  - 25 ha)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Mise en place d’un cahier des charges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Achat d’un moulin collectif en </a:t>
            </a:r>
            <a:r>
              <a:rPr lang="fr-FR" sz="2400" b="1" dirty="0" err="1">
                <a:solidFill>
                  <a:srgbClr val="C00000"/>
                </a:solidFill>
              </a:rPr>
              <a:t>cuma</a:t>
            </a:r>
            <a:r>
              <a:rPr lang="fr-FR" sz="2400" b="1" dirty="0">
                <a:solidFill>
                  <a:srgbClr val="C00000"/>
                </a:solidFill>
              </a:rPr>
              <a:t> en 2019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Rendement actuel : environ 60 </a:t>
            </a:r>
            <a:r>
              <a:rPr lang="fr-FR" sz="2400" b="1" dirty="0" err="1">
                <a:solidFill>
                  <a:srgbClr val="C00000"/>
                </a:solidFill>
              </a:rPr>
              <a:t>qx</a:t>
            </a:r>
            <a:endParaRPr lang="fr-FR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15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B68B6D-37BE-000E-C995-06ECF25C89A8}"/>
              </a:ext>
            </a:extLst>
          </p:cNvPr>
          <p:cNvSpPr txBox="1">
            <a:spLocks noChangeArrowheads="1"/>
          </p:cNvSpPr>
          <p:nvPr/>
        </p:nvSpPr>
        <p:spPr>
          <a:xfrm>
            <a:off x="397041" y="166482"/>
            <a:ext cx="11309684" cy="728040"/>
          </a:xfrm>
          <a:prstGeom prst="rect">
            <a:avLst/>
          </a:prstGeom>
        </p:spPr>
        <p:txBody>
          <a:bodyPr vert="horz" lIns="91438" tIns="45719" rIns="91438" bIns="45719" rtlCol="0" anchor="ctr" anchorCtr="1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atin typeface="+mn-lt"/>
              </a:rPr>
              <a:t>Le Grand Roux Basque</a:t>
            </a:r>
            <a:endParaRPr kumimoji="1" lang="fr-FR" sz="32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A5CA7D-E43C-B477-B2B7-7181BE66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883" y="1119785"/>
            <a:ext cx="5875165" cy="44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1905000" y="1447800"/>
            <a:ext cx="830580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folHlink"/>
              </a:solidFill>
              <a:cs typeface="Arial" charset="0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7041" y="166482"/>
            <a:ext cx="11309684" cy="728040"/>
          </a:xfrm>
        </p:spPr>
        <p:txBody>
          <a:bodyPr anchorCtr="1">
            <a:noAutofit/>
          </a:bodyPr>
          <a:lstStyle/>
          <a:p>
            <a:pPr eaLnBrk="1" hangingPunct="1"/>
            <a:r>
              <a:rPr lang="fr-FR" sz="3200" b="1" dirty="0">
                <a:latin typeface="+mn-lt"/>
              </a:rPr>
              <a:t>Changer les modes d’élevage</a:t>
            </a:r>
            <a:endParaRPr kumimoji="1" lang="fr-FR" sz="32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397041" y="636105"/>
            <a:ext cx="11589549" cy="558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Ruminants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Favoriser les systèmes à l’herbe et le pâturage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Aider les élevage à haute valeur naturelle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Favoriser les systèmes autonome et à faible consommation de concentrés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Développer les élevages en bio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Développer et renforcer les productions sous AOP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Développer et favoriser les races mixtes</a:t>
            </a:r>
          </a:p>
          <a:p>
            <a:pPr lvl="1"/>
            <a:endParaRPr lang="fr-FR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Monogastrique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Développer les élevages en bio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Favoriser les élevages label rouge et de plein air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Durée d’élevage plus long en poulet mais moins dépendant au soja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C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fr-FR" sz="24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1500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EC4776A6-EC43-B446-8C19-123FFABA7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07" y="894522"/>
            <a:ext cx="10458586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21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C765BEF-7C20-984B-8F29-31DD420FDB05}"/>
              </a:ext>
            </a:extLst>
          </p:cNvPr>
          <p:cNvSpPr txBox="1"/>
          <p:nvPr/>
        </p:nvSpPr>
        <p:spPr>
          <a:xfrm>
            <a:off x="5144694" y="2290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fr-FR" sz="1500" dirty="0">
              <a:solidFill>
                <a:srgbClr val="56565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309ABB-8627-3A4B-A189-437C15B26FFD}"/>
              </a:ext>
            </a:extLst>
          </p:cNvPr>
          <p:cNvSpPr txBox="1"/>
          <p:nvPr/>
        </p:nvSpPr>
        <p:spPr>
          <a:xfrm>
            <a:off x="3791744" y="22904"/>
            <a:ext cx="2952328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fr-FR" sz="2800" dirty="0">
                <a:solidFill>
                  <a:schemeClr val="bg1"/>
                </a:solidFill>
              </a:rPr>
              <a:t>Quelle alimentation demain ?</a:t>
            </a:r>
          </a:p>
        </p:txBody>
      </p:sp>
      <p:pic>
        <p:nvPicPr>
          <p:cNvPr id="7" name="Picture 2" descr="PVER124">
            <a:extLst>
              <a:ext uri="{FF2B5EF4-FFF2-40B4-BE49-F238E27FC236}">
                <a16:creationId xmlns:a16="http://schemas.microsoft.com/office/drawing/2014/main" id="{5CB5BDD0-5E76-8E46-A55F-7C0A282DD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2904"/>
            <a:ext cx="4214190" cy="28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D9897D-7476-1A44-BC19-9D2049320C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191" y="22903"/>
            <a:ext cx="3763620" cy="28227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DD1858-1FE3-5742-820F-0B35417D84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811" y="0"/>
            <a:ext cx="4487843" cy="33658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563321-AC1B-0A42-A76E-F97F32B21D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3078"/>
            <a:ext cx="5459894" cy="40949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809982-CA32-5E4A-B010-3426434DA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638" y="2763078"/>
            <a:ext cx="5463313" cy="40949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61118A-3B98-2C4D-B9B1-51154D9FE9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091" y="2763078"/>
            <a:ext cx="5461702" cy="4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674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574" y="112509"/>
            <a:ext cx="10632875" cy="685800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Qui fait évoluer les systèmes d’élevage : moins de production mais plus d’autonomie et de qualité</a:t>
            </a:r>
          </a:p>
        </p:txBody>
      </p:sp>
      <p:pic>
        <p:nvPicPr>
          <p:cNvPr id="4" name="Image 3" descr="page-34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508" y="984420"/>
            <a:ext cx="4824536" cy="53822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26E07A-1B83-9F4E-89FC-94D586462D6D}"/>
              </a:ext>
            </a:extLst>
          </p:cNvPr>
          <p:cNvSpPr txBox="1"/>
          <p:nvPr/>
        </p:nvSpPr>
        <p:spPr>
          <a:xfrm>
            <a:off x="8273971" y="4317833"/>
            <a:ext cx="3246477" cy="124594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fr-FR" sz="1500" b="1" dirty="0">
                <a:solidFill>
                  <a:srgbClr val="990000"/>
                </a:solidFill>
              </a:rPr>
              <a:t>Pâturage et autonomie en concentrés</a:t>
            </a:r>
          </a:p>
          <a:p>
            <a:pPr algn="l"/>
            <a:endParaRPr lang="fr-FR" sz="1500" b="1" dirty="0">
              <a:solidFill>
                <a:srgbClr val="990000"/>
              </a:solidFill>
            </a:endParaRPr>
          </a:p>
          <a:p>
            <a:pPr algn="l"/>
            <a:endParaRPr lang="fr-FR" sz="1500" b="1" dirty="0">
              <a:solidFill>
                <a:srgbClr val="990000"/>
              </a:solidFill>
            </a:endParaRPr>
          </a:p>
          <a:p>
            <a:pPr algn="l"/>
            <a:r>
              <a:rPr lang="fr-FR" sz="1500" b="1" dirty="0">
                <a:solidFill>
                  <a:srgbClr val="990000"/>
                </a:solidFill>
              </a:rPr>
              <a:t>Tout herbe et maximiser le pâturage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F13159-349D-2745-8F2F-112AAF562B9E}"/>
              </a:ext>
            </a:extLst>
          </p:cNvPr>
          <p:cNvSpPr txBox="1"/>
          <p:nvPr/>
        </p:nvSpPr>
        <p:spPr>
          <a:xfrm>
            <a:off x="3055349" y="6457700"/>
            <a:ext cx="5319395" cy="108012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fr-FR" sz="1800" b="1" dirty="0">
                <a:solidFill>
                  <a:srgbClr val="565656"/>
                </a:solidFill>
              </a:rPr>
              <a:t>Evolution des systèmes laitiers dans Afterres2050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996F71-D97B-564A-9901-DA53D8042C3C}"/>
              </a:ext>
            </a:extLst>
          </p:cNvPr>
          <p:cNvSpPr txBox="1"/>
          <p:nvPr/>
        </p:nvSpPr>
        <p:spPr>
          <a:xfrm>
            <a:off x="8273971" y="2349030"/>
            <a:ext cx="3120193" cy="124594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fr-FR" sz="1500" b="1" dirty="0">
                <a:solidFill>
                  <a:srgbClr val="990000"/>
                </a:solidFill>
              </a:rPr>
              <a:t>Moins de concentrés par litre de lait</a:t>
            </a:r>
          </a:p>
          <a:p>
            <a:pPr algn="l"/>
            <a:r>
              <a:rPr lang="fr-FR" sz="1500" b="1" dirty="0">
                <a:solidFill>
                  <a:srgbClr val="990000"/>
                </a:solidFill>
              </a:rPr>
              <a:t>(179 g /l à  83 g/l)</a:t>
            </a:r>
          </a:p>
          <a:p>
            <a:pPr algn="l"/>
            <a:endParaRPr lang="fr-FR" sz="1500" b="1" dirty="0">
              <a:solidFill>
                <a:srgbClr val="990000"/>
              </a:solidFill>
            </a:endParaRPr>
          </a:p>
          <a:p>
            <a:pPr algn="l"/>
            <a:r>
              <a:rPr lang="fr-FR" sz="1500" b="1" dirty="0">
                <a:solidFill>
                  <a:srgbClr val="990000"/>
                </a:solidFill>
              </a:rPr>
              <a:t>Plus de pâturage (40% à 60%)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3C4658-787C-2E41-8D69-48B307863165}"/>
              </a:ext>
            </a:extLst>
          </p:cNvPr>
          <p:cNvSpPr txBox="1"/>
          <p:nvPr/>
        </p:nvSpPr>
        <p:spPr>
          <a:xfrm>
            <a:off x="8273971" y="3669822"/>
            <a:ext cx="3246476" cy="108012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endParaRPr lang="fr-FR" sz="1500" b="1" dirty="0">
              <a:solidFill>
                <a:srgbClr val="99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8CEE37-4455-FD44-B704-1676E47B727D}"/>
              </a:ext>
            </a:extLst>
          </p:cNvPr>
          <p:cNvSpPr txBox="1"/>
          <p:nvPr/>
        </p:nvSpPr>
        <p:spPr>
          <a:xfrm>
            <a:off x="5150706" y="1318312"/>
            <a:ext cx="2505688" cy="52413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fr-FR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6300 l/vache à  5900 l/vache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DACEA4-0EAB-9041-BE00-F7A56BDB6102}"/>
              </a:ext>
            </a:extLst>
          </p:cNvPr>
          <p:cNvSpPr txBox="1"/>
          <p:nvPr/>
        </p:nvSpPr>
        <p:spPr>
          <a:xfrm>
            <a:off x="8273971" y="1550324"/>
            <a:ext cx="3246476" cy="108012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fr-FR" sz="1500" b="1" dirty="0">
                <a:solidFill>
                  <a:srgbClr val="990000"/>
                </a:solidFill>
              </a:rPr>
              <a:t>Introduire des cultures de vente , transformer et labelliser le lait</a:t>
            </a:r>
          </a:p>
        </p:txBody>
      </p:sp>
    </p:spTree>
    <p:extLst>
      <p:ext uri="{BB962C8B-B14F-4D97-AF65-F5344CB8AC3E}">
        <p14:creationId xmlns:p14="http://schemas.microsoft.com/office/powerpoint/2010/main" val="298803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3BAC7D1-9551-6044-A9E9-431612946C0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325"/>
            <a:ext cx="6208295" cy="481239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</a:rPr>
              <a:t>Les dessous de notre alimentation</a:t>
            </a:r>
            <a:endParaRPr kumimoji="1" lang="fr-FR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4FCB28D-EFE3-2547-9421-E4C26C62AD60}"/>
              </a:ext>
            </a:extLst>
          </p:cNvPr>
          <p:cNvSpPr txBox="1">
            <a:spLocks noChangeArrowheads="1"/>
          </p:cNvSpPr>
          <p:nvPr/>
        </p:nvSpPr>
        <p:spPr>
          <a:xfrm>
            <a:off x="6402922" y="172798"/>
            <a:ext cx="5473749" cy="440291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pPr algn="ctr"/>
            <a:r>
              <a:rPr lang="fr-FR" sz="2400" dirty="0">
                <a:solidFill>
                  <a:schemeClr val="tx1"/>
                </a:solidFill>
              </a:rPr>
              <a:t>Les dessous de nos importations</a:t>
            </a:r>
            <a:endParaRPr kumimoji="1" lang="fr-FR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0224C4-5B2D-174F-A121-C8FE84F9DC21}"/>
              </a:ext>
            </a:extLst>
          </p:cNvPr>
          <p:cNvSpPr txBox="1"/>
          <p:nvPr/>
        </p:nvSpPr>
        <p:spPr>
          <a:xfrm>
            <a:off x="5270091" y="398207"/>
            <a:ext cx="0" cy="0"/>
          </a:xfrm>
          <a:prstGeom prst="rect">
            <a:avLst/>
          </a:prstGeom>
        </p:spPr>
        <p:txBody>
          <a:bodyPr vert="horz" wrap="none" lIns="91438" tIns="45719" rIns="91438" bIns="45719" rtlCol="0">
            <a:normAutofit fontScale="25000" lnSpcReduction="20000"/>
          </a:bodyPr>
          <a:lstStyle/>
          <a:p>
            <a:pPr algn="l"/>
            <a:endParaRPr lang="fr-FR" sz="1500" dirty="0">
              <a:solidFill>
                <a:srgbClr val="565656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861FAB9-6ABF-104B-B6ED-EA181FCB6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21" y="1686260"/>
            <a:ext cx="4170565" cy="4176464"/>
          </a:xfrm>
          <a:prstGeom prst="rect">
            <a:avLst/>
          </a:prstGeom>
        </p:spPr>
      </p:pic>
      <p:sp>
        <p:nvSpPr>
          <p:cNvPr id="13" name="Line 3">
            <a:extLst>
              <a:ext uri="{FF2B5EF4-FFF2-40B4-BE49-F238E27FC236}">
                <a16:creationId xmlns:a16="http://schemas.microsoft.com/office/drawing/2014/main" id="{3566B91E-1564-104D-B23C-5B5942A76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909" y="585471"/>
            <a:ext cx="3384017" cy="4582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AEFE4BA8-FCAF-8746-8030-578DE0699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4515" y="633564"/>
            <a:ext cx="4391525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EEFCF9-FAB9-D282-1124-B124E3A9D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515" y="1657523"/>
            <a:ext cx="4170565" cy="41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chemeClr val="bg1"/>
                </a:solidFill>
              </a:rPr>
              <a:t>Evolution des surfaces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196752"/>
            <a:ext cx="8021998" cy="30243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4941168"/>
            <a:ext cx="826976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1905000" y="1447800"/>
            <a:ext cx="830580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folHlink"/>
              </a:solidFill>
              <a:cs typeface="Arial" charset="0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7041" y="166482"/>
            <a:ext cx="11309684" cy="728040"/>
          </a:xfrm>
        </p:spPr>
        <p:txBody>
          <a:bodyPr anchorCtr="1">
            <a:noAutofit/>
          </a:bodyPr>
          <a:lstStyle/>
          <a:p>
            <a:pPr eaLnBrk="1" hangingPunct="1"/>
            <a:r>
              <a:rPr lang="fr-FR" sz="3200" b="1" dirty="0">
                <a:latin typeface="+mn-lt"/>
              </a:rPr>
              <a:t>En conclusion (1)</a:t>
            </a:r>
            <a:endParaRPr kumimoji="1" lang="fr-FR" sz="32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397041" y="636105"/>
            <a:ext cx="11589549" cy="558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Productions végétales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Cultures principales : variétés adaptées aux bas niveaux d’intrants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Cultures mineures (lentille, sarrasin, pois chiche, …) : tester de nouvelles variétés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Cultures fruitières (olivier, amandier, pistachier, …) : conserver la diversité variétales et adapter des variétés du sud, développer les près-verger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Vigne : tester de nouveaux cépages adaptés au réchauffement climatique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Plantation de haies : label « végétal local 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Productions animales : ruminants et monogastriques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Développer les races mixtes, adaptées au plein air, au pâturage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Races rustiques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Durée d’élevage plus long en poulet, réduction des antibiotiques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Porc sur paille, porc plein air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Saumon d’élevage ? Abeille domestique ? Huitre 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C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fr-FR" sz="24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1500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EC4776A6-EC43-B446-8C19-123FFABA7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07" y="894522"/>
            <a:ext cx="10458586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18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1905000" y="1447800"/>
            <a:ext cx="830580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folHlink"/>
              </a:solidFill>
              <a:cs typeface="Arial" charset="0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7041" y="166482"/>
            <a:ext cx="11309684" cy="728040"/>
          </a:xfrm>
        </p:spPr>
        <p:txBody>
          <a:bodyPr anchorCtr="1">
            <a:noAutofit/>
          </a:bodyPr>
          <a:lstStyle/>
          <a:p>
            <a:pPr eaLnBrk="1" hangingPunct="1"/>
            <a:r>
              <a:rPr lang="fr-FR" sz="3200" b="1" dirty="0">
                <a:latin typeface="+mn-lt"/>
              </a:rPr>
              <a:t>En conclusion (2)</a:t>
            </a:r>
            <a:endParaRPr kumimoji="1" lang="fr-FR" sz="32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397041" y="636105"/>
            <a:ext cx="11589549" cy="558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Ne pas laisser le monopole des semences aux 4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Bigs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(BASF, Bayer,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Sygenta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Corteva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Faire des semences et des races animales un bien commun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Renforcer la conservation de nos ressources génétiques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Développer les semences paysannes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La diversité génétique se joue aussi au niveau des levures nécessaires à la transformation des produits alimentaires (pain, fromage, vin, bière et autres produits fermentés)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Imaginer des scénarios concernant le contrôle des ressources génétiques et la sélection  pour réussir notre transition alimentaire et agricole*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Abandonner les OGM , transgénèse </a:t>
            </a:r>
            <a:r>
              <a:rPr lang="fr-FR" sz="2400" b="1">
                <a:solidFill>
                  <a:schemeClr val="bg1">
                    <a:lumMod val="50000"/>
                  </a:schemeClr>
                </a:solidFill>
              </a:rPr>
              <a:t>et mutagénèse,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qui au final </a:t>
            </a:r>
            <a:r>
              <a:rPr lang="fr-FR" sz="2400" b="1">
                <a:solidFill>
                  <a:schemeClr val="bg1">
                    <a:lumMod val="50000"/>
                  </a:schemeClr>
                </a:solidFill>
              </a:rPr>
              <a:t>dérivent uniquement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sur la résistance aux herbicides.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C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fr-FR" sz="24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kumimoji="1" lang="fr-FR" sz="1500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EC4776A6-EC43-B446-8C19-123FFABA7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07" y="894522"/>
            <a:ext cx="10458586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609570"/>
            <a:endParaRPr lang="fr-FR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5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59717-8AE9-9D00-66BA-6588635B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5" y="201292"/>
            <a:ext cx="4027851" cy="2439286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latin typeface="+mn-lt"/>
              </a:rPr>
              <a:t>Afterres 2050 : un scénario fondé sur la nature et pour la nature  </a:t>
            </a:r>
            <a:br>
              <a:rPr lang="fr-FR" sz="3200" b="1" dirty="0">
                <a:latin typeface="+mn-lt"/>
              </a:rPr>
            </a:br>
            <a:r>
              <a:rPr lang="fr-FR" sz="3200" b="1" dirty="0">
                <a:latin typeface="+mn-lt"/>
              </a:rPr>
              <a:t>et déclinés en 8 objectifs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902E4D-0163-0822-76F3-D79C84002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109" y="2966137"/>
            <a:ext cx="3775729" cy="2439286"/>
          </a:xfrm>
        </p:spPr>
        <p:txBody>
          <a:bodyPr/>
          <a:lstStyle/>
          <a:p>
            <a:r>
              <a:rPr lang="fr-FR" dirty="0"/>
              <a:t>eux-mêmes déclinés en 12 actions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9DE84-A119-6DC6-0962-DDE3DD461F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6D6DF5-7C56-C71B-7BEC-7310BB1519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038" y="1965065"/>
            <a:ext cx="2252774" cy="31879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33606F-84C4-CB3D-AD6E-A8C5F52B8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740" y="78856"/>
            <a:ext cx="1428750" cy="18954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B603CF-78E1-0DBF-404C-FAC5EF6C9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236" y="1692383"/>
            <a:ext cx="1333500" cy="1828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1F0BDF-217C-517F-FD93-00E1283B4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917" y="3605198"/>
            <a:ext cx="1381125" cy="1800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4306B6-CA51-BB87-71A1-73AEAECC8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206" y="5153025"/>
            <a:ext cx="1409700" cy="1638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95C9B0-A2B0-69BD-3B08-39F53679D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309" y="5153025"/>
            <a:ext cx="1400175" cy="17049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9642020-E497-11BA-9D7B-42DDF6453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142" y="3605198"/>
            <a:ext cx="1476375" cy="16097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3BF4E2-67D8-1189-6F29-A91AE811CA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5"/>
          <a:stretch/>
        </p:blipFill>
        <p:spPr>
          <a:xfrm>
            <a:off x="4265143" y="1597726"/>
            <a:ext cx="1476375" cy="19234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B10545A-A504-A9AB-D878-1FC102155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0891" y="164840"/>
            <a:ext cx="14954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9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3BAC7D1-9551-6044-A9E9-431612946C0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325"/>
            <a:ext cx="6208295" cy="481239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endParaRPr kumimoji="1"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4FCB28D-EFE3-2547-9421-E4C26C62AD60}"/>
              </a:ext>
            </a:extLst>
          </p:cNvPr>
          <p:cNvSpPr txBox="1">
            <a:spLocks noChangeArrowheads="1"/>
          </p:cNvSpPr>
          <p:nvPr/>
        </p:nvSpPr>
        <p:spPr>
          <a:xfrm>
            <a:off x="5640921" y="141347"/>
            <a:ext cx="5473749" cy="440291"/>
          </a:xfrm>
        </p:spPr>
        <p:txBody>
          <a:bodyPr lIns="91438" tIns="45719" rIns="91438" bIns="45719" anchorCtr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pPr algn="ctr"/>
            <a:endParaRPr kumimoji="1"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0224C4-5B2D-174F-A121-C8FE84F9DC21}"/>
              </a:ext>
            </a:extLst>
          </p:cNvPr>
          <p:cNvSpPr txBox="1"/>
          <p:nvPr/>
        </p:nvSpPr>
        <p:spPr>
          <a:xfrm>
            <a:off x="5270091" y="398207"/>
            <a:ext cx="0" cy="0"/>
          </a:xfrm>
          <a:prstGeom prst="rect">
            <a:avLst/>
          </a:prstGeom>
        </p:spPr>
        <p:txBody>
          <a:bodyPr vert="horz" wrap="none" lIns="91438" tIns="45719" rIns="91438" bIns="45719" rtlCol="0">
            <a:normAutofit fontScale="25000" lnSpcReduction="20000"/>
          </a:bodyPr>
          <a:lstStyle/>
          <a:p>
            <a:pPr algn="l"/>
            <a:endParaRPr lang="fr-FR" sz="1500" dirty="0">
              <a:solidFill>
                <a:srgbClr val="56565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8D86B7-0C29-5DF9-E86E-82D408C2E70E}"/>
              </a:ext>
            </a:extLst>
          </p:cNvPr>
          <p:cNvSpPr txBox="1">
            <a:spLocks noChangeArrowheads="1"/>
          </p:cNvSpPr>
          <p:nvPr/>
        </p:nvSpPr>
        <p:spPr>
          <a:xfrm>
            <a:off x="6352311" y="2061029"/>
            <a:ext cx="5227595" cy="921948"/>
          </a:xfr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565656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565656"/>
                </a:solidFill>
                <a:latin typeface="Trebuchet MS" panose="020B0703020202090204" pitchFamily="34" charset="0"/>
              </a:defRPr>
            </a:lvl9pPr>
          </a:lstStyle>
          <a:p>
            <a:pPr algn="ctr"/>
            <a:r>
              <a:rPr kumimoji="1"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pouvoir de notre assiette</a:t>
            </a:r>
          </a:p>
          <a:p>
            <a:pPr algn="ctr"/>
            <a:r>
              <a:rPr kumimoji="1"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1"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L’alimentation au cœur du scénario de transition Afterres2050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E80C70-BB22-35AF-EC4B-BE96ED91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6" y="203275"/>
            <a:ext cx="4102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2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617" y="3684268"/>
            <a:ext cx="1082106" cy="1536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171563" y="-37641"/>
            <a:ext cx="8538001" cy="930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Solagro : Construire un système alimentaire durable en couplant alimentation et agriculture</a:t>
            </a:r>
          </a:p>
        </p:txBody>
      </p:sp>
      <p:pic>
        <p:nvPicPr>
          <p:cNvPr id="8" name="Image 7" descr="Logo-osae-698px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01" y="2535349"/>
            <a:ext cx="2403139" cy="977781"/>
          </a:xfrm>
          <a:prstGeom prst="rect">
            <a:avLst/>
          </a:prstGeom>
        </p:spPr>
      </p:pic>
      <p:pic>
        <p:nvPicPr>
          <p:cNvPr id="9" name="Image 8" descr="schéma_05_1.eps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70" b="14786"/>
          <a:stretch/>
        </p:blipFill>
        <p:spPr>
          <a:xfrm>
            <a:off x="4295800" y="3429000"/>
            <a:ext cx="3024336" cy="2685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288" y="986464"/>
            <a:ext cx="2627784" cy="18596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55840" y="299695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Changer l’alimentation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99240" y="630784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Changer les pratiques agricoles</a:t>
            </a:r>
          </a:p>
        </p:txBody>
      </p:sp>
      <p:pic>
        <p:nvPicPr>
          <p:cNvPr id="15" name="Espace réservé du contenu 3" descr="D:\a classer\Bionutrinet\Outils de com Bio NutriNet\Outils de com Bio NutriNet\moyen_logo_bio_nutrinet.jpg">
            <a:extLst>
              <a:ext uri="{FF2B5EF4-FFF2-40B4-BE49-F238E27FC236}">
                <a16:creationId xmlns:a16="http://schemas.microsoft.com/office/drawing/2014/main" id="{51B94667-2C71-024B-A267-BC9400386BF6}"/>
              </a:ext>
            </a:extLst>
          </p:cNvPr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6240" y="2978012"/>
            <a:ext cx="1800200" cy="1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 courbée vers la droite 4">
            <a:extLst>
              <a:ext uri="{FF2B5EF4-FFF2-40B4-BE49-F238E27FC236}">
                <a16:creationId xmlns:a16="http://schemas.microsoft.com/office/drawing/2014/main" id="{B0CB5AFD-FAE5-724A-B88E-781AFBADC84F}"/>
              </a:ext>
            </a:extLst>
          </p:cNvPr>
          <p:cNvSpPr/>
          <p:nvPr/>
        </p:nvSpPr>
        <p:spPr bwMode="auto">
          <a:xfrm rot="14269732">
            <a:off x="8209609" y="4295461"/>
            <a:ext cx="885352" cy="2176520"/>
          </a:xfrm>
          <a:prstGeom prst="curvedRightArrow">
            <a:avLst>
              <a:gd name="adj1" fmla="val 11403"/>
              <a:gd name="adj2" fmla="val 50000"/>
              <a:gd name="adj3" fmla="val 2456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èche courbée vers la droite 15">
            <a:extLst>
              <a:ext uri="{FF2B5EF4-FFF2-40B4-BE49-F238E27FC236}">
                <a16:creationId xmlns:a16="http://schemas.microsoft.com/office/drawing/2014/main" id="{16B852A3-1CCE-B149-8A3B-CA7403514CAE}"/>
              </a:ext>
            </a:extLst>
          </p:cNvPr>
          <p:cNvSpPr/>
          <p:nvPr/>
        </p:nvSpPr>
        <p:spPr bwMode="auto">
          <a:xfrm rot="7494761">
            <a:off x="8218489" y="643837"/>
            <a:ext cx="885352" cy="2176520"/>
          </a:xfrm>
          <a:prstGeom prst="curvedRightArrow">
            <a:avLst>
              <a:gd name="adj1" fmla="val 11403"/>
              <a:gd name="adj2" fmla="val 50000"/>
              <a:gd name="adj3" fmla="val 2456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èche courbée vers la droite 16">
            <a:extLst>
              <a:ext uri="{FF2B5EF4-FFF2-40B4-BE49-F238E27FC236}">
                <a16:creationId xmlns:a16="http://schemas.microsoft.com/office/drawing/2014/main" id="{97A02AFB-3307-A64C-8719-CE0B16C1B880}"/>
              </a:ext>
            </a:extLst>
          </p:cNvPr>
          <p:cNvSpPr/>
          <p:nvPr/>
        </p:nvSpPr>
        <p:spPr bwMode="auto">
          <a:xfrm rot="3330372">
            <a:off x="2850457" y="692884"/>
            <a:ext cx="825224" cy="1889973"/>
          </a:xfrm>
          <a:prstGeom prst="curvedRightArrow">
            <a:avLst>
              <a:gd name="adj1" fmla="val 11403"/>
              <a:gd name="adj2" fmla="val 50000"/>
              <a:gd name="adj3" fmla="val 2456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èche courbée vers la droite 17">
            <a:extLst>
              <a:ext uri="{FF2B5EF4-FFF2-40B4-BE49-F238E27FC236}">
                <a16:creationId xmlns:a16="http://schemas.microsoft.com/office/drawing/2014/main" id="{EC6945B3-D9B9-D647-B23A-1006AB38A7DB}"/>
              </a:ext>
            </a:extLst>
          </p:cNvPr>
          <p:cNvSpPr/>
          <p:nvPr/>
        </p:nvSpPr>
        <p:spPr bwMode="auto">
          <a:xfrm rot="17240798">
            <a:off x="3026905" y="5192211"/>
            <a:ext cx="733880" cy="1543812"/>
          </a:xfrm>
          <a:prstGeom prst="curvedRightArrow">
            <a:avLst>
              <a:gd name="adj1" fmla="val 11403"/>
              <a:gd name="adj2" fmla="val 50000"/>
              <a:gd name="adj3" fmla="val 2456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6A1CDB-9DED-964A-A4F3-BF4EEEF78275}"/>
              </a:ext>
            </a:extLst>
          </p:cNvPr>
          <p:cNvSpPr txBox="1"/>
          <p:nvPr/>
        </p:nvSpPr>
        <p:spPr>
          <a:xfrm>
            <a:off x="10817269" y="3447816"/>
            <a:ext cx="98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</a:rPr>
              <a:t>Santé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7916593-5D31-B24C-933F-5AC5BF2C5F98}"/>
              </a:ext>
            </a:extLst>
          </p:cNvPr>
          <p:cNvCxnSpPr>
            <a:cxnSpLocks/>
          </p:cNvCxnSpPr>
          <p:nvPr/>
        </p:nvCxnSpPr>
        <p:spPr>
          <a:xfrm>
            <a:off x="10205357" y="3684268"/>
            <a:ext cx="6119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F6A7FCD-8F13-E74C-98B1-A77E13A73F80}"/>
              </a:ext>
            </a:extLst>
          </p:cNvPr>
          <p:cNvCxnSpPr>
            <a:cxnSpLocks/>
          </p:cNvCxnSpPr>
          <p:nvPr/>
        </p:nvCxnSpPr>
        <p:spPr>
          <a:xfrm flipH="1">
            <a:off x="979714" y="3166229"/>
            <a:ext cx="620486" cy="685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40F7A81-D3FB-7E44-AECB-364635EEA5ED}"/>
              </a:ext>
            </a:extLst>
          </p:cNvPr>
          <p:cNvSpPr txBox="1"/>
          <p:nvPr/>
        </p:nvSpPr>
        <p:spPr>
          <a:xfrm>
            <a:off x="-39525" y="3894427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</a:rPr>
              <a:t>Environnement</a:t>
            </a:r>
          </a:p>
        </p:txBody>
      </p:sp>
    </p:spTree>
    <p:extLst>
      <p:ext uri="{BB962C8B-B14F-4D97-AF65-F5344CB8AC3E}">
        <p14:creationId xmlns:p14="http://schemas.microsoft.com/office/powerpoint/2010/main" val="135703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2257477" y="113036"/>
            <a:ext cx="857883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Enjeu 1 : Faire face à une stagnation et forte variation des rendements agricoles</a:t>
            </a: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F9FA2B-DE19-414D-B06D-DE02FC69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376" y="1157701"/>
            <a:ext cx="7006876" cy="422112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B062B02-CFD8-FD4C-9A44-4336C73CF6A2}"/>
              </a:ext>
            </a:extLst>
          </p:cNvPr>
          <p:cNvCxnSpPr>
            <a:cxnSpLocks/>
          </p:cNvCxnSpPr>
          <p:nvPr/>
        </p:nvCxnSpPr>
        <p:spPr bwMode="auto">
          <a:xfrm flipV="1">
            <a:off x="8003042" y="2741512"/>
            <a:ext cx="0" cy="509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1548866-1A50-554F-B153-5D2B018AFCC8}"/>
              </a:ext>
            </a:extLst>
          </p:cNvPr>
          <p:cNvSpPr txBox="1"/>
          <p:nvPr/>
        </p:nvSpPr>
        <p:spPr>
          <a:xfrm>
            <a:off x="7752184" y="325118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2003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F75C5F3-79F5-5A44-AC1B-6FEBBE80915C}"/>
              </a:ext>
            </a:extLst>
          </p:cNvPr>
          <p:cNvCxnSpPr>
            <a:cxnSpLocks/>
          </p:cNvCxnSpPr>
          <p:nvPr/>
        </p:nvCxnSpPr>
        <p:spPr bwMode="auto">
          <a:xfrm flipV="1">
            <a:off x="9010544" y="3061287"/>
            <a:ext cx="0" cy="509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074295D-EA12-B64C-952E-75BDA76B11AF}"/>
              </a:ext>
            </a:extLst>
          </p:cNvPr>
          <p:cNvSpPr txBox="1"/>
          <p:nvPr/>
        </p:nvSpPr>
        <p:spPr>
          <a:xfrm>
            <a:off x="8748172" y="358973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2016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6CC87B7-1676-4A49-B80F-7D5039A9476D}"/>
              </a:ext>
            </a:extLst>
          </p:cNvPr>
          <p:cNvCxnSpPr>
            <a:cxnSpLocks/>
          </p:cNvCxnSpPr>
          <p:nvPr/>
        </p:nvCxnSpPr>
        <p:spPr bwMode="auto">
          <a:xfrm flipV="1">
            <a:off x="5685138" y="3673454"/>
            <a:ext cx="0" cy="509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C0775FF-55F6-2946-89AF-4E6E46B765F3}"/>
              </a:ext>
            </a:extLst>
          </p:cNvPr>
          <p:cNvSpPr txBox="1"/>
          <p:nvPr/>
        </p:nvSpPr>
        <p:spPr>
          <a:xfrm>
            <a:off x="5447928" y="4137199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1976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514998-14FA-8DD9-01EB-4C80E07DA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84" y="5465994"/>
            <a:ext cx="6939247" cy="12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4"/>
          <p:cNvSpPr txBox="1">
            <a:spLocks/>
          </p:cNvSpPr>
          <p:nvPr/>
        </p:nvSpPr>
        <p:spPr bwMode="auto">
          <a:xfrm>
            <a:off x="6760804" y="2616625"/>
            <a:ext cx="5431196" cy="81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en-US" sz="2800" b="1" kern="0" dirty="0">
                <a:solidFill>
                  <a:schemeClr val="tx1"/>
                </a:solidFill>
                <a:latin typeface="Arial" charset="0"/>
                <a:cs typeface="Arial" charset="0"/>
              </a:rPr>
              <a:t>Enjeu 2 : Réduire fortement l’usage des pesticides </a:t>
            </a:r>
          </a:p>
          <a:p>
            <a:pPr>
              <a:defRPr/>
            </a:pPr>
            <a:r>
              <a:rPr lang="fr-FR" altLang="en-US" sz="2800" b="1" kern="0" dirty="0">
                <a:solidFill>
                  <a:schemeClr val="tx1"/>
                </a:solidFill>
                <a:latin typeface="Arial" charset="0"/>
                <a:cs typeface="Arial" charset="0"/>
              </a:rPr>
              <a:t>(-90% d’ici 2050)</a:t>
            </a:r>
          </a:p>
          <a:p>
            <a:pPr>
              <a:defRPr/>
            </a:pPr>
            <a:endParaRPr lang="fr-FR" altLang="en-US" sz="2800" b="1" kern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013840-9210-525E-92B0-631454AC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68" y="-235172"/>
            <a:ext cx="6139004" cy="86771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7340C8-A386-7AC2-1215-2B06D29391D7}"/>
              </a:ext>
            </a:extLst>
          </p:cNvPr>
          <p:cNvSpPr txBox="1">
            <a:spLocks noChangeArrowheads="1"/>
          </p:cNvSpPr>
          <p:nvPr/>
        </p:nvSpPr>
        <p:spPr>
          <a:xfrm>
            <a:off x="2583395" y="40668"/>
            <a:ext cx="8790237" cy="725488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en-US" sz="2800" b="1" kern="0" dirty="0">
                <a:solidFill>
                  <a:schemeClr val="tx1"/>
                </a:solidFill>
                <a:latin typeface="Arial" charset="0"/>
                <a:cs typeface="Arial" charset="0"/>
              </a:rPr>
              <a:t>Carte communale de l’usage des pesticides</a:t>
            </a:r>
          </a:p>
        </p:txBody>
      </p:sp>
    </p:spTree>
    <p:extLst>
      <p:ext uri="{BB962C8B-B14F-4D97-AF65-F5344CB8AC3E}">
        <p14:creationId xmlns:p14="http://schemas.microsoft.com/office/powerpoint/2010/main" val="136485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83395" y="40668"/>
            <a:ext cx="8790237" cy="72548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Enjeu 3 :  Réduire les flux des exportations et importations toujours croissantes</a:t>
            </a:r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222936" y="5982474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fr-FR" sz="1200" dirty="0">
                <a:ea typeface="ＭＳ Ｐゴシック" charset="0"/>
              </a:rPr>
              <a:t>Sources FAO</a:t>
            </a:r>
          </a:p>
          <a:p>
            <a:pPr eaLnBrk="0" hangingPunct="0">
              <a:defRPr/>
            </a:pPr>
            <a:r>
              <a:rPr lang="fr-FR" sz="1200" dirty="0">
                <a:ea typeface="ＭＳ Ｐゴシック" charset="0"/>
              </a:rPr>
              <a:t>Réalisation: SOLAGRO</a:t>
            </a:r>
            <a:endParaRPr lang="fr-FR" sz="3200" i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FA08EF-5A7A-F440-A882-82BB8E793100}"/>
              </a:ext>
            </a:extLst>
          </p:cNvPr>
          <p:cNvSpPr txBox="1"/>
          <p:nvPr/>
        </p:nvSpPr>
        <p:spPr>
          <a:xfrm>
            <a:off x="9048329" y="290637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710A0B-C462-9044-9257-3F4E34DF7730}"/>
              </a:ext>
            </a:extLst>
          </p:cNvPr>
          <p:cNvSpPr txBox="1"/>
          <p:nvPr/>
        </p:nvSpPr>
        <p:spPr>
          <a:xfrm>
            <a:off x="5253563" y="242088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+2,7 </a:t>
            </a:r>
            <a:r>
              <a:rPr lang="fr-FR" sz="1600" b="1" dirty="0" err="1">
                <a:solidFill>
                  <a:srgbClr val="FF0000"/>
                </a:solidFill>
              </a:rPr>
              <a:t>Mha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70AD0D-8CAB-6748-B430-255E2259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20" y="802732"/>
            <a:ext cx="8563176" cy="605117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813A20C-2295-1140-94B2-3FE007E3BCB9}"/>
              </a:ext>
            </a:extLst>
          </p:cNvPr>
          <p:cNvCxnSpPr>
            <a:cxnSpLocks/>
          </p:cNvCxnSpPr>
          <p:nvPr/>
        </p:nvCxnSpPr>
        <p:spPr bwMode="auto">
          <a:xfrm>
            <a:off x="6398378" y="2590166"/>
            <a:ext cx="0" cy="7016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C83DCBC-768C-E544-8603-2873349D3771}"/>
              </a:ext>
            </a:extLst>
          </p:cNvPr>
          <p:cNvSpPr txBox="1"/>
          <p:nvPr/>
        </p:nvSpPr>
        <p:spPr>
          <a:xfrm>
            <a:off x="252330" y="2912456"/>
            <a:ext cx="34235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1.354.000 millions d’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473.000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cacao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270.000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245.000 ha d’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olivier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243.000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caoutchouc</a:t>
            </a:r>
            <a:endParaRPr lang="fr-FR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162.000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café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159.000 ha d’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109.000 ha d’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huile de palme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  93.000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  37.000 ha de </a:t>
            </a:r>
            <a:r>
              <a:rPr lang="fr-FR" sz="1600" b="1" dirty="0">
                <a:solidFill>
                  <a:srgbClr val="31718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tabac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Moyenne 2010-2016 (solde net)</a:t>
            </a:r>
          </a:p>
        </p:txBody>
      </p:sp>
    </p:spTree>
    <p:extLst>
      <p:ext uri="{BB962C8B-B14F-4D97-AF65-F5344CB8AC3E}">
        <p14:creationId xmlns:p14="http://schemas.microsoft.com/office/powerpoint/2010/main" val="3339454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1606" y="179986"/>
            <a:ext cx="10576560" cy="72548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kumimoji="1"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agricoles</a:t>
            </a:r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importés</a:t>
            </a:r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équivalent</a:t>
            </a:r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à  14 </a:t>
            </a:r>
            <a:r>
              <a:rPr kumimoji="1"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Mha</a:t>
            </a:r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(38% de </a:t>
            </a:r>
            <a:r>
              <a:rPr kumimoji="1"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kumimoji="1"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assiette)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FA08EF-5A7A-F440-A882-82BB8E793100}"/>
              </a:ext>
            </a:extLst>
          </p:cNvPr>
          <p:cNvSpPr txBox="1"/>
          <p:nvPr/>
        </p:nvSpPr>
        <p:spPr>
          <a:xfrm>
            <a:off x="9048329" y="290637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F4B335-1833-824A-BCF6-6A6073FC8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110" y="903163"/>
            <a:ext cx="7454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083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1321</Words>
  <Application>Microsoft Office PowerPoint</Application>
  <PresentationFormat>Grand écran</PresentationFormat>
  <Paragraphs>179</Paragraphs>
  <Slides>22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Calibri Light</vt:lpstr>
      <vt:lpstr>Police système Courant</vt:lpstr>
      <vt:lpstr>Times New Roman</vt:lpstr>
      <vt:lpstr>Trebuchet MS</vt:lpstr>
      <vt:lpstr>Thème Office</vt:lpstr>
      <vt:lpstr>Présentation PowerPoint</vt:lpstr>
      <vt:lpstr>Présentation PowerPoint</vt:lpstr>
      <vt:lpstr>Afterres 2050 : un scénario fondé sur la nature et pour la nature   et déclinés en 8 objectifs</vt:lpstr>
      <vt:lpstr>Présentation PowerPoint</vt:lpstr>
      <vt:lpstr>Présentation PowerPoint</vt:lpstr>
      <vt:lpstr>Présentation PowerPoint</vt:lpstr>
      <vt:lpstr>Présentation PowerPoint</vt:lpstr>
      <vt:lpstr>Enjeu 3 :  Réduire les flux des exportations et importations toujours croissantes</vt:lpstr>
      <vt:lpstr>Les produits agricoles importés équivalent à  14 Mha (38% de notre assiette)</vt:lpstr>
      <vt:lpstr>L’exemple  fruits et légumes</vt:lpstr>
      <vt:lpstr>L’exemple  des céréales (données 2016)</vt:lpstr>
      <vt:lpstr>Les poissons et coquillages</vt:lpstr>
      <vt:lpstr>Présentation PowerPoint</vt:lpstr>
      <vt:lpstr>Présentation PowerPoint</vt:lpstr>
      <vt:lpstr>Une assiette plus végétale :  +20% de fruits (24kg/an) et légumes (+20kg/an) + 500% de légumineuses - 48% de viande bovine - 43% de produits laitiers</vt:lpstr>
      <vt:lpstr>Présentation PowerPoint</vt:lpstr>
      <vt:lpstr>Changer les modes d’élevage</vt:lpstr>
      <vt:lpstr>Présentation PowerPoint</vt:lpstr>
      <vt:lpstr>Qui fait évoluer les systèmes d’élevage : moins de production mais plus d’autonomie et de qualité</vt:lpstr>
      <vt:lpstr>Evolution des surfaces</vt:lpstr>
      <vt:lpstr>En conclusion (1)</vt:lpstr>
      <vt:lpstr>En conclusion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Cécile Launay</cp:lastModifiedBy>
  <cp:revision>123</cp:revision>
  <dcterms:created xsi:type="dcterms:W3CDTF">2020-05-04T10:29:47Z</dcterms:created>
  <dcterms:modified xsi:type="dcterms:W3CDTF">2024-07-02T06:52:46Z</dcterms:modified>
</cp:coreProperties>
</file>