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0" r:id="rId2"/>
  </p:sldMasterIdLst>
  <p:notesMasterIdLst>
    <p:notesMasterId r:id="rId39"/>
  </p:notesMasterIdLst>
  <p:sldIdLst>
    <p:sldId id="256" r:id="rId3"/>
    <p:sldId id="267" r:id="rId4"/>
    <p:sldId id="265" r:id="rId5"/>
    <p:sldId id="271" r:id="rId6"/>
    <p:sldId id="275" r:id="rId7"/>
    <p:sldId id="274" r:id="rId8"/>
    <p:sldId id="2727" r:id="rId9"/>
    <p:sldId id="277" r:id="rId10"/>
    <p:sldId id="278" r:id="rId11"/>
    <p:sldId id="2714" r:id="rId12"/>
    <p:sldId id="282" r:id="rId13"/>
    <p:sldId id="2712" r:id="rId14"/>
    <p:sldId id="2713" r:id="rId15"/>
    <p:sldId id="2726" r:id="rId16"/>
    <p:sldId id="2715" r:id="rId17"/>
    <p:sldId id="285" r:id="rId18"/>
    <p:sldId id="2703" r:id="rId19"/>
    <p:sldId id="2725" r:id="rId20"/>
    <p:sldId id="2733" r:id="rId21"/>
    <p:sldId id="2734" r:id="rId22"/>
    <p:sldId id="2735" r:id="rId23"/>
    <p:sldId id="2737" r:id="rId24"/>
    <p:sldId id="2705" r:id="rId25"/>
    <p:sldId id="2728" r:id="rId26"/>
    <p:sldId id="2729" r:id="rId27"/>
    <p:sldId id="2730" r:id="rId28"/>
    <p:sldId id="2731" r:id="rId29"/>
    <p:sldId id="2736" r:id="rId30"/>
    <p:sldId id="2738" r:id="rId31"/>
    <p:sldId id="268" r:id="rId32"/>
    <p:sldId id="2698" r:id="rId33"/>
    <p:sldId id="286" r:id="rId34"/>
    <p:sldId id="2699" r:id="rId35"/>
    <p:sldId id="2700" r:id="rId36"/>
    <p:sldId id="2718" r:id="rId37"/>
    <p:sldId id="2702" r:id="rId38"/>
  </p:sldIdLst>
  <p:sldSz cx="12192000" cy="6858000"/>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0F43F55C-027F-4C13-8D0C-F2232461E30D}">
          <p14:sldIdLst>
            <p14:sldId id="256"/>
            <p14:sldId id="267"/>
            <p14:sldId id="265"/>
            <p14:sldId id="271"/>
            <p14:sldId id="275"/>
            <p14:sldId id="274"/>
            <p14:sldId id="2727"/>
            <p14:sldId id="277"/>
            <p14:sldId id="278"/>
            <p14:sldId id="2714"/>
            <p14:sldId id="282"/>
            <p14:sldId id="2712"/>
            <p14:sldId id="2713"/>
            <p14:sldId id="2726"/>
            <p14:sldId id="2715"/>
            <p14:sldId id="285"/>
            <p14:sldId id="2703"/>
            <p14:sldId id="2725"/>
            <p14:sldId id="2733"/>
            <p14:sldId id="2734"/>
            <p14:sldId id="2735"/>
            <p14:sldId id="2737"/>
            <p14:sldId id="2705"/>
            <p14:sldId id="2728"/>
            <p14:sldId id="2729"/>
            <p14:sldId id="2730"/>
            <p14:sldId id="2731"/>
            <p14:sldId id="2736"/>
            <p14:sldId id="2738"/>
            <p14:sldId id="268"/>
          </p14:sldIdLst>
        </p14:section>
        <p14:section name="Folienvorlagen" id="{963F0BD7-5E87-4622-9417-94A99FC40613}">
          <p14:sldIdLst/>
        </p14:section>
        <p14:section name="Backup" id="{81CE2C0A-3C5D-4272-9226-423935A12019}">
          <p14:sldIdLst>
            <p14:sldId id="2698"/>
            <p14:sldId id="286"/>
            <p14:sldId id="2699"/>
            <p14:sldId id="2700"/>
            <p14:sldId id="2718"/>
            <p14:sldId id="270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FF"/>
    <a:srgbClr val="EFECE1"/>
    <a:srgbClr val="9697BD"/>
    <a:srgbClr val="0059AB"/>
    <a:srgbClr val="D9D9D9"/>
    <a:srgbClr val="72977E"/>
    <a:srgbClr val="2480A0"/>
    <a:srgbClr val="247BA0"/>
    <a:srgbClr val="EFA8B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969" autoAdjust="0"/>
    <p:restoredTop sz="95909" autoAdjust="0"/>
  </p:normalViewPr>
  <p:slideViewPr>
    <p:cSldViewPr snapToGrid="0" snapToObjects="1">
      <p:cViewPr varScale="1">
        <p:scale>
          <a:sx n="114" d="100"/>
          <a:sy n="114" d="100"/>
        </p:scale>
        <p:origin x="856" y="184"/>
      </p:cViewPr>
      <p:guideLst>
        <p:guide orient="horz" pos="2160"/>
        <p:guide pos="3840"/>
      </p:guideLst>
    </p:cSldViewPr>
  </p:slideViewPr>
  <p:notesTextViewPr>
    <p:cViewPr>
      <p:scale>
        <a:sx n="30" d="100"/>
        <a:sy n="30" d="100"/>
      </p:scale>
      <p:origin x="0" y="0"/>
    </p:cViewPr>
  </p:notesTextViewPr>
  <p:gridSpacing cx="72000" cy="720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de-DE" dirty="0"/>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2C25699A-4D51-0144-84E2-A30BD37A4531}" type="datetimeFigureOut">
              <a:rPr lang="de-DE" smtClean="0"/>
              <a:pPr/>
              <a:t>05.06.26</a:t>
            </a:fld>
            <a:endParaRPr lang="de-DE" dirty="0"/>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de-DE" dirty="0"/>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4167BF35-94D1-004E-8163-B1FE6B96399D}" type="slidenum">
              <a:rPr lang="de-DE" smtClean="0"/>
              <a:pPr/>
              <a:t>‹Nr.›</a:t>
            </a:fld>
            <a:endParaRPr lang="de-DE" dirty="0"/>
          </a:p>
        </p:txBody>
      </p:sp>
    </p:spTree>
    <p:extLst>
      <p:ext uri="{BB962C8B-B14F-4D97-AF65-F5344CB8AC3E}">
        <p14:creationId xmlns:p14="http://schemas.microsoft.com/office/powerpoint/2010/main" val="400842807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baseline="0" dirty="0">
                <a:cs typeface="Arial"/>
              </a:rPr>
              <a:t>Einheitliches Farbschema</a:t>
            </a:r>
          </a:p>
          <a:p>
            <a:endParaRPr lang="de-DE" baseline="0" dirty="0">
              <a:cs typeface="Arial"/>
            </a:endParaRPr>
          </a:p>
          <a:p>
            <a:r>
              <a:rPr lang="de-DE" baseline="0" dirty="0">
                <a:cs typeface="Arial"/>
              </a:rPr>
              <a:t>Lukas sagt max. 3 Schriftgrößen</a:t>
            </a:r>
          </a:p>
          <a:p>
            <a:r>
              <a:rPr lang="de-DE" baseline="0" dirty="0">
                <a:cs typeface="Arial"/>
              </a:rPr>
              <a:t>28: Folienüberschriften </a:t>
            </a:r>
          </a:p>
          <a:p>
            <a:r>
              <a:rPr lang="de-DE" baseline="0" dirty="0">
                <a:cs typeface="Arial"/>
              </a:rPr>
              <a:t>24: Highlights/Überschriften </a:t>
            </a:r>
          </a:p>
          <a:p>
            <a:r>
              <a:rPr lang="de-DE" baseline="0" dirty="0">
                <a:cs typeface="Arial"/>
              </a:rPr>
              <a:t>16: Text</a:t>
            </a:r>
          </a:p>
          <a:p>
            <a:endParaRPr lang="de-DE" baseline="0" dirty="0">
              <a:cs typeface="Arial"/>
            </a:endParaRPr>
          </a:p>
        </p:txBody>
      </p:sp>
      <p:sp>
        <p:nvSpPr>
          <p:cNvPr id="4" name="Foliennummernplatzhalter 3"/>
          <p:cNvSpPr>
            <a:spLocks noGrp="1"/>
          </p:cNvSpPr>
          <p:nvPr>
            <p:ph type="sldNum" sz="quarter" idx="10"/>
          </p:nvPr>
        </p:nvSpPr>
        <p:spPr/>
        <p:txBody>
          <a:bodyPr/>
          <a:lstStyle/>
          <a:p>
            <a:fld id="{4167BF35-94D1-004E-8163-B1FE6B96399D}" type="slidenum">
              <a:rPr lang="de-DE" smtClean="0"/>
              <a:t>1</a:t>
            </a:fld>
            <a:endParaRPr lang="de-DE"/>
          </a:p>
        </p:txBody>
      </p:sp>
    </p:spTree>
    <p:extLst>
      <p:ext uri="{BB962C8B-B14F-4D97-AF65-F5344CB8AC3E}">
        <p14:creationId xmlns:p14="http://schemas.microsoft.com/office/powerpoint/2010/main" val="6793779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Ab 15 min</a:t>
            </a:r>
          </a:p>
        </p:txBody>
      </p:sp>
      <p:sp>
        <p:nvSpPr>
          <p:cNvPr id="4" name="Foliennummernplatzhalter 3"/>
          <p:cNvSpPr>
            <a:spLocks noGrp="1"/>
          </p:cNvSpPr>
          <p:nvPr>
            <p:ph type="sldNum" sz="quarter" idx="5"/>
          </p:nvPr>
        </p:nvSpPr>
        <p:spPr/>
        <p:txBody>
          <a:bodyPr/>
          <a:lstStyle/>
          <a:p>
            <a:fld id="{4167BF35-94D1-004E-8163-B1FE6B96399D}" type="slidenum">
              <a:rPr lang="de-DE" smtClean="0"/>
              <a:pPr/>
              <a:t>10</a:t>
            </a:fld>
            <a:endParaRPr lang="de-DE" dirty="0"/>
          </a:p>
        </p:txBody>
      </p:sp>
    </p:spTree>
    <p:extLst>
      <p:ext uri="{BB962C8B-B14F-4D97-AF65-F5344CB8AC3E}">
        <p14:creationId xmlns:p14="http://schemas.microsoft.com/office/powerpoint/2010/main" val="177538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Start bei 19 min</a:t>
            </a:r>
          </a:p>
          <a:p>
            <a:endParaRPr lang="de-DE" dirty="0"/>
          </a:p>
          <a:p>
            <a:r>
              <a:rPr lang="de-DE" dirty="0"/>
              <a:t>Auswahl der Produkte? </a:t>
            </a:r>
          </a:p>
          <a:p>
            <a:endParaRPr lang="de-DE" dirty="0"/>
          </a:p>
          <a:p>
            <a:r>
              <a:rPr lang="de-DE" dirty="0"/>
              <a:t>Arrows </a:t>
            </a:r>
            <a:r>
              <a:rPr lang="de-DE" dirty="0" err="1"/>
              <a:t>of</a:t>
            </a:r>
            <a:r>
              <a:rPr lang="de-DE" dirty="0"/>
              <a:t> solid </a:t>
            </a:r>
            <a:r>
              <a:rPr lang="de-DE" dirty="0" err="1"/>
              <a:t>lines</a:t>
            </a:r>
            <a:r>
              <a:rPr lang="de-DE" dirty="0"/>
              <a:t> </a:t>
            </a:r>
            <a:r>
              <a:rPr lang="de-DE" dirty="0" err="1"/>
              <a:t>describe</a:t>
            </a:r>
            <a:r>
              <a:rPr lang="de-DE" dirty="0"/>
              <a:t> </a:t>
            </a:r>
            <a:r>
              <a:rPr lang="de-DE" dirty="0" err="1"/>
              <a:t>transportation</a:t>
            </a:r>
            <a:r>
              <a:rPr lang="de-DE" dirty="0"/>
              <a:t> </a:t>
            </a:r>
            <a:r>
              <a:rPr lang="de-DE" dirty="0" err="1"/>
              <a:t>processes</a:t>
            </a:r>
            <a:r>
              <a:rPr lang="de-DE" dirty="0"/>
              <a:t> </a:t>
            </a:r>
          </a:p>
          <a:p>
            <a:r>
              <a:rPr lang="de-DE" dirty="0"/>
              <a:t>Arrows </a:t>
            </a:r>
            <a:r>
              <a:rPr lang="de-DE" dirty="0" err="1"/>
              <a:t>of</a:t>
            </a:r>
            <a:r>
              <a:rPr lang="de-DE" dirty="0"/>
              <a:t> </a:t>
            </a:r>
            <a:r>
              <a:rPr lang="de-DE" dirty="0" err="1"/>
              <a:t>dashed</a:t>
            </a:r>
            <a:r>
              <a:rPr lang="de-DE" dirty="0"/>
              <a:t> </a:t>
            </a:r>
            <a:r>
              <a:rPr lang="de-DE" dirty="0" err="1"/>
              <a:t>lines</a:t>
            </a:r>
            <a:r>
              <a:rPr lang="de-DE" dirty="0"/>
              <a:t> </a:t>
            </a:r>
            <a:r>
              <a:rPr lang="de-DE" dirty="0" err="1"/>
              <a:t>describe</a:t>
            </a:r>
            <a:r>
              <a:rPr lang="de-DE" dirty="0"/>
              <a:t> </a:t>
            </a:r>
            <a:r>
              <a:rPr lang="de-DE" dirty="0" err="1"/>
              <a:t>substance</a:t>
            </a:r>
            <a:r>
              <a:rPr lang="de-DE" dirty="0"/>
              <a:t> </a:t>
            </a:r>
            <a:r>
              <a:rPr lang="de-DE" dirty="0" err="1"/>
              <a:t>transfers</a:t>
            </a:r>
            <a:r>
              <a:rPr lang="de-DE" dirty="0"/>
              <a:t> </a:t>
            </a:r>
            <a:r>
              <a:rPr lang="de-DE" dirty="0" err="1"/>
              <a:t>with</a:t>
            </a:r>
            <a:r>
              <a:rPr lang="de-DE" dirty="0"/>
              <a:t> </a:t>
            </a:r>
            <a:r>
              <a:rPr lang="de-DE" dirty="0" err="1"/>
              <a:t>no</a:t>
            </a:r>
            <a:r>
              <a:rPr lang="de-DE" dirty="0"/>
              <a:t> </a:t>
            </a:r>
            <a:r>
              <a:rPr lang="de-DE" dirty="0" err="1"/>
              <a:t>particular</a:t>
            </a:r>
            <a:r>
              <a:rPr lang="de-DE" dirty="0"/>
              <a:t> </a:t>
            </a:r>
            <a:r>
              <a:rPr lang="de-DE" dirty="0" err="1"/>
              <a:t>transport</a:t>
            </a:r>
            <a:r>
              <a:rPr lang="de-DE" dirty="0"/>
              <a:t> </a:t>
            </a:r>
            <a:r>
              <a:rPr lang="de-DE" dirty="0" err="1"/>
              <a:t>involved</a:t>
            </a:r>
            <a:r>
              <a:rPr lang="de-DE" dirty="0"/>
              <a:t> </a:t>
            </a:r>
          </a:p>
          <a:p>
            <a:r>
              <a:rPr lang="de-DE" dirty="0" err="1"/>
              <a:t>Everything</a:t>
            </a:r>
            <a:r>
              <a:rPr lang="de-DE" dirty="0"/>
              <a:t> in </a:t>
            </a:r>
            <a:r>
              <a:rPr lang="de-DE" dirty="0" err="1"/>
              <a:t>black</a:t>
            </a:r>
            <a:r>
              <a:rPr lang="de-DE" dirty="0"/>
              <a:t> </a:t>
            </a:r>
            <a:r>
              <a:rPr lang="de-DE" dirty="0" err="1"/>
              <a:t>is</a:t>
            </a:r>
            <a:r>
              <a:rPr lang="de-DE" dirty="0"/>
              <a:t> </a:t>
            </a:r>
            <a:r>
              <a:rPr lang="de-DE" dirty="0" err="1"/>
              <a:t>taken</a:t>
            </a:r>
            <a:r>
              <a:rPr lang="de-DE" dirty="0"/>
              <a:t> </a:t>
            </a:r>
            <a:r>
              <a:rPr lang="de-DE" dirty="0" err="1"/>
              <a:t>from</a:t>
            </a:r>
            <a:r>
              <a:rPr lang="de-DE" dirty="0"/>
              <a:t> </a:t>
            </a:r>
            <a:r>
              <a:rPr lang="de-DE" dirty="0" err="1"/>
              <a:t>database</a:t>
            </a:r>
            <a:r>
              <a:rPr lang="de-DE" dirty="0"/>
              <a:t> AFP5.0</a:t>
            </a:r>
          </a:p>
        </p:txBody>
      </p:sp>
      <p:sp>
        <p:nvSpPr>
          <p:cNvPr id="4" name="Foliennummernplatzhalter 3"/>
          <p:cNvSpPr>
            <a:spLocks noGrp="1"/>
          </p:cNvSpPr>
          <p:nvPr>
            <p:ph type="sldNum" sz="quarter" idx="5"/>
          </p:nvPr>
        </p:nvSpPr>
        <p:spPr/>
        <p:txBody>
          <a:bodyPr/>
          <a:lstStyle/>
          <a:p>
            <a:fld id="{4167BF35-94D1-004E-8163-B1FE6B96399D}" type="slidenum">
              <a:rPr lang="de-DE" smtClean="0"/>
              <a:pPr/>
              <a:t>11</a:t>
            </a:fld>
            <a:endParaRPr lang="de-DE" dirty="0"/>
          </a:p>
        </p:txBody>
      </p:sp>
    </p:spTree>
    <p:extLst>
      <p:ext uri="{BB962C8B-B14F-4D97-AF65-F5344CB8AC3E}">
        <p14:creationId xmlns:p14="http://schemas.microsoft.com/office/powerpoint/2010/main" val="959454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400" dirty="0"/>
              <a:t>Plant: 52</a:t>
            </a:r>
            <a:r>
              <a:rPr lang="de-DE" dirty="0"/>
              <a:t> Datenpunkte aus 25 vers. Studien</a:t>
            </a:r>
          </a:p>
          <a:p>
            <a:endParaRPr lang="de-DE" dirty="0"/>
          </a:p>
          <a:p>
            <a:r>
              <a:rPr lang="de-DE" dirty="0" err="1"/>
              <a:t>Bold</a:t>
            </a:r>
            <a:r>
              <a:rPr lang="de-DE" dirty="0"/>
              <a:t>: </a:t>
            </a:r>
            <a:r>
              <a:rPr lang="de-DE" dirty="0" err="1"/>
              <a:t>superordinate</a:t>
            </a:r>
            <a:r>
              <a:rPr lang="de-DE" dirty="0"/>
              <a:t> </a:t>
            </a:r>
            <a:r>
              <a:rPr lang="de-DE" dirty="0" err="1"/>
              <a:t>product</a:t>
            </a:r>
            <a:r>
              <a:rPr lang="de-DE" dirty="0"/>
              <a:t> </a:t>
            </a:r>
            <a:r>
              <a:rPr lang="de-DE" dirty="0" err="1"/>
              <a:t>groups</a:t>
            </a:r>
            <a:endParaRPr lang="de-DE" dirty="0"/>
          </a:p>
          <a:p>
            <a:endParaRPr lang="de-DE" dirty="0"/>
          </a:p>
          <a:p>
            <a:endParaRPr lang="de-DE" dirty="0"/>
          </a:p>
          <a:p>
            <a:r>
              <a:rPr lang="de-DE" dirty="0"/>
              <a:t>Wann nimmt man </a:t>
            </a:r>
            <a:r>
              <a:rPr lang="de-DE" dirty="0" err="1"/>
              <a:t>mean</a:t>
            </a:r>
            <a:r>
              <a:rPr lang="de-DE" dirty="0"/>
              <a:t>, wann </a:t>
            </a:r>
            <a:r>
              <a:rPr lang="de-DE" dirty="0" err="1"/>
              <a:t>average</a:t>
            </a:r>
            <a:r>
              <a:rPr lang="de-DE" dirty="0"/>
              <a:t>?? </a:t>
            </a:r>
          </a:p>
        </p:txBody>
      </p:sp>
      <p:sp>
        <p:nvSpPr>
          <p:cNvPr id="4" name="Foliennummernplatzhalter 3"/>
          <p:cNvSpPr>
            <a:spLocks noGrp="1"/>
          </p:cNvSpPr>
          <p:nvPr>
            <p:ph type="sldNum" sz="quarter" idx="5"/>
          </p:nvPr>
        </p:nvSpPr>
        <p:spPr/>
        <p:txBody>
          <a:bodyPr/>
          <a:lstStyle/>
          <a:p>
            <a:fld id="{4167BF35-94D1-004E-8163-B1FE6B96399D}" type="slidenum">
              <a:rPr lang="de-DE" smtClean="0"/>
              <a:pPr/>
              <a:t>12</a:t>
            </a:fld>
            <a:endParaRPr lang="de-DE" dirty="0"/>
          </a:p>
        </p:txBody>
      </p:sp>
    </p:spTree>
    <p:extLst>
      <p:ext uri="{BB962C8B-B14F-4D97-AF65-F5344CB8AC3E}">
        <p14:creationId xmlns:p14="http://schemas.microsoft.com/office/powerpoint/2010/main" val="12890410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25 min</a:t>
            </a:r>
          </a:p>
          <a:p>
            <a:endParaRPr lang="de-DE" dirty="0"/>
          </a:p>
          <a:p>
            <a:r>
              <a:rPr lang="de-DE" dirty="0"/>
              <a:t>Vorbereiten auf Unsicherheitsfragen; was sollte passieren, um Unsicherheiten zu reduzieren? </a:t>
            </a:r>
          </a:p>
          <a:p>
            <a:endParaRPr lang="de-DE" dirty="0"/>
          </a:p>
          <a:p>
            <a:endParaRPr lang="de-DE" dirty="0"/>
          </a:p>
          <a:p>
            <a:r>
              <a:rPr lang="de-DE" dirty="0" err="1"/>
              <a:t>For</a:t>
            </a:r>
            <a:r>
              <a:rPr lang="de-DE" dirty="0"/>
              <a:t> </a:t>
            </a:r>
            <a:r>
              <a:rPr lang="de-DE" dirty="0" err="1"/>
              <a:t>example</a:t>
            </a:r>
            <a:r>
              <a:rPr lang="de-DE" dirty="0"/>
              <a:t> </a:t>
            </a:r>
            <a:r>
              <a:rPr lang="de-DE" dirty="0" err="1"/>
              <a:t>for</a:t>
            </a:r>
            <a:r>
              <a:rPr lang="de-DE" dirty="0"/>
              <a:t> </a:t>
            </a:r>
            <a:r>
              <a:rPr lang="de-DE" dirty="0" err="1"/>
              <a:t>land</a:t>
            </a:r>
            <a:r>
              <a:rPr lang="de-DE" dirty="0"/>
              <a:t> </a:t>
            </a:r>
            <a:r>
              <a:rPr lang="de-DE" dirty="0" err="1"/>
              <a:t>transformation</a:t>
            </a:r>
            <a:r>
              <a:rPr lang="de-DE" dirty="0"/>
              <a:t>, </a:t>
            </a:r>
            <a:r>
              <a:rPr lang="de-DE" dirty="0" err="1"/>
              <a:t>we</a:t>
            </a:r>
            <a:r>
              <a:rPr lang="de-DE" dirty="0"/>
              <a:t> </a:t>
            </a:r>
            <a:r>
              <a:rPr lang="de-DE" dirty="0" err="1"/>
              <a:t>dove</a:t>
            </a:r>
            <a:r>
              <a:rPr lang="de-DE" dirty="0"/>
              <a:t> </a:t>
            </a:r>
            <a:r>
              <a:rPr lang="de-DE" dirty="0" err="1"/>
              <a:t>deeper</a:t>
            </a:r>
            <a:r>
              <a:rPr lang="de-DE" dirty="0"/>
              <a:t> in </a:t>
            </a:r>
            <a:r>
              <a:rPr lang="de-DE" dirty="0" err="1"/>
              <a:t>the</a:t>
            </a:r>
            <a:r>
              <a:rPr lang="de-DE" dirty="0"/>
              <a:t> </a:t>
            </a:r>
            <a:r>
              <a:rPr lang="de-DE" dirty="0" err="1"/>
              <a:t>costing</a:t>
            </a:r>
            <a:r>
              <a:rPr lang="de-DE" dirty="0"/>
              <a:t> </a:t>
            </a:r>
            <a:r>
              <a:rPr lang="de-DE" dirty="0" err="1"/>
              <a:t>sceme</a:t>
            </a:r>
            <a:r>
              <a:rPr lang="de-DE" dirty="0"/>
              <a:t> in </a:t>
            </a:r>
            <a:r>
              <a:rPr lang="de-DE" dirty="0" err="1"/>
              <a:t>contribution</a:t>
            </a:r>
            <a:r>
              <a:rPr lang="de-DE" dirty="0"/>
              <a:t> C. </a:t>
            </a:r>
            <a:r>
              <a:rPr lang="de-DE" dirty="0" err="1"/>
              <a:t>However</a:t>
            </a:r>
            <a:r>
              <a:rPr lang="de-DE" dirty="0"/>
              <a:t>, a </a:t>
            </a:r>
            <a:r>
              <a:rPr lang="de-DE" dirty="0" err="1"/>
              <a:t>combination</a:t>
            </a:r>
            <a:r>
              <a:rPr lang="de-DE" dirty="0"/>
              <a:t> </a:t>
            </a:r>
            <a:r>
              <a:rPr lang="de-DE" dirty="0" err="1"/>
              <a:t>of</a:t>
            </a:r>
            <a:r>
              <a:rPr lang="de-DE" dirty="0"/>
              <a:t> </a:t>
            </a:r>
            <a:r>
              <a:rPr lang="de-DE" dirty="0" err="1"/>
              <a:t>these</a:t>
            </a:r>
            <a:r>
              <a:rPr lang="de-DE" dirty="0"/>
              <a:t> </a:t>
            </a:r>
            <a:r>
              <a:rPr lang="de-DE" dirty="0" err="1"/>
              <a:t>methods</a:t>
            </a:r>
            <a:r>
              <a:rPr lang="de-DE" dirty="0"/>
              <a:t> was not </a:t>
            </a:r>
            <a:r>
              <a:rPr lang="de-DE" dirty="0" err="1"/>
              <a:t>yet</a:t>
            </a:r>
            <a:r>
              <a:rPr lang="de-DE" dirty="0"/>
              <a:t> </a:t>
            </a:r>
            <a:r>
              <a:rPr lang="de-DE" dirty="0" err="1"/>
              <a:t>achieved</a:t>
            </a:r>
            <a:r>
              <a:rPr lang="de-DE" dirty="0"/>
              <a:t> in </a:t>
            </a:r>
            <a:r>
              <a:rPr lang="de-DE" dirty="0" err="1"/>
              <a:t>Contribution</a:t>
            </a:r>
            <a:r>
              <a:rPr lang="de-DE" dirty="0"/>
              <a:t> D. </a:t>
            </a:r>
          </a:p>
        </p:txBody>
      </p:sp>
      <p:sp>
        <p:nvSpPr>
          <p:cNvPr id="4" name="Foliennummernplatzhalter 3"/>
          <p:cNvSpPr>
            <a:spLocks noGrp="1"/>
          </p:cNvSpPr>
          <p:nvPr>
            <p:ph type="sldNum" sz="quarter" idx="5"/>
          </p:nvPr>
        </p:nvSpPr>
        <p:spPr/>
        <p:txBody>
          <a:bodyPr/>
          <a:lstStyle/>
          <a:p>
            <a:fld id="{4167BF35-94D1-004E-8163-B1FE6B96399D}" type="slidenum">
              <a:rPr lang="de-DE" smtClean="0"/>
              <a:pPr/>
              <a:t>13</a:t>
            </a:fld>
            <a:endParaRPr lang="de-DE" dirty="0"/>
          </a:p>
        </p:txBody>
      </p:sp>
    </p:spTree>
    <p:extLst>
      <p:ext uri="{BB962C8B-B14F-4D97-AF65-F5344CB8AC3E}">
        <p14:creationId xmlns:p14="http://schemas.microsoft.com/office/powerpoint/2010/main" val="14081877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Fertig 30 min </a:t>
            </a:r>
          </a:p>
          <a:p>
            <a:endParaRPr lang="de-DE" dirty="0"/>
          </a:p>
          <a:p>
            <a:r>
              <a:rPr lang="de-DE" dirty="0"/>
              <a:t>Data </a:t>
            </a:r>
            <a:r>
              <a:rPr lang="de-DE" dirty="0" err="1"/>
              <a:t>of</a:t>
            </a:r>
            <a:r>
              <a:rPr lang="de-DE" dirty="0"/>
              <a:t> </a:t>
            </a:r>
            <a:r>
              <a:rPr lang="de-DE" dirty="0" err="1"/>
              <a:t>market</a:t>
            </a:r>
            <a:r>
              <a:rPr lang="de-DE" dirty="0"/>
              <a:t> </a:t>
            </a:r>
            <a:r>
              <a:rPr lang="de-DE" dirty="0" err="1"/>
              <a:t>prices</a:t>
            </a:r>
            <a:r>
              <a:rPr lang="de-DE" dirty="0"/>
              <a:t>: </a:t>
            </a:r>
          </a:p>
          <a:p>
            <a:endParaRPr lang="de-DE" dirty="0"/>
          </a:p>
          <a:p>
            <a:r>
              <a:rPr lang="de-DE" dirty="0" err="1"/>
              <a:t>Oats</a:t>
            </a:r>
            <a:r>
              <a:rPr lang="de-DE" dirty="0"/>
              <a:t> and </a:t>
            </a:r>
            <a:r>
              <a:rPr lang="de-DE" dirty="0" err="1"/>
              <a:t>Suflower</a:t>
            </a:r>
            <a:r>
              <a:rPr lang="de-DE" dirty="0"/>
              <a:t> </a:t>
            </a:r>
            <a:r>
              <a:rPr lang="de-DE" dirty="0" err="1"/>
              <a:t>seeds</a:t>
            </a:r>
            <a:r>
              <a:rPr lang="de-DE" dirty="0"/>
              <a:t> </a:t>
            </a:r>
            <a:r>
              <a:rPr lang="de-DE" dirty="0">
                <a:sym typeface="Wingdings" panose="05000000000000000000" pitchFamily="2" charset="2"/>
              </a:rPr>
              <a:t> </a:t>
            </a:r>
            <a:r>
              <a:rPr lang="de-DE" dirty="0" err="1">
                <a:sym typeface="Wingdings" panose="05000000000000000000" pitchFamily="2" charset="2"/>
              </a:rPr>
              <a:t>reversal</a:t>
            </a:r>
            <a:r>
              <a:rPr lang="de-DE" dirty="0">
                <a:sym typeface="Wingdings" panose="05000000000000000000" pitchFamily="2" charset="2"/>
              </a:rPr>
              <a:t> </a:t>
            </a:r>
            <a:r>
              <a:rPr lang="de-DE" dirty="0" err="1">
                <a:sym typeface="Wingdings" panose="05000000000000000000" pitchFamily="2" charset="2"/>
              </a:rPr>
              <a:t>of</a:t>
            </a:r>
            <a:r>
              <a:rPr lang="de-DE" dirty="0">
                <a:sym typeface="Wingdings" panose="05000000000000000000" pitchFamily="2" charset="2"/>
              </a:rPr>
              <a:t> </a:t>
            </a:r>
            <a:r>
              <a:rPr lang="de-DE" dirty="0" err="1">
                <a:sym typeface="Wingdings" panose="05000000000000000000" pitchFamily="2" charset="2"/>
              </a:rPr>
              <a:t>market</a:t>
            </a:r>
            <a:r>
              <a:rPr lang="de-DE" dirty="0">
                <a:sym typeface="Wingdings" panose="05000000000000000000" pitchFamily="2" charset="2"/>
              </a:rPr>
              <a:t> </a:t>
            </a:r>
            <a:r>
              <a:rPr lang="de-DE" dirty="0" err="1">
                <a:sym typeface="Wingdings" panose="05000000000000000000" pitchFamily="2" charset="2"/>
              </a:rPr>
              <a:t>prices</a:t>
            </a:r>
            <a:r>
              <a:rPr lang="de-DE" dirty="0">
                <a:sym typeface="Wingdings" panose="05000000000000000000" pitchFamily="2" charset="2"/>
              </a:rPr>
              <a:t> in </a:t>
            </a:r>
            <a:r>
              <a:rPr lang="de-DE" dirty="0" err="1">
                <a:sym typeface="Wingdings" panose="05000000000000000000" pitchFamily="2" charset="2"/>
              </a:rPr>
              <a:t>favor</a:t>
            </a:r>
            <a:r>
              <a:rPr lang="de-DE" dirty="0">
                <a:sym typeface="Wingdings" panose="05000000000000000000" pitchFamily="2" charset="2"/>
              </a:rPr>
              <a:t> </a:t>
            </a:r>
            <a:r>
              <a:rPr lang="de-DE" dirty="0" err="1">
                <a:sym typeface="Wingdings" panose="05000000000000000000" pitchFamily="2" charset="2"/>
              </a:rPr>
              <a:t>of</a:t>
            </a:r>
            <a:r>
              <a:rPr lang="de-DE" dirty="0">
                <a:sym typeface="Wingdings" panose="05000000000000000000" pitchFamily="2" charset="2"/>
              </a:rPr>
              <a:t> </a:t>
            </a:r>
            <a:r>
              <a:rPr lang="de-DE" dirty="0" err="1">
                <a:sym typeface="Wingdings" panose="05000000000000000000" pitchFamily="2" charset="2"/>
              </a:rPr>
              <a:t>organic</a:t>
            </a:r>
            <a:r>
              <a:rPr lang="de-DE" dirty="0">
                <a:sym typeface="Wingdings" panose="05000000000000000000" pitchFamily="2" charset="2"/>
              </a:rPr>
              <a:t> </a:t>
            </a:r>
            <a:r>
              <a:rPr lang="de-DE" dirty="0" err="1">
                <a:sym typeface="Wingdings" panose="05000000000000000000" pitchFamily="2" charset="2"/>
              </a:rPr>
              <a:t>produce</a:t>
            </a:r>
            <a:endParaRPr lang="de-DE" dirty="0">
              <a:sym typeface="Wingdings" panose="05000000000000000000" pitchFamily="2" charset="2"/>
            </a:endParaRPr>
          </a:p>
          <a:p>
            <a:endParaRPr lang="de-DE" dirty="0">
              <a:sym typeface="Wingdings" panose="05000000000000000000" pitchFamily="2" charset="2"/>
            </a:endParaRPr>
          </a:p>
          <a:p>
            <a:r>
              <a:rPr lang="de-DE" dirty="0">
                <a:sym typeface="Wingdings" panose="05000000000000000000" pitchFamily="2" charset="2"/>
              </a:rPr>
              <a:t>Zu 3. </a:t>
            </a:r>
            <a:r>
              <a:rPr lang="de-DE" dirty="0" err="1">
                <a:sym typeface="Wingdings" panose="05000000000000000000" pitchFamily="2" charset="2"/>
              </a:rPr>
              <a:t>Especially</a:t>
            </a:r>
            <a:r>
              <a:rPr lang="de-DE" dirty="0">
                <a:sym typeface="Wingdings" panose="05000000000000000000" pitchFamily="2" charset="2"/>
              </a:rPr>
              <a:t> </a:t>
            </a:r>
            <a:r>
              <a:rPr lang="de-DE" dirty="0" err="1">
                <a:sym typeface="Wingdings" panose="05000000000000000000" pitchFamily="2" charset="2"/>
              </a:rPr>
              <a:t>when</a:t>
            </a:r>
            <a:r>
              <a:rPr lang="de-DE" dirty="0">
                <a:sym typeface="Wingdings" panose="05000000000000000000" pitchFamily="2" charset="2"/>
              </a:rPr>
              <a:t> </a:t>
            </a:r>
            <a:r>
              <a:rPr lang="de-DE" dirty="0" err="1">
                <a:sym typeface="Wingdings" panose="05000000000000000000" pitchFamily="2" charset="2"/>
              </a:rPr>
              <a:t>looking</a:t>
            </a:r>
            <a:r>
              <a:rPr lang="de-DE" dirty="0">
                <a:sym typeface="Wingdings" panose="05000000000000000000" pitchFamily="2" charset="2"/>
              </a:rPr>
              <a:t> at all </a:t>
            </a:r>
            <a:r>
              <a:rPr lang="de-DE" dirty="0" err="1">
                <a:sym typeface="Wingdings" panose="05000000000000000000" pitchFamily="2" charset="2"/>
              </a:rPr>
              <a:t>scenario</a:t>
            </a:r>
            <a:r>
              <a:rPr lang="de-DE" dirty="0">
                <a:sym typeface="Wingdings" panose="05000000000000000000" pitchFamily="2" charset="2"/>
              </a:rPr>
              <a:t> </a:t>
            </a:r>
            <a:r>
              <a:rPr lang="de-DE" dirty="0" err="1">
                <a:sym typeface="Wingdings" panose="05000000000000000000" pitchFamily="2" charset="2"/>
              </a:rPr>
              <a:t>combinations</a:t>
            </a:r>
            <a:r>
              <a:rPr lang="de-DE" dirty="0">
                <a:sym typeface="Wingdings" panose="05000000000000000000" pitchFamily="2" charset="2"/>
              </a:rPr>
              <a:t> </a:t>
            </a:r>
            <a:r>
              <a:rPr lang="de-DE" dirty="0" err="1">
                <a:sym typeface="Wingdings" panose="05000000000000000000" pitchFamily="2" charset="2"/>
              </a:rPr>
              <a:t>it</a:t>
            </a:r>
            <a:r>
              <a:rPr lang="de-DE" dirty="0">
                <a:sym typeface="Wingdings" panose="05000000000000000000" pitchFamily="2" charset="2"/>
              </a:rPr>
              <a:t> </a:t>
            </a:r>
            <a:r>
              <a:rPr lang="de-DE" dirty="0" err="1">
                <a:sym typeface="Wingdings" panose="05000000000000000000" pitchFamily="2" charset="2"/>
              </a:rPr>
              <a:t>becomes</a:t>
            </a:r>
            <a:r>
              <a:rPr lang="de-DE" dirty="0">
                <a:sym typeface="Wingdings" panose="05000000000000000000" pitchFamily="2" charset="2"/>
              </a:rPr>
              <a:t> </a:t>
            </a:r>
            <a:r>
              <a:rPr lang="de-DE" dirty="0" err="1">
                <a:sym typeface="Wingdings" panose="05000000000000000000" pitchFamily="2" charset="2"/>
              </a:rPr>
              <a:t>clear</a:t>
            </a:r>
            <a:r>
              <a:rPr lang="de-DE" dirty="0">
                <a:sym typeface="Wingdings" panose="05000000000000000000" pitchFamily="2" charset="2"/>
              </a:rPr>
              <a:t> </a:t>
            </a:r>
            <a:r>
              <a:rPr lang="de-DE" dirty="0" err="1">
                <a:sym typeface="Wingdings" panose="05000000000000000000" pitchFamily="2" charset="2"/>
              </a:rPr>
              <a:t>how</a:t>
            </a:r>
            <a:r>
              <a:rPr lang="de-DE" dirty="0">
                <a:sym typeface="Wingdings" panose="05000000000000000000" pitchFamily="2" charset="2"/>
              </a:rPr>
              <a:t> </a:t>
            </a:r>
            <a:r>
              <a:rPr lang="de-DE" dirty="0" err="1">
                <a:sym typeface="Wingdings" panose="05000000000000000000" pitchFamily="2" charset="2"/>
              </a:rPr>
              <a:t>farming</a:t>
            </a:r>
            <a:r>
              <a:rPr lang="de-DE" dirty="0">
                <a:sym typeface="Wingdings" panose="05000000000000000000" pitchFamily="2" charset="2"/>
              </a:rPr>
              <a:t> </a:t>
            </a:r>
            <a:r>
              <a:rPr lang="de-DE" dirty="0" err="1">
                <a:sym typeface="Wingdings" panose="05000000000000000000" pitchFamily="2" charset="2"/>
              </a:rPr>
              <a:t>practice</a:t>
            </a:r>
            <a:r>
              <a:rPr lang="de-DE" dirty="0">
                <a:sym typeface="Wingdings" panose="05000000000000000000" pitchFamily="2" charset="2"/>
              </a:rPr>
              <a:t> </a:t>
            </a:r>
            <a:r>
              <a:rPr lang="de-DE" dirty="0" err="1">
                <a:sym typeface="Wingdings" panose="05000000000000000000" pitchFamily="2" charset="2"/>
              </a:rPr>
              <a:t>has</a:t>
            </a:r>
            <a:r>
              <a:rPr lang="de-DE" dirty="0">
                <a:sym typeface="Wingdings" panose="05000000000000000000" pitchFamily="2" charset="2"/>
              </a:rPr>
              <a:t> </a:t>
            </a:r>
            <a:r>
              <a:rPr lang="de-DE" dirty="0" err="1">
                <a:sym typeface="Wingdings" panose="05000000000000000000" pitchFamily="2" charset="2"/>
              </a:rPr>
              <a:t>less</a:t>
            </a:r>
            <a:r>
              <a:rPr lang="de-DE" dirty="0">
                <a:sym typeface="Wingdings" panose="05000000000000000000" pitchFamily="2" charset="2"/>
              </a:rPr>
              <a:t> </a:t>
            </a:r>
            <a:r>
              <a:rPr lang="de-DE" dirty="0" err="1">
                <a:sym typeface="Wingdings" panose="05000000000000000000" pitchFamily="2" charset="2"/>
              </a:rPr>
              <a:t>impact</a:t>
            </a:r>
            <a:r>
              <a:rPr lang="de-DE" dirty="0">
                <a:sym typeface="Wingdings" panose="05000000000000000000" pitchFamily="2" charset="2"/>
              </a:rPr>
              <a:t> on </a:t>
            </a:r>
            <a:r>
              <a:rPr lang="de-DE" dirty="0" err="1">
                <a:sym typeface="Wingdings" panose="05000000000000000000" pitchFamily="2" charset="2"/>
              </a:rPr>
              <a:t>result</a:t>
            </a:r>
            <a:r>
              <a:rPr lang="de-DE" dirty="0">
                <a:sym typeface="Wingdings" panose="05000000000000000000" pitchFamily="2" charset="2"/>
              </a:rPr>
              <a:t> </a:t>
            </a:r>
            <a:r>
              <a:rPr lang="de-DE" dirty="0" err="1">
                <a:sym typeface="Wingdings" panose="05000000000000000000" pitchFamily="2" charset="2"/>
              </a:rPr>
              <a:t>variability</a:t>
            </a:r>
            <a:r>
              <a:rPr lang="de-DE" dirty="0">
                <a:sym typeface="Wingdings" panose="05000000000000000000" pitchFamily="2" charset="2"/>
              </a:rPr>
              <a:t> </a:t>
            </a:r>
            <a:r>
              <a:rPr lang="de-DE" dirty="0" err="1">
                <a:sym typeface="Wingdings" panose="05000000000000000000" pitchFamily="2" charset="2"/>
              </a:rPr>
              <a:t>compared</a:t>
            </a:r>
            <a:r>
              <a:rPr lang="de-DE" dirty="0">
                <a:sym typeface="Wingdings" panose="05000000000000000000" pitchFamily="2" charset="2"/>
              </a:rPr>
              <a:t> </a:t>
            </a:r>
            <a:r>
              <a:rPr lang="de-DE" dirty="0" err="1">
                <a:sym typeface="Wingdings" panose="05000000000000000000" pitchFamily="2" charset="2"/>
              </a:rPr>
              <a:t>to</a:t>
            </a:r>
            <a:r>
              <a:rPr lang="de-DE" dirty="0">
                <a:sym typeface="Wingdings" panose="05000000000000000000" pitchFamily="2" charset="2"/>
              </a:rPr>
              <a:t> </a:t>
            </a:r>
            <a:r>
              <a:rPr lang="de-DE" dirty="0" err="1">
                <a:sym typeface="Wingdings" panose="05000000000000000000" pitchFamily="2" charset="2"/>
              </a:rPr>
              <a:t>costing</a:t>
            </a:r>
            <a:r>
              <a:rPr lang="de-DE" dirty="0">
                <a:sym typeface="Wingdings" panose="05000000000000000000" pitchFamily="2" charset="2"/>
              </a:rPr>
              <a:t> </a:t>
            </a:r>
            <a:r>
              <a:rPr lang="de-DE" dirty="0" err="1">
                <a:sym typeface="Wingdings" panose="05000000000000000000" pitchFamily="2" charset="2"/>
              </a:rPr>
              <a:t>method</a:t>
            </a:r>
            <a:endParaRPr lang="de-DE" dirty="0">
              <a:sym typeface="Wingdings" panose="05000000000000000000" pitchFamily="2" charset="2"/>
            </a:endParaRPr>
          </a:p>
          <a:p>
            <a:endParaRPr lang="de-DE" dirty="0">
              <a:sym typeface="Wingdings" panose="05000000000000000000" pitchFamily="2" charset="2"/>
            </a:endParaRPr>
          </a:p>
          <a:p>
            <a:endParaRPr lang="de-DE" dirty="0"/>
          </a:p>
          <a:p>
            <a:r>
              <a:rPr lang="de-DE" dirty="0"/>
              <a:t>Grafiken übereinanderlegen und einzeln aufbauen ODER einzelne Balken rausgreifen (oder gemischt)</a:t>
            </a:r>
          </a:p>
          <a:p>
            <a:endParaRPr lang="de-DE" dirty="0"/>
          </a:p>
          <a:p>
            <a:endParaRPr lang="de-DE" dirty="0"/>
          </a:p>
        </p:txBody>
      </p:sp>
      <p:sp>
        <p:nvSpPr>
          <p:cNvPr id="4" name="Foliennummernplatzhalter 3"/>
          <p:cNvSpPr>
            <a:spLocks noGrp="1"/>
          </p:cNvSpPr>
          <p:nvPr>
            <p:ph type="sldNum" sz="quarter" idx="5"/>
          </p:nvPr>
        </p:nvSpPr>
        <p:spPr/>
        <p:txBody>
          <a:bodyPr/>
          <a:lstStyle/>
          <a:p>
            <a:fld id="{4167BF35-94D1-004E-8163-B1FE6B96399D}" type="slidenum">
              <a:rPr lang="de-DE" smtClean="0"/>
              <a:pPr/>
              <a:t>15</a:t>
            </a:fld>
            <a:endParaRPr lang="de-DE" dirty="0"/>
          </a:p>
        </p:txBody>
      </p:sp>
    </p:spTree>
    <p:extLst>
      <p:ext uri="{BB962C8B-B14F-4D97-AF65-F5344CB8AC3E}">
        <p14:creationId xmlns:p14="http://schemas.microsoft.com/office/powerpoint/2010/main" val="17258632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Data </a:t>
            </a:r>
            <a:r>
              <a:rPr lang="de-DE" dirty="0" err="1"/>
              <a:t>of</a:t>
            </a:r>
            <a:r>
              <a:rPr lang="de-DE" dirty="0"/>
              <a:t> </a:t>
            </a:r>
            <a:r>
              <a:rPr lang="de-DE" dirty="0" err="1"/>
              <a:t>market</a:t>
            </a:r>
            <a:r>
              <a:rPr lang="de-DE" dirty="0"/>
              <a:t> </a:t>
            </a:r>
            <a:r>
              <a:rPr lang="de-DE" dirty="0" err="1"/>
              <a:t>prices</a:t>
            </a:r>
            <a:r>
              <a:rPr lang="de-DE" dirty="0"/>
              <a:t>: </a:t>
            </a:r>
          </a:p>
          <a:p>
            <a:endParaRPr lang="de-DE" dirty="0"/>
          </a:p>
          <a:p>
            <a:r>
              <a:rPr lang="de-DE" dirty="0" err="1"/>
              <a:t>Oats</a:t>
            </a:r>
            <a:r>
              <a:rPr lang="de-DE" dirty="0"/>
              <a:t> and </a:t>
            </a:r>
            <a:r>
              <a:rPr lang="de-DE" dirty="0" err="1"/>
              <a:t>Suflower</a:t>
            </a:r>
            <a:r>
              <a:rPr lang="de-DE" dirty="0"/>
              <a:t> </a:t>
            </a:r>
            <a:r>
              <a:rPr lang="de-DE" dirty="0" err="1"/>
              <a:t>seeds</a:t>
            </a:r>
            <a:r>
              <a:rPr lang="de-DE" dirty="0"/>
              <a:t> </a:t>
            </a:r>
            <a:r>
              <a:rPr lang="de-DE" dirty="0">
                <a:sym typeface="Wingdings" panose="05000000000000000000" pitchFamily="2" charset="2"/>
              </a:rPr>
              <a:t> </a:t>
            </a:r>
            <a:r>
              <a:rPr lang="de-DE" dirty="0" err="1">
                <a:sym typeface="Wingdings" panose="05000000000000000000" pitchFamily="2" charset="2"/>
              </a:rPr>
              <a:t>reversal</a:t>
            </a:r>
            <a:r>
              <a:rPr lang="de-DE" dirty="0">
                <a:sym typeface="Wingdings" panose="05000000000000000000" pitchFamily="2" charset="2"/>
              </a:rPr>
              <a:t> </a:t>
            </a:r>
            <a:r>
              <a:rPr lang="de-DE" dirty="0" err="1">
                <a:sym typeface="Wingdings" panose="05000000000000000000" pitchFamily="2" charset="2"/>
              </a:rPr>
              <a:t>of</a:t>
            </a:r>
            <a:r>
              <a:rPr lang="de-DE" dirty="0">
                <a:sym typeface="Wingdings" panose="05000000000000000000" pitchFamily="2" charset="2"/>
              </a:rPr>
              <a:t> </a:t>
            </a:r>
            <a:r>
              <a:rPr lang="de-DE" dirty="0" err="1">
                <a:sym typeface="Wingdings" panose="05000000000000000000" pitchFamily="2" charset="2"/>
              </a:rPr>
              <a:t>market</a:t>
            </a:r>
            <a:r>
              <a:rPr lang="de-DE" dirty="0">
                <a:sym typeface="Wingdings" panose="05000000000000000000" pitchFamily="2" charset="2"/>
              </a:rPr>
              <a:t> </a:t>
            </a:r>
            <a:r>
              <a:rPr lang="de-DE" dirty="0" err="1">
                <a:sym typeface="Wingdings" panose="05000000000000000000" pitchFamily="2" charset="2"/>
              </a:rPr>
              <a:t>prices</a:t>
            </a:r>
            <a:r>
              <a:rPr lang="de-DE" dirty="0">
                <a:sym typeface="Wingdings" panose="05000000000000000000" pitchFamily="2" charset="2"/>
              </a:rPr>
              <a:t> in </a:t>
            </a:r>
            <a:r>
              <a:rPr lang="de-DE" dirty="0" err="1">
                <a:sym typeface="Wingdings" panose="05000000000000000000" pitchFamily="2" charset="2"/>
              </a:rPr>
              <a:t>favor</a:t>
            </a:r>
            <a:r>
              <a:rPr lang="de-DE" dirty="0">
                <a:sym typeface="Wingdings" panose="05000000000000000000" pitchFamily="2" charset="2"/>
              </a:rPr>
              <a:t> </a:t>
            </a:r>
            <a:r>
              <a:rPr lang="de-DE" dirty="0" err="1">
                <a:sym typeface="Wingdings" panose="05000000000000000000" pitchFamily="2" charset="2"/>
              </a:rPr>
              <a:t>of</a:t>
            </a:r>
            <a:r>
              <a:rPr lang="de-DE" dirty="0">
                <a:sym typeface="Wingdings" panose="05000000000000000000" pitchFamily="2" charset="2"/>
              </a:rPr>
              <a:t> </a:t>
            </a:r>
            <a:r>
              <a:rPr lang="de-DE" dirty="0" err="1">
                <a:sym typeface="Wingdings" panose="05000000000000000000" pitchFamily="2" charset="2"/>
              </a:rPr>
              <a:t>organic</a:t>
            </a:r>
            <a:r>
              <a:rPr lang="de-DE" dirty="0">
                <a:sym typeface="Wingdings" panose="05000000000000000000" pitchFamily="2" charset="2"/>
              </a:rPr>
              <a:t> </a:t>
            </a:r>
            <a:r>
              <a:rPr lang="de-DE" dirty="0" err="1">
                <a:sym typeface="Wingdings" panose="05000000000000000000" pitchFamily="2" charset="2"/>
              </a:rPr>
              <a:t>produce</a:t>
            </a:r>
            <a:endParaRPr lang="de-DE" dirty="0">
              <a:sym typeface="Wingdings" panose="05000000000000000000" pitchFamily="2" charset="2"/>
            </a:endParaRPr>
          </a:p>
          <a:p>
            <a:endParaRPr lang="de-DE" dirty="0">
              <a:sym typeface="Wingdings" panose="05000000000000000000" pitchFamily="2" charset="2"/>
            </a:endParaRPr>
          </a:p>
          <a:p>
            <a:r>
              <a:rPr lang="de-DE" dirty="0"/>
              <a:t>Positive </a:t>
            </a:r>
            <a:r>
              <a:rPr lang="de-DE" dirty="0" err="1"/>
              <a:t>impacts</a:t>
            </a:r>
            <a:r>
              <a:rPr lang="de-DE" dirty="0"/>
              <a:t> </a:t>
            </a:r>
            <a:r>
              <a:rPr lang="de-DE" dirty="0" err="1"/>
              <a:t>of</a:t>
            </a:r>
            <a:r>
              <a:rPr lang="de-DE" dirty="0"/>
              <a:t> </a:t>
            </a:r>
            <a:r>
              <a:rPr lang="de-DE" dirty="0" err="1"/>
              <a:t>agricultural</a:t>
            </a:r>
            <a:r>
              <a:rPr lang="de-DE" dirty="0"/>
              <a:t> </a:t>
            </a:r>
            <a:r>
              <a:rPr lang="de-DE" dirty="0" err="1"/>
              <a:t>production</a:t>
            </a:r>
            <a:r>
              <a:rPr lang="de-DE" dirty="0"/>
              <a:t> </a:t>
            </a:r>
            <a:r>
              <a:rPr lang="de-DE" dirty="0" err="1"/>
              <a:t>are</a:t>
            </a:r>
            <a:r>
              <a:rPr lang="de-DE" dirty="0"/>
              <a:t> not </a:t>
            </a:r>
            <a:r>
              <a:rPr lang="de-DE" dirty="0" err="1"/>
              <a:t>yet</a:t>
            </a:r>
            <a:r>
              <a:rPr lang="de-DE" dirty="0"/>
              <a:t> </a:t>
            </a:r>
            <a:r>
              <a:rPr lang="de-DE" dirty="0" err="1"/>
              <a:t>internalized</a:t>
            </a:r>
            <a:r>
              <a:rPr lang="de-DE" dirty="0"/>
              <a:t> </a:t>
            </a:r>
            <a:r>
              <a:rPr lang="de-DE" dirty="0" err="1"/>
              <a:t>with</a:t>
            </a:r>
            <a:r>
              <a:rPr lang="de-DE" dirty="0"/>
              <a:t> </a:t>
            </a:r>
            <a:r>
              <a:rPr lang="de-DE" dirty="0" err="1"/>
              <a:t>this</a:t>
            </a:r>
            <a:r>
              <a:rPr lang="de-DE" dirty="0"/>
              <a:t> </a:t>
            </a:r>
            <a:r>
              <a:rPr lang="de-DE"/>
              <a:t>method</a:t>
            </a:r>
            <a:endParaRPr lang="de-DE" dirty="0"/>
          </a:p>
          <a:p>
            <a:endParaRPr lang="de-DE" dirty="0"/>
          </a:p>
        </p:txBody>
      </p:sp>
      <p:sp>
        <p:nvSpPr>
          <p:cNvPr id="4" name="Foliennummernplatzhalter 3"/>
          <p:cNvSpPr>
            <a:spLocks noGrp="1"/>
          </p:cNvSpPr>
          <p:nvPr>
            <p:ph type="sldNum" sz="quarter" idx="5"/>
          </p:nvPr>
        </p:nvSpPr>
        <p:spPr/>
        <p:txBody>
          <a:bodyPr/>
          <a:lstStyle/>
          <a:p>
            <a:fld id="{4167BF35-94D1-004E-8163-B1FE6B96399D}" type="slidenum">
              <a:rPr lang="de-DE" smtClean="0"/>
              <a:pPr/>
              <a:t>16</a:t>
            </a:fld>
            <a:endParaRPr lang="de-DE" dirty="0"/>
          </a:p>
        </p:txBody>
      </p:sp>
    </p:spTree>
    <p:extLst>
      <p:ext uri="{BB962C8B-B14F-4D97-AF65-F5344CB8AC3E}">
        <p14:creationId xmlns:p14="http://schemas.microsoft.com/office/powerpoint/2010/main" val="28713918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Data </a:t>
            </a:r>
            <a:r>
              <a:rPr lang="de-DE" dirty="0" err="1"/>
              <a:t>of</a:t>
            </a:r>
            <a:r>
              <a:rPr lang="de-DE" dirty="0"/>
              <a:t> </a:t>
            </a:r>
            <a:r>
              <a:rPr lang="de-DE" dirty="0" err="1"/>
              <a:t>market</a:t>
            </a:r>
            <a:r>
              <a:rPr lang="de-DE" dirty="0"/>
              <a:t> </a:t>
            </a:r>
            <a:r>
              <a:rPr lang="de-DE" dirty="0" err="1"/>
              <a:t>prices</a:t>
            </a:r>
            <a:r>
              <a:rPr lang="de-DE" dirty="0"/>
              <a:t>: </a:t>
            </a:r>
          </a:p>
          <a:p>
            <a:endParaRPr lang="de-DE" dirty="0"/>
          </a:p>
          <a:p>
            <a:r>
              <a:rPr lang="de-DE" dirty="0" err="1"/>
              <a:t>Oats</a:t>
            </a:r>
            <a:r>
              <a:rPr lang="de-DE" dirty="0"/>
              <a:t> and </a:t>
            </a:r>
            <a:r>
              <a:rPr lang="de-DE" dirty="0" err="1"/>
              <a:t>Suflower</a:t>
            </a:r>
            <a:r>
              <a:rPr lang="de-DE" dirty="0"/>
              <a:t> </a:t>
            </a:r>
            <a:r>
              <a:rPr lang="de-DE" dirty="0" err="1"/>
              <a:t>seeds</a:t>
            </a:r>
            <a:r>
              <a:rPr lang="de-DE" dirty="0"/>
              <a:t> </a:t>
            </a:r>
            <a:r>
              <a:rPr lang="de-DE" dirty="0">
                <a:sym typeface="Wingdings" panose="05000000000000000000" pitchFamily="2" charset="2"/>
              </a:rPr>
              <a:t> </a:t>
            </a:r>
            <a:r>
              <a:rPr lang="de-DE" dirty="0" err="1">
                <a:sym typeface="Wingdings" panose="05000000000000000000" pitchFamily="2" charset="2"/>
              </a:rPr>
              <a:t>reversal</a:t>
            </a:r>
            <a:r>
              <a:rPr lang="de-DE" dirty="0">
                <a:sym typeface="Wingdings" panose="05000000000000000000" pitchFamily="2" charset="2"/>
              </a:rPr>
              <a:t> </a:t>
            </a:r>
            <a:r>
              <a:rPr lang="de-DE" dirty="0" err="1">
                <a:sym typeface="Wingdings" panose="05000000000000000000" pitchFamily="2" charset="2"/>
              </a:rPr>
              <a:t>of</a:t>
            </a:r>
            <a:r>
              <a:rPr lang="de-DE" dirty="0">
                <a:sym typeface="Wingdings" panose="05000000000000000000" pitchFamily="2" charset="2"/>
              </a:rPr>
              <a:t> </a:t>
            </a:r>
            <a:r>
              <a:rPr lang="de-DE" dirty="0" err="1">
                <a:sym typeface="Wingdings" panose="05000000000000000000" pitchFamily="2" charset="2"/>
              </a:rPr>
              <a:t>market</a:t>
            </a:r>
            <a:r>
              <a:rPr lang="de-DE" dirty="0">
                <a:sym typeface="Wingdings" panose="05000000000000000000" pitchFamily="2" charset="2"/>
              </a:rPr>
              <a:t> </a:t>
            </a:r>
            <a:r>
              <a:rPr lang="de-DE" dirty="0" err="1">
                <a:sym typeface="Wingdings" panose="05000000000000000000" pitchFamily="2" charset="2"/>
              </a:rPr>
              <a:t>prices</a:t>
            </a:r>
            <a:r>
              <a:rPr lang="de-DE" dirty="0">
                <a:sym typeface="Wingdings" panose="05000000000000000000" pitchFamily="2" charset="2"/>
              </a:rPr>
              <a:t> in </a:t>
            </a:r>
            <a:r>
              <a:rPr lang="de-DE" dirty="0" err="1">
                <a:sym typeface="Wingdings" panose="05000000000000000000" pitchFamily="2" charset="2"/>
              </a:rPr>
              <a:t>favor</a:t>
            </a:r>
            <a:r>
              <a:rPr lang="de-DE" dirty="0">
                <a:sym typeface="Wingdings" panose="05000000000000000000" pitchFamily="2" charset="2"/>
              </a:rPr>
              <a:t> </a:t>
            </a:r>
            <a:r>
              <a:rPr lang="de-DE" dirty="0" err="1">
                <a:sym typeface="Wingdings" panose="05000000000000000000" pitchFamily="2" charset="2"/>
              </a:rPr>
              <a:t>of</a:t>
            </a:r>
            <a:r>
              <a:rPr lang="de-DE" dirty="0">
                <a:sym typeface="Wingdings" panose="05000000000000000000" pitchFamily="2" charset="2"/>
              </a:rPr>
              <a:t> </a:t>
            </a:r>
            <a:r>
              <a:rPr lang="de-DE" dirty="0" err="1">
                <a:sym typeface="Wingdings" panose="05000000000000000000" pitchFamily="2" charset="2"/>
              </a:rPr>
              <a:t>organic</a:t>
            </a:r>
            <a:r>
              <a:rPr lang="de-DE" dirty="0">
                <a:sym typeface="Wingdings" panose="05000000000000000000" pitchFamily="2" charset="2"/>
              </a:rPr>
              <a:t> </a:t>
            </a:r>
            <a:r>
              <a:rPr lang="de-DE" dirty="0" err="1">
                <a:sym typeface="Wingdings" panose="05000000000000000000" pitchFamily="2" charset="2"/>
              </a:rPr>
              <a:t>produce</a:t>
            </a:r>
            <a:endParaRPr lang="de-DE" dirty="0">
              <a:sym typeface="Wingdings" panose="05000000000000000000" pitchFamily="2" charset="2"/>
            </a:endParaRPr>
          </a:p>
          <a:p>
            <a:endParaRPr lang="de-DE" dirty="0">
              <a:sym typeface="Wingdings" panose="05000000000000000000" pitchFamily="2" charset="2"/>
            </a:endParaRPr>
          </a:p>
          <a:p>
            <a:r>
              <a:rPr lang="de-DE" dirty="0">
                <a:sym typeface="Wingdings" panose="05000000000000000000" pitchFamily="2" charset="2"/>
              </a:rPr>
              <a:t>Zu 3. </a:t>
            </a:r>
            <a:r>
              <a:rPr lang="de-DE" dirty="0" err="1">
                <a:sym typeface="Wingdings" panose="05000000000000000000" pitchFamily="2" charset="2"/>
              </a:rPr>
              <a:t>Especially</a:t>
            </a:r>
            <a:r>
              <a:rPr lang="de-DE" dirty="0">
                <a:sym typeface="Wingdings" panose="05000000000000000000" pitchFamily="2" charset="2"/>
              </a:rPr>
              <a:t> </a:t>
            </a:r>
            <a:r>
              <a:rPr lang="de-DE" dirty="0" err="1">
                <a:sym typeface="Wingdings" panose="05000000000000000000" pitchFamily="2" charset="2"/>
              </a:rPr>
              <a:t>when</a:t>
            </a:r>
            <a:r>
              <a:rPr lang="de-DE" dirty="0">
                <a:sym typeface="Wingdings" panose="05000000000000000000" pitchFamily="2" charset="2"/>
              </a:rPr>
              <a:t> </a:t>
            </a:r>
            <a:r>
              <a:rPr lang="de-DE" dirty="0" err="1">
                <a:sym typeface="Wingdings" panose="05000000000000000000" pitchFamily="2" charset="2"/>
              </a:rPr>
              <a:t>looking</a:t>
            </a:r>
            <a:r>
              <a:rPr lang="de-DE" dirty="0">
                <a:sym typeface="Wingdings" panose="05000000000000000000" pitchFamily="2" charset="2"/>
              </a:rPr>
              <a:t> at all </a:t>
            </a:r>
            <a:r>
              <a:rPr lang="de-DE" dirty="0" err="1">
                <a:sym typeface="Wingdings" panose="05000000000000000000" pitchFamily="2" charset="2"/>
              </a:rPr>
              <a:t>scenario</a:t>
            </a:r>
            <a:r>
              <a:rPr lang="de-DE" dirty="0">
                <a:sym typeface="Wingdings" panose="05000000000000000000" pitchFamily="2" charset="2"/>
              </a:rPr>
              <a:t> </a:t>
            </a:r>
            <a:r>
              <a:rPr lang="de-DE" dirty="0" err="1">
                <a:sym typeface="Wingdings" panose="05000000000000000000" pitchFamily="2" charset="2"/>
              </a:rPr>
              <a:t>combinations</a:t>
            </a:r>
            <a:r>
              <a:rPr lang="de-DE" dirty="0">
                <a:sym typeface="Wingdings" panose="05000000000000000000" pitchFamily="2" charset="2"/>
              </a:rPr>
              <a:t> </a:t>
            </a:r>
            <a:r>
              <a:rPr lang="de-DE" dirty="0" err="1">
                <a:sym typeface="Wingdings" panose="05000000000000000000" pitchFamily="2" charset="2"/>
              </a:rPr>
              <a:t>it</a:t>
            </a:r>
            <a:r>
              <a:rPr lang="de-DE" dirty="0">
                <a:sym typeface="Wingdings" panose="05000000000000000000" pitchFamily="2" charset="2"/>
              </a:rPr>
              <a:t> </a:t>
            </a:r>
            <a:r>
              <a:rPr lang="de-DE" dirty="0" err="1">
                <a:sym typeface="Wingdings" panose="05000000000000000000" pitchFamily="2" charset="2"/>
              </a:rPr>
              <a:t>becomes</a:t>
            </a:r>
            <a:r>
              <a:rPr lang="de-DE" dirty="0">
                <a:sym typeface="Wingdings" panose="05000000000000000000" pitchFamily="2" charset="2"/>
              </a:rPr>
              <a:t> </a:t>
            </a:r>
            <a:r>
              <a:rPr lang="de-DE" dirty="0" err="1">
                <a:sym typeface="Wingdings" panose="05000000000000000000" pitchFamily="2" charset="2"/>
              </a:rPr>
              <a:t>clear</a:t>
            </a:r>
            <a:r>
              <a:rPr lang="de-DE" dirty="0">
                <a:sym typeface="Wingdings" panose="05000000000000000000" pitchFamily="2" charset="2"/>
              </a:rPr>
              <a:t> </a:t>
            </a:r>
            <a:r>
              <a:rPr lang="de-DE" dirty="0" err="1">
                <a:sym typeface="Wingdings" panose="05000000000000000000" pitchFamily="2" charset="2"/>
              </a:rPr>
              <a:t>how</a:t>
            </a:r>
            <a:r>
              <a:rPr lang="de-DE" dirty="0">
                <a:sym typeface="Wingdings" panose="05000000000000000000" pitchFamily="2" charset="2"/>
              </a:rPr>
              <a:t> </a:t>
            </a:r>
            <a:r>
              <a:rPr lang="de-DE" dirty="0" err="1">
                <a:sym typeface="Wingdings" panose="05000000000000000000" pitchFamily="2" charset="2"/>
              </a:rPr>
              <a:t>farming</a:t>
            </a:r>
            <a:r>
              <a:rPr lang="de-DE" dirty="0">
                <a:sym typeface="Wingdings" panose="05000000000000000000" pitchFamily="2" charset="2"/>
              </a:rPr>
              <a:t> </a:t>
            </a:r>
            <a:r>
              <a:rPr lang="de-DE" dirty="0" err="1">
                <a:sym typeface="Wingdings" panose="05000000000000000000" pitchFamily="2" charset="2"/>
              </a:rPr>
              <a:t>practice</a:t>
            </a:r>
            <a:r>
              <a:rPr lang="de-DE" dirty="0">
                <a:sym typeface="Wingdings" panose="05000000000000000000" pitchFamily="2" charset="2"/>
              </a:rPr>
              <a:t> </a:t>
            </a:r>
            <a:r>
              <a:rPr lang="de-DE" dirty="0" err="1">
                <a:sym typeface="Wingdings" panose="05000000000000000000" pitchFamily="2" charset="2"/>
              </a:rPr>
              <a:t>has</a:t>
            </a:r>
            <a:r>
              <a:rPr lang="de-DE" dirty="0">
                <a:sym typeface="Wingdings" panose="05000000000000000000" pitchFamily="2" charset="2"/>
              </a:rPr>
              <a:t> </a:t>
            </a:r>
            <a:r>
              <a:rPr lang="de-DE" dirty="0" err="1">
                <a:sym typeface="Wingdings" panose="05000000000000000000" pitchFamily="2" charset="2"/>
              </a:rPr>
              <a:t>less</a:t>
            </a:r>
            <a:r>
              <a:rPr lang="de-DE" dirty="0">
                <a:sym typeface="Wingdings" panose="05000000000000000000" pitchFamily="2" charset="2"/>
              </a:rPr>
              <a:t> </a:t>
            </a:r>
            <a:r>
              <a:rPr lang="de-DE" dirty="0" err="1">
                <a:sym typeface="Wingdings" panose="05000000000000000000" pitchFamily="2" charset="2"/>
              </a:rPr>
              <a:t>impact</a:t>
            </a:r>
            <a:r>
              <a:rPr lang="de-DE" dirty="0">
                <a:sym typeface="Wingdings" panose="05000000000000000000" pitchFamily="2" charset="2"/>
              </a:rPr>
              <a:t> on </a:t>
            </a:r>
            <a:r>
              <a:rPr lang="de-DE" dirty="0" err="1">
                <a:sym typeface="Wingdings" panose="05000000000000000000" pitchFamily="2" charset="2"/>
              </a:rPr>
              <a:t>result</a:t>
            </a:r>
            <a:r>
              <a:rPr lang="de-DE" dirty="0">
                <a:sym typeface="Wingdings" panose="05000000000000000000" pitchFamily="2" charset="2"/>
              </a:rPr>
              <a:t> </a:t>
            </a:r>
            <a:r>
              <a:rPr lang="de-DE" dirty="0" err="1">
                <a:sym typeface="Wingdings" panose="05000000000000000000" pitchFamily="2" charset="2"/>
              </a:rPr>
              <a:t>variability</a:t>
            </a:r>
            <a:r>
              <a:rPr lang="de-DE" dirty="0">
                <a:sym typeface="Wingdings" panose="05000000000000000000" pitchFamily="2" charset="2"/>
              </a:rPr>
              <a:t> </a:t>
            </a:r>
            <a:r>
              <a:rPr lang="de-DE" dirty="0" err="1">
                <a:sym typeface="Wingdings" panose="05000000000000000000" pitchFamily="2" charset="2"/>
              </a:rPr>
              <a:t>compared</a:t>
            </a:r>
            <a:r>
              <a:rPr lang="de-DE" dirty="0">
                <a:sym typeface="Wingdings" panose="05000000000000000000" pitchFamily="2" charset="2"/>
              </a:rPr>
              <a:t> </a:t>
            </a:r>
            <a:r>
              <a:rPr lang="de-DE" dirty="0" err="1">
                <a:sym typeface="Wingdings" panose="05000000000000000000" pitchFamily="2" charset="2"/>
              </a:rPr>
              <a:t>to</a:t>
            </a:r>
            <a:r>
              <a:rPr lang="de-DE" dirty="0">
                <a:sym typeface="Wingdings" panose="05000000000000000000" pitchFamily="2" charset="2"/>
              </a:rPr>
              <a:t> </a:t>
            </a:r>
            <a:r>
              <a:rPr lang="de-DE" dirty="0" err="1">
                <a:sym typeface="Wingdings" panose="05000000000000000000" pitchFamily="2" charset="2"/>
              </a:rPr>
              <a:t>costing</a:t>
            </a:r>
            <a:r>
              <a:rPr lang="de-DE" dirty="0">
                <a:sym typeface="Wingdings" panose="05000000000000000000" pitchFamily="2" charset="2"/>
              </a:rPr>
              <a:t> </a:t>
            </a:r>
            <a:r>
              <a:rPr lang="de-DE" dirty="0" err="1">
                <a:sym typeface="Wingdings" panose="05000000000000000000" pitchFamily="2" charset="2"/>
              </a:rPr>
              <a:t>method</a:t>
            </a:r>
            <a:endParaRPr lang="de-DE" dirty="0">
              <a:sym typeface="Wingdings" panose="05000000000000000000" pitchFamily="2" charset="2"/>
            </a:endParaRPr>
          </a:p>
          <a:p>
            <a:endParaRPr lang="de-DE" dirty="0">
              <a:sym typeface="Wingdings" panose="05000000000000000000" pitchFamily="2" charset="2"/>
            </a:endParaRPr>
          </a:p>
          <a:p>
            <a:endParaRPr lang="de-DE" dirty="0"/>
          </a:p>
        </p:txBody>
      </p:sp>
      <p:sp>
        <p:nvSpPr>
          <p:cNvPr id="4" name="Foliennummernplatzhalter 3"/>
          <p:cNvSpPr>
            <a:spLocks noGrp="1"/>
          </p:cNvSpPr>
          <p:nvPr>
            <p:ph type="sldNum" sz="quarter" idx="5"/>
          </p:nvPr>
        </p:nvSpPr>
        <p:spPr/>
        <p:txBody>
          <a:bodyPr/>
          <a:lstStyle/>
          <a:p>
            <a:fld id="{4167BF35-94D1-004E-8163-B1FE6B96399D}" type="slidenum">
              <a:rPr lang="de-DE" smtClean="0"/>
              <a:pPr/>
              <a:t>17</a:t>
            </a:fld>
            <a:endParaRPr lang="de-DE" dirty="0"/>
          </a:p>
        </p:txBody>
      </p:sp>
    </p:spTree>
    <p:extLst>
      <p:ext uri="{BB962C8B-B14F-4D97-AF65-F5344CB8AC3E}">
        <p14:creationId xmlns:p14="http://schemas.microsoft.com/office/powerpoint/2010/main" val="20751869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ABC66-3988-C0F4-9F44-3344E97760A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F83B921-2C19-79B9-A2AB-FA88CE2F3CC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8567E20-D84E-A686-AF64-4F07624FF06D}"/>
              </a:ext>
            </a:extLst>
          </p:cNvPr>
          <p:cNvSpPr>
            <a:spLocks noGrp="1"/>
          </p:cNvSpPr>
          <p:nvPr>
            <p:ph type="body" idx="1"/>
          </p:nvPr>
        </p:nvSpPr>
        <p:spPr/>
        <p:txBody>
          <a:bodyPr/>
          <a:lstStyle/>
          <a:p>
            <a:r>
              <a:rPr lang="de-DE" dirty="0"/>
              <a:t>Data </a:t>
            </a:r>
            <a:r>
              <a:rPr lang="de-DE" dirty="0" err="1"/>
              <a:t>of</a:t>
            </a:r>
            <a:r>
              <a:rPr lang="de-DE" dirty="0"/>
              <a:t> </a:t>
            </a:r>
            <a:r>
              <a:rPr lang="de-DE" dirty="0" err="1"/>
              <a:t>market</a:t>
            </a:r>
            <a:r>
              <a:rPr lang="de-DE" dirty="0"/>
              <a:t> </a:t>
            </a:r>
            <a:r>
              <a:rPr lang="de-DE" dirty="0" err="1"/>
              <a:t>prices</a:t>
            </a:r>
            <a:r>
              <a:rPr lang="de-DE" dirty="0"/>
              <a:t>: </a:t>
            </a:r>
          </a:p>
          <a:p>
            <a:endParaRPr lang="de-DE" dirty="0"/>
          </a:p>
          <a:p>
            <a:r>
              <a:rPr lang="de-DE" dirty="0" err="1"/>
              <a:t>Oats</a:t>
            </a:r>
            <a:r>
              <a:rPr lang="de-DE" dirty="0"/>
              <a:t> and </a:t>
            </a:r>
            <a:r>
              <a:rPr lang="de-DE" dirty="0" err="1"/>
              <a:t>Suflower</a:t>
            </a:r>
            <a:r>
              <a:rPr lang="de-DE" dirty="0"/>
              <a:t> </a:t>
            </a:r>
            <a:r>
              <a:rPr lang="de-DE" dirty="0" err="1"/>
              <a:t>seeds</a:t>
            </a:r>
            <a:r>
              <a:rPr lang="de-DE" dirty="0"/>
              <a:t> </a:t>
            </a:r>
            <a:r>
              <a:rPr lang="de-DE" dirty="0">
                <a:sym typeface="Wingdings" panose="05000000000000000000" pitchFamily="2" charset="2"/>
              </a:rPr>
              <a:t> </a:t>
            </a:r>
            <a:r>
              <a:rPr lang="de-DE" dirty="0" err="1">
                <a:sym typeface="Wingdings" panose="05000000000000000000" pitchFamily="2" charset="2"/>
              </a:rPr>
              <a:t>reversal</a:t>
            </a:r>
            <a:r>
              <a:rPr lang="de-DE" dirty="0">
                <a:sym typeface="Wingdings" panose="05000000000000000000" pitchFamily="2" charset="2"/>
              </a:rPr>
              <a:t> </a:t>
            </a:r>
            <a:r>
              <a:rPr lang="de-DE" dirty="0" err="1">
                <a:sym typeface="Wingdings" panose="05000000000000000000" pitchFamily="2" charset="2"/>
              </a:rPr>
              <a:t>of</a:t>
            </a:r>
            <a:r>
              <a:rPr lang="de-DE" dirty="0">
                <a:sym typeface="Wingdings" panose="05000000000000000000" pitchFamily="2" charset="2"/>
              </a:rPr>
              <a:t> </a:t>
            </a:r>
            <a:r>
              <a:rPr lang="de-DE" dirty="0" err="1">
                <a:sym typeface="Wingdings" panose="05000000000000000000" pitchFamily="2" charset="2"/>
              </a:rPr>
              <a:t>market</a:t>
            </a:r>
            <a:r>
              <a:rPr lang="de-DE" dirty="0">
                <a:sym typeface="Wingdings" panose="05000000000000000000" pitchFamily="2" charset="2"/>
              </a:rPr>
              <a:t> </a:t>
            </a:r>
            <a:r>
              <a:rPr lang="de-DE" dirty="0" err="1">
                <a:sym typeface="Wingdings" panose="05000000000000000000" pitchFamily="2" charset="2"/>
              </a:rPr>
              <a:t>prices</a:t>
            </a:r>
            <a:r>
              <a:rPr lang="de-DE" dirty="0">
                <a:sym typeface="Wingdings" panose="05000000000000000000" pitchFamily="2" charset="2"/>
              </a:rPr>
              <a:t> in </a:t>
            </a:r>
            <a:r>
              <a:rPr lang="de-DE" dirty="0" err="1">
                <a:sym typeface="Wingdings" panose="05000000000000000000" pitchFamily="2" charset="2"/>
              </a:rPr>
              <a:t>favor</a:t>
            </a:r>
            <a:r>
              <a:rPr lang="de-DE" dirty="0">
                <a:sym typeface="Wingdings" panose="05000000000000000000" pitchFamily="2" charset="2"/>
              </a:rPr>
              <a:t> </a:t>
            </a:r>
            <a:r>
              <a:rPr lang="de-DE" dirty="0" err="1">
                <a:sym typeface="Wingdings" panose="05000000000000000000" pitchFamily="2" charset="2"/>
              </a:rPr>
              <a:t>of</a:t>
            </a:r>
            <a:r>
              <a:rPr lang="de-DE" dirty="0">
                <a:sym typeface="Wingdings" panose="05000000000000000000" pitchFamily="2" charset="2"/>
              </a:rPr>
              <a:t> </a:t>
            </a:r>
            <a:r>
              <a:rPr lang="de-DE" dirty="0" err="1">
                <a:sym typeface="Wingdings" panose="05000000000000000000" pitchFamily="2" charset="2"/>
              </a:rPr>
              <a:t>organic</a:t>
            </a:r>
            <a:r>
              <a:rPr lang="de-DE" dirty="0">
                <a:sym typeface="Wingdings" panose="05000000000000000000" pitchFamily="2" charset="2"/>
              </a:rPr>
              <a:t> </a:t>
            </a:r>
            <a:r>
              <a:rPr lang="de-DE" dirty="0" err="1">
                <a:sym typeface="Wingdings" panose="05000000000000000000" pitchFamily="2" charset="2"/>
              </a:rPr>
              <a:t>produce</a:t>
            </a:r>
            <a:endParaRPr lang="de-DE" dirty="0">
              <a:sym typeface="Wingdings" panose="05000000000000000000" pitchFamily="2" charset="2"/>
            </a:endParaRPr>
          </a:p>
          <a:p>
            <a:endParaRPr lang="de-DE" dirty="0">
              <a:sym typeface="Wingdings" panose="05000000000000000000" pitchFamily="2" charset="2"/>
            </a:endParaRPr>
          </a:p>
          <a:p>
            <a:r>
              <a:rPr lang="de-DE" dirty="0">
                <a:sym typeface="Wingdings" panose="05000000000000000000" pitchFamily="2" charset="2"/>
              </a:rPr>
              <a:t>Zu 3. </a:t>
            </a:r>
            <a:r>
              <a:rPr lang="de-DE" dirty="0" err="1">
                <a:sym typeface="Wingdings" panose="05000000000000000000" pitchFamily="2" charset="2"/>
              </a:rPr>
              <a:t>Especially</a:t>
            </a:r>
            <a:r>
              <a:rPr lang="de-DE" dirty="0">
                <a:sym typeface="Wingdings" panose="05000000000000000000" pitchFamily="2" charset="2"/>
              </a:rPr>
              <a:t> </a:t>
            </a:r>
            <a:r>
              <a:rPr lang="de-DE" dirty="0" err="1">
                <a:sym typeface="Wingdings" panose="05000000000000000000" pitchFamily="2" charset="2"/>
              </a:rPr>
              <a:t>when</a:t>
            </a:r>
            <a:r>
              <a:rPr lang="de-DE" dirty="0">
                <a:sym typeface="Wingdings" panose="05000000000000000000" pitchFamily="2" charset="2"/>
              </a:rPr>
              <a:t> </a:t>
            </a:r>
            <a:r>
              <a:rPr lang="de-DE" dirty="0" err="1">
                <a:sym typeface="Wingdings" panose="05000000000000000000" pitchFamily="2" charset="2"/>
              </a:rPr>
              <a:t>looking</a:t>
            </a:r>
            <a:r>
              <a:rPr lang="de-DE" dirty="0">
                <a:sym typeface="Wingdings" panose="05000000000000000000" pitchFamily="2" charset="2"/>
              </a:rPr>
              <a:t> at all </a:t>
            </a:r>
            <a:r>
              <a:rPr lang="de-DE" dirty="0" err="1">
                <a:sym typeface="Wingdings" panose="05000000000000000000" pitchFamily="2" charset="2"/>
              </a:rPr>
              <a:t>scenario</a:t>
            </a:r>
            <a:r>
              <a:rPr lang="de-DE" dirty="0">
                <a:sym typeface="Wingdings" panose="05000000000000000000" pitchFamily="2" charset="2"/>
              </a:rPr>
              <a:t> </a:t>
            </a:r>
            <a:r>
              <a:rPr lang="de-DE" dirty="0" err="1">
                <a:sym typeface="Wingdings" panose="05000000000000000000" pitchFamily="2" charset="2"/>
              </a:rPr>
              <a:t>combinations</a:t>
            </a:r>
            <a:r>
              <a:rPr lang="de-DE" dirty="0">
                <a:sym typeface="Wingdings" panose="05000000000000000000" pitchFamily="2" charset="2"/>
              </a:rPr>
              <a:t> </a:t>
            </a:r>
            <a:r>
              <a:rPr lang="de-DE" dirty="0" err="1">
                <a:sym typeface="Wingdings" panose="05000000000000000000" pitchFamily="2" charset="2"/>
              </a:rPr>
              <a:t>it</a:t>
            </a:r>
            <a:r>
              <a:rPr lang="de-DE" dirty="0">
                <a:sym typeface="Wingdings" panose="05000000000000000000" pitchFamily="2" charset="2"/>
              </a:rPr>
              <a:t> </a:t>
            </a:r>
            <a:r>
              <a:rPr lang="de-DE" dirty="0" err="1">
                <a:sym typeface="Wingdings" panose="05000000000000000000" pitchFamily="2" charset="2"/>
              </a:rPr>
              <a:t>becomes</a:t>
            </a:r>
            <a:r>
              <a:rPr lang="de-DE" dirty="0">
                <a:sym typeface="Wingdings" panose="05000000000000000000" pitchFamily="2" charset="2"/>
              </a:rPr>
              <a:t> </a:t>
            </a:r>
            <a:r>
              <a:rPr lang="de-DE" dirty="0" err="1">
                <a:sym typeface="Wingdings" panose="05000000000000000000" pitchFamily="2" charset="2"/>
              </a:rPr>
              <a:t>clear</a:t>
            </a:r>
            <a:r>
              <a:rPr lang="de-DE" dirty="0">
                <a:sym typeface="Wingdings" panose="05000000000000000000" pitchFamily="2" charset="2"/>
              </a:rPr>
              <a:t> </a:t>
            </a:r>
            <a:r>
              <a:rPr lang="de-DE" dirty="0" err="1">
                <a:sym typeface="Wingdings" panose="05000000000000000000" pitchFamily="2" charset="2"/>
              </a:rPr>
              <a:t>how</a:t>
            </a:r>
            <a:r>
              <a:rPr lang="de-DE" dirty="0">
                <a:sym typeface="Wingdings" panose="05000000000000000000" pitchFamily="2" charset="2"/>
              </a:rPr>
              <a:t> </a:t>
            </a:r>
            <a:r>
              <a:rPr lang="de-DE" dirty="0" err="1">
                <a:sym typeface="Wingdings" panose="05000000000000000000" pitchFamily="2" charset="2"/>
              </a:rPr>
              <a:t>farming</a:t>
            </a:r>
            <a:r>
              <a:rPr lang="de-DE" dirty="0">
                <a:sym typeface="Wingdings" panose="05000000000000000000" pitchFamily="2" charset="2"/>
              </a:rPr>
              <a:t> </a:t>
            </a:r>
            <a:r>
              <a:rPr lang="de-DE" dirty="0" err="1">
                <a:sym typeface="Wingdings" panose="05000000000000000000" pitchFamily="2" charset="2"/>
              </a:rPr>
              <a:t>practice</a:t>
            </a:r>
            <a:r>
              <a:rPr lang="de-DE" dirty="0">
                <a:sym typeface="Wingdings" panose="05000000000000000000" pitchFamily="2" charset="2"/>
              </a:rPr>
              <a:t> </a:t>
            </a:r>
            <a:r>
              <a:rPr lang="de-DE" dirty="0" err="1">
                <a:sym typeface="Wingdings" panose="05000000000000000000" pitchFamily="2" charset="2"/>
              </a:rPr>
              <a:t>has</a:t>
            </a:r>
            <a:r>
              <a:rPr lang="de-DE" dirty="0">
                <a:sym typeface="Wingdings" panose="05000000000000000000" pitchFamily="2" charset="2"/>
              </a:rPr>
              <a:t> </a:t>
            </a:r>
            <a:r>
              <a:rPr lang="de-DE" dirty="0" err="1">
                <a:sym typeface="Wingdings" panose="05000000000000000000" pitchFamily="2" charset="2"/>
              </a:rPr>
              <a:t>less</a:t>
            </a:r>
            <a:r>
              <a:rPr lang="de-DE" dirty="0">
                <a:sym typeface="Wingdings" panose="05000000000000000000" pitchFamily="2" charset="2"/>
              </a:rPr>
              <a:t> </a:t>
            </a:r>
            <a:r>
              <a:rPr lang="de-DE" dirty="0" err="1">
                <a:sym typeface="Wingdings" panose="05000000000000000000" pitchFamily="2" charset="2"/>
              </a:rPr>
              <a:t>impact</a:t>
            </a:r>
            <a:r>
              <a:rPr lang="de-DE" dirty="0">
                <a:sym typeface="Wingdings" panose="05000000000000000000" pitchFamily="2" charset="2"/>
              </a:rPr>
              <a:t> on </a:t>
            </a:r>
            <a:r>
              <a:rPr lang="de-DE" dirty="0" err="1">
                <a:sym typeface="Wingdings" panose="05000000000000000000" pitchFamily="2" charset="2"/>
              </a:rPr>
              <a:t>result</a:t>
            </a:r>
            <a:r>
              <a:rPr lang="de-DE" dirty="0">
                <a:sym typeface="Wingdings" panose="05000000000000000000" pitchFamily="2" charset="2"/>
              </a:rPr>
              <a:t> </a:t>
            </a:r>
            <a:r>
              <a:rPr lang="de-DE" dirty="0" err="1">
                <a:sym typeface="Wingdings" panose="05000000000000000000" pitchFamily="2" charset="2"/>
              </a:rPr>
              <a:t>variability</a:t>
            </a:r>
            <a:r>
              <a:rPr lang="de-DE" dirty="0">
                <a:sym typeface="Wingdings" panose="05000000000000000000" pitchFamily="2" charset="2"/>
              </a:rPr>
              <a:t> </a:t>
            </a:r>
            <a:r>
              <a:rPr lang="de-DE" dirty="0" err="1">
                <a:sym typeface="Wingdings" panose="05000000000000000000" pitchFamily="2" charset="2"/>
              </a:rPr>
              <a:t>compared</a:t>
            </a:r>
            <a:r>
              <a:rPr lang="de-DE" dirty="0">
                <a:sym typeface="Wingdings" panose="05000000000000000000" pitchFamily="2" charset="2"/>
              </a:rPr>
              <a:t> </a:t>
            </a:r>
            <a:r>
              <a:rPr lang="de-DE" dirty="0" err="1">
                <a:sym typeface="Wingdings" panose="05000000000000000000" pitchFamily="2" charset="2"/>
              </a:rPr>
              <a:t>to</a:t>
            </a:r>
            <a:r>
              <a:rPr lang="de-DE" dirty="0">
                <a:sym typeface="Wingdings" panose="05000000000000000000" pitchFamily="2" charset="2"/>
              </a:rPr>
              <a:t> </a:t>
            </a:r>
            <a:r>
              <a:rPr lang="de-DE" dirty="0" err="1">
                <a:sym typeface="Wingdings" panose="05000000000000000000" pitchFamily="2" charset="2"/>
              </a:rPr>
              <a:t>costing</a:t>
            </a:r>
            <a:r>
              <a:rPr lang="de-DE" dirty="0">
                <a:sym typeface="Wingdings" panose="05000000000000000000" pitchFamily="2" charset="2"/>
              </a:rPr>
              <a:t> </a:t>
            </a:r>
            <a:r>
              <a:rPr lang="de-DE" dirty="0" err="1">
                <a:sym typeface="Wingdings" panose="05000000000000000000" pitchFamily="2" charset="2"/>
              </a:rPr>
              <a:t>method</a:t>
            </a:r>
            <a:endParaRPr lang="de-DE" dirty="0">
              <a:sym typeface="Wingdings" panose="05000000000000000000" pitchFamily="2" charset="2"/>
            </a:endParaRPr>
          </a:p>
          <a:p>
            <a:endParaRPr lang="de-DE" dirty="0">
              <a:sym typeface="Wingdings" panose="05000000000000000000" pitchFamily="2" charset="2"/>
            </a:endParaRPr>
          </a:p>
          <a:p>
            <a:endParaRPr lang="de-DE" dirty="0"/>
          </a:p>
        </p:txBody>
      </p:sp>
      <p:sp>
        <p:nvSpPr>
          <p:cNvPr id="4" name="Foliennummernplatzhalter 3">
            <a:extLst>
              <a:ext uri="{FF2B5EF4-FFF2-40B4-BE49-F238E27FC236}">
                <a16:creationId xmlns:a16="http://schemas.microsoft.com/office/drawing/2014/main" id="{736893BF-0961-F336-1B0B-D3018CEE2830}"/>
              </a:ext>
            </a:extLst>
          </p:cNvPr>
          <p:cNvSpPr>
            <a:spLocks noGrp="1"/>
          </p:cNvSpPr>
          <p:nvPr>
            <p:ph type="sldNum" sz="quarter" idx="5"/>
          </p:nvPr>
        </p:nvSpPr>
        <p:spPr/>
        <p:txBody>
          <a:bodyPr/>
          <a:lstStyle/>
          <a:p>
            <a:fld id="{4167BF35-94D1-004E-8163-B1FE6B96399D}" type="slidenum">
              <a:rPr lang="de-DE" smtClean="0"/>
              <a:pPr/>
              <a:t>19</a:t>
            </a:fld>
            <a:endParaRPr lang="de-DE" dirty="0"/>
          </a:p>
        </p:txBody>
      </p:sp>
    </p:spTree>
    <p:extLst>
      <p:ext uri="{BB962C8B-B14F-4D97-AF65-F5344CB8AC3E}">
        <p14:creationId xmlns:p14="http://schemas.microsoft.com/office/powerpoint/2010/main" val="6385291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7249F-FA2E-0BC9-BE64-48375B323BE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9B6CBFE-E7C3-2897-A8B1-0FE2BC48834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2BAF2D8-CC61-8E4E-A0EB-63CCE9E02713}"/>
              </a:ext>
            </a:extLst>
          </p:cNvPr>
          <p:cNvSpPr>
            <a:spLocks noGrp="1"/>
          </p:cNvSpPr>
          <p:nvPr>
            <p:ph type="body" idx="1"/>
          </p:nvPr>
        </p:nvSpPr>
        <p:spPr/>
        <p:txBody>
          <a:bodyPr/>
          <a:lstStyle/>
          <a:p>
            <a:r>
              <a:rPr lang="de-DE" dirty="0"/>
              <a:t>Data </a:t>
            </a:r>
            <a:r>
              <a:rPr lang="de-DE" dirty="0" err="1"/>
              <a:t>of</a:t>
            </a:r>
            <a:r>
              <a:rPr lang="de-DE" dirty="0"/>
              <a:t> </a:t>
            </a:r>
            <a:r>
              <a:rPr lang="de-DE" dirty="0" err="1"/>
              <a:t>market</a:t>
            </a:r>
            <a:r>
              <a:rPr lang="de-DE" dirty="0"/>
              <a:t> </a:t>
            </a:r>
            <a:r>
              <a:rPr lang="de-DE" dirty="0" err="1"/>
              <a:t>prices</a:t>
            </a:r>
            <a:r>
              <a:rPr lang="de-DE" dirty="0"/>
              <a:t>: </a:t>
            </a:r>
          </a:p>
          <a:p>
            <a:endParaRPr lang="de-DE" dirty="0"/>
          </a:p>
          <a:p>
            <a:r>
              <a:rPr lang="de-DE" dirty="0" err="1"/>
              <a:t>Oats</a:t>
            </a:r>
            <a:r>
              <a:rPr lang="de-DE" dirty="0"/>
              <a:t> and </a:t>
            </a:r>
            <a:r>
              <a:rPr lang="de-DE" dirty="0" err="1"/>
              <a:t>Suflower</a:t>
            </a:r>
            <a:r>
              <a:rPr lang="de-DE" dirty="0"/>
              <a:t> </a:t>
            </a:r>
            <a:r>
              <a:rPr lang="de-DE" dirty="0" err="1"/>
              <a:t>seeds</a:t>
            </a:r>
            <a:r>
              <a:rPr lang="de-DE" dirty="0"/>
              <a:t> </a:t>
            </a:r>
            <a:r>
              <a:rPr lang="de-DE" dirty="0">
                <a:sym typeface="Wingdings" panose="05000000000000000000" pitchFamily="2" charset="2"/>
              </a:rPr>
              <a:t> </a:t>
            </a:r>
            <a:r>
              <a:rPr lang="de-DE" dirty="0" err="1">
                <a:sym typeface="Wingdings" panose="05000000000000000000" pitchFamily="2" charset="2"/>
              </a:rPr>
              <a:t>reversal</a:t>
            </a:r>
            <a:r>
              <a:rPr lang="de-DE" dirty="0">
                <a:sym typeface="Wingdings" panose="05000000000000000000" pitchFamily="2" charset="2"/>
              </a:rPr>
              <a:t> </a:t>
            </a:r>
            <a:r>
              <a:rPr lang="de-DE" dirty="0" err="1">
                <a:sym typeface="Wingdings" panose="05000000000000000000" pitchFamily="2" charset="2"/>
              </a:rPr>
              <a:t>of</a:t>
            </a:r>
            <a:r>
              <a:rPr lang="de-DE" dirty="0">
                <a:sym typeface="Wingdings" panose="05000000000000000000" pitchFamily="2" charset="2"/>
              </a:rPr>
              <a:t> </a:t>
            </a:r>
            <a:r>
              <a:rPr lang="de-DE" dirty="0" err="1">
                <a:sym typeface="Wingdings" panose="05000000000000000000" pitchFamily="2" charset="2"/>
              </a:rPr>
              <a:t>market</a:t>
            </a:r>
            <a:r>
              <a:rPr lang="de-DE" dirty="0">
                <a:sym typeface="Wingdings" panose="05000000000000000000" pitchFamily="2" charset="2"/>
              </a:rPr>
              <a:t> </a:t>
            </a:r>
            <a:r>
              <a:rPr lang="de-DE" dirty="0" err="1">
                <a:sym typeface="Wingdings" panose="05000000000000000000" pitchFamily="2" charset="2"/>
              </a:rPr>
              <a:t>prices</a:t>
            </a:r>
            <a:r>
              <a:rPr lang="de-DE" dirty="0">
                <a:sym typeface="Wingdings" panose="05000000000000000000" pitchFamily="2" charset="2"/>
              </a:rPr>
              <a:t> in </a:t>
            </a:r>
            <a:r>
              <a:rPr lang="de-DE" dirty="0" err="1">
                <a:sym typeface="Wingdings" panose="05000000000000000000" pitchFamily="2" charset="2"/>
              </a:rPr>
              <a:t>favor</a:t>
            </a:r>
            <a:r>
              <a:rPr lang="de-DE" dirty="0">
                <a:sym typeface="Wingdings" panose="05000000000000000000" pitchFamily="2" charset="2"/>
              </a:rPr>
              <a:t> </a:t>
            </a:r>
            <a:r>
              <a:rPr lang="de-DE" dirty="0" err="1">
                <a:sym typeface="Wingdings" panose="05000000000000000000" pitchFamily="2" charset="2"/>
              </a:rPr>
              <a:t>of</a:t>
            </a:r>
            <a:r>
              <a:rPr lang="de-DE" dirty="0">
                <a:sym typeface="Wingdings" panose="05000000000000000000" pitchFamily="2" charset="2"/>
              </a:rPr>
              <a:t> </a:t>
            </a:r>
            <a:r>
              <a:rPr lang="de-DE" dirty="0" err="1">
                <a:sym typeface="Wingdings" panose="05000000000000000000" pitchFamily="2" charset="2"/>
              </a:rPr>
              <a:t>organic</a:t>
            </a:r>
            <a:r>
              <a:rPr lang="de-DE" dirty="0">
                <a:sym typeface="Wingdings" panose="05000000000000000000" pitchFamily="2" charset="2"/>
              </a:rPr>
              <a:t> </a:t>
            </a:r>
            <a:r>
              <a:rPr lang="de-DE" dirty="0" err="1">
                <a:sym typeface="Wingdings" panose="05000000000000000000" pitchFamily="2" charset="2"/>
              </a:rPr>
              <a:t>produce</a:t>
            </a:r>
            <a:endParaRPr lang="de-DE" dirty="0">
              <a:sym typeface="Wingdings" panose="05000000000000000000" pitchFamily="2" charset="2"/>
            </a:endParaRPr>
          </a:p>
          <a:p>
            <a:endParaRPr lang="de-DE" dirty="0">
              <a:sym typeface="Wingdings" panose="05000000000000000000" pitchFamily="2" charset="2"/>
            </a:endParaRPr>
          </a:p>
          <a:p>
            <a:r>
              <a:rPr lang="de-DE" dirty="0">
                <a:sym typeface="Wingdings" panose="05000000000000000000" pitchFamily="2" charset="2"/>
              </a:rPr>
              <a:t>Zu 3. </a:t>
            </a:r>
            <a:r>
              <a:rPr lang="de-DE" dirty="0" err="1">
                <a:sym typeface="Wingdings" panose="05000000000000000000" pitchFamily="2" charset="2"/>
              </a:rPr>
              <a:t>Especially</a:t>
            </a:r>
            <a:r>
              <a:rPr lang="de-DE" dirty="0">
                <a:sym typeface="Wingdings" panose="05000000000000000000" pitchFamily="2" charset="2"/>
              </a:rPr>
              <a:t> </a:t>
            </a:r>
            <a:r>
              <a:rPr lang="de-DE" dirty="0" err="1">
                <a:sym typeface="Wingdings" panose="05000000000000000000" pitchFamily="2" charset="2"/>
              </a:rPr>
              <a:t>when</a:t>
            </a:r>
            <a:r>
              <a:rPr lang="de-DE" dirty="0">
                <a:sym typeface="Wingdings" panose="05000000000000000000" pitchFamily="2" charset="2"/>
              </a:rPr>
              <a:t> </a:t>
            </a:r>
            <a:r>
              <a:rPr lang="de-DE" dirty="0" err="1">
                <a:sym typeface="Wingdings" panose="05000000000000000000" pitchFamily="2" charset="2"/>
              </a:rPr>
              <a:t>looking</a:t>
            </a:r>
            <a:r>
              <a:rPr lang="de-DE" dirty="0">
                <a:sym typeface="Wingdings" panose="05000000000000000000" pitchFamily="2" charset="2"/>
              </a:rPr>
              <a:t> at all </a:t>
            </a:r>
            <a:r>
              <a:rPr lang="de-DE" dirty="0" err="1">
                <a:sym typeface="Wingdings" panose="05000000000000000000" pitchFamily="2" charset="2"/>
              </a:rPr>
              <a:t>scenario</a:t>
            </a:r>
            <a:r>
              <a:rPr lang="de-DE" dirty="0">
                <a:sym typeface="Wingdings" panose="05000000000000000000" pitchFamily="2" charset="2"/>
              </a:rPr>
              <a:t> </a:t>
            </a:r>
            <a:r>
              <a:rPr lang="de-DE" dirty="0" err="1">
                <a:sym typeface="Wingdings" panose="05000000000000000000" pitchFamily="2" charset="2"/>
              </a:rPr>
              <a:t>combinations</a:t>
            </a:r>
            <a:r>
              <a:rPr lang="de-DE" dirty="0">
                <a:sym typeface="Wingdings" panose="05000000000000000000" pitchFamily="2" charset="2"/>
              </a:rPr>
              <a:t> </a:t>
            </a:r>
            <a:r>
              <a:rPr lang="de-DE" dirty="0" err="1">
                <a:sym typeface="Wingdings" panose="05000000000000000000" pitchFamily="2" charset="2"/>
              </a:rPr>
              <a:t>it</a:t>
            </a:r>
            <a:r>
              <a:rPr lang="de-DE" dirty="0">
                <a:sym typeface="Wingdings" panose="05000000000000000000" pitchFamily="2" charset="2"/>
              </a:rPr>
              <a:t> </a:t>
            </a:r>
            <a:r>
              <a:rPr lang="de-DE" dirty="0" err="1">
                <a:sym typeface="Wingdings" panose="05000000000000000000" pitchFamily="2" charset="2"/>
              </a:rPr>
              <a:t>becomes</a:t>
            </a:r>
            <a:r>
              <a:rPr lang="de-DE" dirty="0">
                <a:sym typeface="Wingdings" panose="05000000000000000000" pitchFamily="2" charset="2"/>
              </a:rPr>
              <a:t> </a:t>
            </a:r>
            <a:r>
              <a:rPr lang="de-DE" dirty="0" err="1">
                <a:sym typeface="Wingdings" panose="05000000000000000000" pitchFamily="2" charset="2"/>
              </a:rPr>
              <a:t>clear</a:t>
            </a:r>
            <a:r>
              <a:rPr lang="de-DE" dirty="0">
                <a:sym typeface="Wingdings" panose="05000000000000000000" pitchFamily="2" charset="2"/>
              </a:rPr>
              <a:t> </a:t>
            </a:r>
            <a:r>
              <a:rPr lang="de-DE" dirty="0" err="1">
                <a:sym typeface="Wingdings" panose="05000000000000000000" pitchFamily="2" charset="2"/>
              </a:rPr>
              <a:t>how</a:t>
            </a:r>
            <a:r>
              <a:rPr lang="de-DE" dirty="0">
                <a:sym typeface="Wingdings" panose="05000000000000000000" pitchFamily="2" charset="2"/>
              </a:rPr>
              <a:t> </a:t>
            </a:r>
            <a:r>
              <a:rPr lang="de-DE" dirty="0" err="1">
                <a:sym typeface="Wingdings" panose="05000000000000000000" pitchFamily="2" charset="2"/>
              </a:rPr>
              <a:t>farming</a:t>
            </a:r>
            <a:r>
              <a:rPr lang="de-DE" dirty="0">
                <a:sym typeface="Wingdings" panose="05000000000000000000" pitchFamily="2" charset="2"/>
              </a:rPr>
              <a:t> </a:t>
            </a:r>
            <a:r>
              <a:rPr lang="de-DE" dirty="0" err="1">
                <a:sym typeface="Wingdings" panose="05000000000000000000" pitchFamily="2" charset="2"/>
              </a:rPr>
              <a:t>practice</a:t>
            </a:r>
            <a:r>
              <a:rPr lang="de-DE" dirty="0">
                <a:sym typeface="Wingdings" panose="05000000000000000000" pitchFamily="2" charset="2"/>
              </a:rPr>
              <a:t> </a:t>
            </a:r>
            <a:r>
              <a:rPr lang="de-DE" dirty="0" err="1">
                <a:sym typeface="Wingdings" panose="05000000000000000000" pitchFamily="2" charset="2"/>
              </a:rPr>
              <a:t>has</a:t>
            </a:r>
            <a:r>
              <a:rPr lang="de-DE" dirty="0">
                <a:sym typeface="Wingdings" panose="05000000000000000000" pitchFamily="2" charset="2"/>
              </a:rPr>
              <a:t> </a:t>
            </a:r>
            <a:r>
              <a:rPr lang="de-DE" dirty="0" err="1">
                <a:sym typeface="Wingdings" panose="05000000000000000000" pitchFamily="2" charset="2"/>
              </a:rPr>
              <a:t>less</a:t>
            </a:r>
            <a:r>
              <a:rPr lang="de-DE" dirty="0">
                <a:sym typeface="Wingdings" panose="05000000000000000000" pitchFamily="2" charset="2"/>
              </a:rPr>
              <a:t> </a:t>
            </a:r>
            <a:r>
              <a:rPr lang="de-DE" dirty="0" err="1">
                <a:sym typeface="Wingdings" panose="05000000000000000000" pitchFamily="2" charset="2"/>
              </a:rPr>
              <a:t>impact</a:t>
            </a:r>
            <a:r>
              <a:rPr lang="de-DE" dirty="0">
                <a:sym typeface="Wingdings" panose="05000000000000000000" pitchFamily="2" charset="2"/>
              </a:rPr>
              <a:t> on </a:t>
            </a:r>
            <a:r>
              <a:rPr lang="de-DE" dirty="0" err="1">
                <a:sym typeface="Wingdings" panose="05000000000000000000" pitchFamily="2" charset="2"/>
              </a:rPr>
              <a:t>result</a:t>
            </a:r>
            <a:r>
              <a:rPr lang="de-DE" dirty="0">
                <a:sym typeface="Wingdings" panose="05000000000000000000" pitchFamily="2" charset="2"/>
              </a:rPr>
              <a:t> </a:t>
            </a:r>
            <a:r>
              <a:rPr lang="de-DE" dirty="0" err="1">
                <a:sym typeface="Wingdings" panose="05000000000000000000" pitchFamily="2" charset="2"/>
              </a:rPr>
              <a:t>variability</a:t>
            </a:r>
            <a:r>
              <a:rPr lang="de-DE" dirty="0">
                <a:sym typeface="Wingdings" panose="05000000000000000000" pitchFamily="2" charset="2"/>
              </a:rPr>
              <a:t> </a:t>
            </a:r>
            <a:r>
              <a:rPr lang="de-DE" dirty="0" err="1">
                <a:sym typeface="Wingdings" panose="05000000000000000000" pitchFamily="2" charset="2"/>
              </a:rPr>
              <a:t>compared</a:t>
            </a:r>
            <a:r>
              <a:rPr lang="de-DE" dirty="0">
                <a:sym typeface="Wingdings" panose="05000000000000000000" pitchFamily="2" charset="2"/>
              </a:rPr>
              <a:t> </a:t>
            </a:r>
            <a:r>
              <a:rPr lang="de-DE" dirty="0" err="1">
                <a:sym typeface="Wingdings" panose="05000000000000000000" pitchFamily="2" charset="2"/>
              </a:rPr>
              <a:t>to</a:t>
            </a:r>
            <a:r>
              <a:rPr lang="de-DE" dirty="0">
                <a:sym typeface="Wingdings" panose="05000000000000000000" pitchFamily="2" charset="2"/>
              </a:rPr>
              <a:t> </a:t>
            </a:r>
            <a:r>
              <a:rPr lang="de-DE" dirty="0" err="1">
                <a:sym typeface="Wingdings" panose="05000000000000000000" pitchFamily="2" charset="2"/>
              </a:rPr>
              <a:t>costing</a:t>
            </a:r>
            <a:r>
              <a:rPr lang="de-DE" dirty="0">
                <a:sym typeface="Wingdings" panose="05000000000000000000" pitchFamily="2" charset="2"/>
              </a:rPr>
              <a:t> </a:t>
            </a:r>
            <a:r>
              <a:rPr lang="de-DE" dirty="0" err="1">
                <a:sym typeface="Wingdings" panose="05000000000000000000" pitchFamily="2" charset="2"/>
              </a:rPr>
              <a:t>method</a:t>
            </a:r>
            <a:endParaRPr lang="de-DE" dirty="0">
              <a:sym typeface="Wingdings" panose="05000000000000000000" pitchFamily="2" charset="2"/>
            </a:endParaRPr>
          </a:p>
          <a:p>
            <a:endParaRPr lang="de-DE" dirty="0">
              <a:sym typeface="Wingdings" panose="05000000000000000000" pitchFamily="2" charset="2"/>
            </a:endParaRPr>
          </a:p>
          <a:p>
            <a:endParaRPr lang="de-DE" dirty="0"/>
          </a:p>
        </p:txBody>
      </p:sp>
      <p:sp>
        <p:nvSpPr>
          <p:cNvPr id="4" name="Foliennummernplatzhalter 3">
            <a:extLst>
              <a:ext uri="{FF2B5EF4-FFF2-40B4-BE49-F238E27FC236}">
                <a16:creationId xmlns:a16="http://schemas.microsoft.com/office/drawing/2014/main" id="{1217DC7D-8FA0-9885-E9ED-4C21B172CB47}"/>
              </a:ext>
            </a:extLst>
          </p:cNvPr>
          <p:cNvSpPr>
            <a:spLocks noGrp="1"/>
          </p:cNvSpPr>
          <p:nvPr>
            <p:ph type="sldNum" sz="quarter" idx="5"/>
          </p:nvPr>
        </p:nvSpPr>
        <p:spPr/>
        <p:txBody>
          <a:bodyPr/>
          <a:lstStyle/>
          <a:p>
            <a:fld id="{4167BF35-94D1-004E-8163-B1FE6B96399D}" type="slidenum">
              <a:rPr lang="de-DE" smtClean="0"/>
              <a:pPr/>
              <a:t>20</a:t>
            </a:fld>
            <a:endParaRPr lang="de-DE" dirty="0"/>
          </a:p>
        </p:txBody>
      </p:sp>
    </p:spTree>
    <p:extLst>
      <p:ext uri="{BB962C8B-B14F-4D97-AF65-F5344CB8AC3E}">
        <p14:creationId xmlns:p14="http://schemas.microsoft.com/office/powerpoint/2010/main" val="21831320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32542-23E0-A5F9-255F-9A46C088C07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D307454-3E2A-F357-E1EF-9AE19720CDD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78143FD-D240-8B1C-E609-B88FE319601A}"/>
              </a:ext>
            </a:extLst>
          </p:cNvPr>
          <p:cNvSpPr>
            <a:spLocks noGrp="1"/>
          </p:cNvSpPr>
          <p:nvPr>
            <p:ph type="body" idx="1"/>
          </p:nvPr>
        </p:nvSpPr>
        <p:spPr/>
        <p:txBody>
          <a:bodyPr/>
          <a:lstStyle/>
          <a:p>
            <a:r>
              <a:rPr lang="de-DE" dirty="0"/>
              <a:t>Data </a:t>
            </a:r>
            <a:r>
              <a:rPr lang="de-DE" dirty="0" err="1"/>
              <a:t>of</a:t>
            </a:r>
            <a:r>
              <a:rPr lang="de-DE" dirty="0"/>
              <a:t> </a:t>
            </a:r>
            <a:r>
              <a:rPr lang="de-DE" dirty="0" err="1"/>
              <a:t>market</a:t>
            </a:r>
            <a:r>
              <a:rPr lang="de-DE" dirty="0"/>
              <a:t> </a:t>
            </a:r>
            <a:r>
              <a:rPr lang="de-DE" dirty="0" err="1"/>
              <a:t>prices</a:t>
            </a:r>
            <a:r>
              <a:rPr lang="de-DE" dirty="0"/>
              <a:t>: </a:t>
            </a:r>
          </a:p>
          <a:p>
            <a:endParaRPr lang="de-DE" dirty="0"/>
          </a:p>
          <a:p>
            <a:r>
              <a:rPr lang="de-DE" dirty="0" err="1"/>
              <a:t>Oats</a:t>
            </a:r>
            <a:r>
              <a:rPr lang="de-DE" dirty="0"/>
              <a:t> and </a:t>
            </a:r>
            <a:r>
              <a:rPr lang="de-DE" dirty="0" err="1"/>
              <a:t>Suflower</a:t>
            </a:r>
            <a:r>
              <a:rPr lang="de-DE" dirty="0"/>
              <a:t> </a:t>
            </a:r>
            <a:r>
              <a:rPr lang="de-DE" dirty="0" err="1"/>
              <a:t>seeds</a:t>
            </a:r>
            <a:r>
              <a:rPr lang="de-DE" dirty="0"/>
              <a:t> </a:t>
            </a:r>
            <a:r>
              <a:rPr lang="de-DE" dirty="0">
                <a:sym typeface="Wingdings" panose="05000000000000000000" pitchFamily="2" charset="2"/>
              </a:rPr>
              <a:t> </a:t>
            </a:r>
            <a:r>
              <a:rPr lang="de-DE" dirty="0" err="1">
                <a:sym typeface="Wingdings" panose="05000000000000000000" pitchFamily="2" charset="2"/>
              </a:rPr>
              <a:t>reversal</a:t>
            </a:r>
            <a:r>
              <a:rPr lang="de-DE" dirty="0">
                <a:sym typeface="Wingdings" panose="05000000000000000000" pitchFamily="2" charset="2"/>
              </a:rPr>
              <a:t> </a:t>
            </a:r>
            <a:r>
              <a:rPr lang="de-DE" dirty="0" err="1">
                <a:sym typeface="Wingdings" panose="05000000000000000000" pitchFamily="2" charset="2"/>
              </a:rPr>
              <a:t>of</a:t>
            </a:r>
            <a:r>
              <a:rPr lang="de-DE" dirty="0">
                <a:sym typeface="Wingdings" panose="05000000000000000000" pitchFamily="2" charset="2"/>
              </a:rPr>
              <a:t> </a:t>
            </a:r>
            <a:r>
              <a:rPr lang="de-DE" dirty="0" err="1">
                <a:sym typeface="Wingdings" panose="05000000000000000000" pitchFamily="2" charset="2"/>
              </a:rPr>
              <a:t>market</a:t>
            </a:r>
            <a:r>
              <a:rPr lang="de-DE" dirty="0">
                <a:sym typeface="Wingdings" panose="05000000000000000000" pitchFamily="2" charset="2"/>
              </a:rPr>
              <a:t> </a:t>
            </a:r>
            <a:r>
              <a:rPr lang="de-DE" dirty="0" err="1">
                <a:sym typeface="Wingdings" panose="05000000000000000000" pitchFamily="2" charset="2"/>
              </a:rPr>
              <a:t>prices</a:t>
            </a:r>
            <a:r>
              <a:rPr lang="de-DE" dirty="0">
                <a:sym typeface="Wingdings" panose="05000000000000000000" pitchFamily="2" charset="2"/>
              </a:rPr>
              <a:t> in </a:t>
            </a:r>
            <a:r>
              <a:rPr lang="de-DE" dirty="0" err="1">
                <a:sym typeface="Wingdings" panose="05000000000000000000" pitchFamily="2" charset="2"/>
              </a:rPr>
              <a:t>favor</a:t>
            </a:r>
            <a:r>
              <a:rPr lang="de-DE" dirty="0">
                <a:sym typeface="Wingdings" panose="05000000000000000000" pitchFamily="2" charset="2"/>
              </a:rPr>
              <a:t> </a:t>
            </a:r>
            <a:r>
              <a:rPr lang="de-DE" dirty="0" err="1">
                <a:sym typeface="Wingdings" panose="05000000000000000000" pitchFamily="2" charset="2"/>
              </a:rPr>
              <a:t>of</a:t>
            </a:r>
            <a:r>
              <a:rPr lang="de-DE" dirty="0">
                <a:sym typeface="Wingdings" panose="05000000000000000000" pitchFamily="2" charset="2"/>
              </a:rPr>
              <a:t> </a:t>
            </a:r>
            <a:r>
              <a:rPr lang="de-DE" dirty="0" err="1">
                <a:sym typeface="Wingdings" panose="05000000000000000000" pitchFamily="2" charset="2"/>
              </a:rPr>
              <a:t>organic</a:t>
            </a:r>
            <a:r>
              <a:rPr lang="de-DE" dirty="0">
                <a:sym typeface="Wingdings" panose="05000000000000000000" pitchFamily="2" charset="2"/>
              </a:rPr>
              <a:t> </a:t>
            </a:r>
            <a:r>
              <a:rPr lang="de-DE" dirty="0" err="1">
                <a:sym typeface="Wingdings" panose="05000000000000000000" pitchFamily="2" charset="2"/>
              </a:rPr>
              <a:t>produce</a:t>
            </a:r>
            <a:endParaRPr lang="de-DE" dirty="0">
              <a:sym typeface="Wingdings" panose="05000000000000000000" pitchFamily="2" charset="2"/>
            </a:endParaRPr>
          </a:p>
          <a:p>
            <a:endParaRPr lang="de-DE" dirty="0">
              <a:sym typeface="Wingdings" panose="05000000000000000000" pitchFamily="2" charset="2"/>
            </a:endParaRPr>
          </a:p>
          <a:p>
            <a:r>
              <a:rPr lang="de-DE" dirty="0">
                <a:sym typeface="Wingdings" panose="05000000000000000000" pitchFamily="2" charset="2"/>
              </a:rPr>
              <a:t>Zu 3. </a:t>
            </a:r>
            <a:r>
              <a:rPr lang="de-DE" dirty="0" err="1">
                <a:sym typeface="Wingdings" panose="05000000000000000000" pitchFamily="2" charset="2"/>
              </a:rPr>
              <a:t>Especially</a:t>
            </a:r>
            <a:r>
              <a:rPr lang="de-DE" dirty="0">
                <a:sym typeface="Wingdings" panose="05000000000000000000" pitchFamily="2" charset="2"/>
              </a:rPr>
              <a:t> </a:t>
            </a:r>
            <a:r>
              <a:rPr lang="de-DE" dirty="0" err="1">
                <a:sym typeface="Wingdings" panose="05000000000000000000" pitchFamily="2" charset="2"/>
              </a:rPr>
              <a:t>when</a:t>
            </a:r>
            <a:r>
              <a:rPr lang="de-DE" dirty="0">
                <a:sym typeface="Wingdings" panose="05000000000000000000" pitchFamily="2" charset="2"/>
              </a:rPr>
              <a:t> </a:t>
            </a:r>
            <a:r>
              <a:rPr lang="de-DE" dirty="0" err="1">
                <a:sym typeface="Wingdings" panose="05000000000000000000" pitchFamily="2" charset="2"/>
              </a:rPr>
              <a:t>looking</a:t>
            </a:r>
            <a:r>
              <a:rPr lang="de-DE" dirty="0">
                <a:sym typeface="Wingdings" panose="05000000000000000000" pitchFamily="2" charset="2"/>
              </a:rPr>
              <a:t> at all </a:t>
            </a:r>
            <a:r>
              <a:rPr lang="de-DE" dirty="0" err="1">
                <a:sym typeface="Wingdings" panose="05000000000000000000" pitchFamily="2" charset="2"/>
              </a:rPr>
              <a:t>scenario</a:t>
            </a:r>
            <a:r>
              <a:rPr lang="de-DE" dirty="0">
                <a:sym typeface="Wingdings" panose="05000000000000000000" pitchFamily="2" charset="2"/>
              </a:rPr>
              <a:t> </a:t>
            </a:r>
            <a:r>
              <a:rPr lang="de-DE" dirty="0" err="1">
                <a:sym typeface="Wingdings" panose="05000000000000000000" pitchFamily="2" charset="2"/>
              </a:rPr>
              <a:t>combinations</a:t>
            </a:r>
            <a:r>
              <a:rPr lang="de-DE" dirty="0">
                <a:sym typeface="Wingdings" panose="05000000000000000000" pitchFamily="2" charset="2"/>
              </a:rPr>
              <a:t> </a:t>
            </a:r>
            <a:r>
              <a:rPr lang="de-DE" dirty="0" err="1">
                <a:sym typeface="Wingdings" panose="05000000000000000000" pitchFamily="2" charset="2"/>
              </a:rPr>
              <a:t>it</a:t>
            </a:r>
            <a:r>
              <a:rPr lang="de-DE" dirty="0">
                <a:sym typeface="Wingdings" panose="05000000000000000000" pitchFamily="2" charset="2"/>
              </a:rPr>
              <a:t> </a:t>
            </a:r>
            <a:r>
              <a:rPr lang="de-DE" dirty="0" err="1">
                <a:sym typeface="Wingdings" panose="05000000000000000000" pitchFamily="2" charset="2"/>
              </a:rPr>
              <a:t>becomes</a:t>
            </a:r>
            <a:r>
              <a:rPr lang="de-DE" dirty="0">
                <a:sym typeface="Wingdings" panose="05000000000000000000" pitchFamily="2" charset="2"/>
              </a:rPr>
              <a:t> </a:t>
            </a:r>
            <a:r>
              <a:rPr lang="de-DE" dirty="0" err="1">
                <a:sym typeface="Wingdings" panose="05000000000000000000" pitchFamily="2" charset="2"/>
              </a:rPr>
              <a:t>clear</a:t>
            </a:r>
            <a:r>
              <a:rPr lang="de-DE" dirty="0">
                <a:sym typeface="Wingdings" panose="05000000000000000000" pitchFamily="2" charset="2"/>
              </a:rPr>
              <a:t> </a:t>
            </a:r>
            <a:r>
              <a:rPr lang="de-DE" dirty="0" err="1">
                <a:sym typeface="Wingdings" panose="05000000000000000000" pitchFamily="2" charset="2"/>
              </a:rPr>
              <a:t>how</a:t>
            </a:r>
            <a:r>
              <a:rPr lang="de-DE" dirty="0">
                <a:sym typeface="Wingdings" panose="05000000000000000000" pitchFamily="2" charset="2"/>
              </a:rPr>
              <a:t> </a:t>
            </a:r>
            <a:r>
              <a:rPr lang="de-DE" dirty="0" err="1">
                <a:sym typeface="Wingdings" panose="05000000000000000000" pitchFamily="2" charset="2"/>
              </a:rPr>
              <a:t>farming</a:t>
            </a:r>
            <a:r>
              <a:rPr lang="de-DE" dirty="0">
                <a:sym typeface="Wingdings" panose="05000000000000000000" pitchFamily="2" charset="2"/>
              </a:rPr>
              <a:t> </a:t>
            </a:r>
            <a:r>
              <a:rPr lang="de-DE" dirty="0" err="1">
                <a:sym typeface="Wingdings" panose="05000000000000000000" pitchFamily="2" charset="2"/>
              </a:rPr>
              <a:t>practice</a:t>
            </a:r>
            <a:r>
              <a:rPr lang="de-DE" dirty="0">
                <a:sym typeface="Wingdings" panose="05000000000000000000" pitchFamily="2" charset="2"/>
              </a:rPr>
              <a:t> </a:t>
            </a:r>
            <a:r>
              <a:rPr lang="de-DE" dirty="0" err="1">
                <a:sym typeface="Wingdings" panose="05000000000000000000" pitchFamily="2" charset="2"/>
              </a:rPr>
              <a:t>has</a:t>
            </a:r>
            <a:r>
              <a:rPr lang="de-DE" dirty="0">
                <a:sym typeface="Wingdings" panose="05000000000000000000" pitchFamily="2" charset="2"/>
              </a:rPr>
              <a:t> </a:t>
            </a:r>
            <a:r>
              <a:rPr lang="de-DE" dirty="0" err="1">
                <a:sym typeface="Wingdings" panose="05000000000000000000" pitchFamily="2" charset="2"/>
              </a:rPr>
              <a:t>less</a:t>
            </a:r>
            <a:r>
              <a:rPr lang="de-DE" dirty="0">
                <a:sym typeface="Wingdings" panose="05000000000000000000" pitchFamily="2" charset="2"/>
              </a:rPr>
              <a:t> </a:t>
            </a:r>
            <a:r>
              <a:rPr lang="de-DE" dirty="0" err="1">
                <a:sym typeface="Wingdings" panose="05000000000000000000" pitchFamily="2" charset="2"/>
              </a:rPr>
              <a:t>impact</a:t>
            </a:r>
            <a:r>
              <a:rPr lang="de-DE" dirty="0">
                <a:sym typeface="Wingdings" panose="05000000000000000000" pitchFamily="2" charset="2"/>
              </a:rPr>
              <a:t> on </a:t>
            </a:r>
            <a:r>
              <a:rPr lang="de-DE" dirty="0" err="1">
                <a:sym typeface="Wingdings" panose="05000000000000000000" pitchFamily="2" charset="2"/>
              </a:rPr>
              <a:t>result</a:t>
            </a:r>
            <a:r>
              <a:rPr lang="de-DE" dirty="0">
                <a:sym typeface="Wingdings" panose="05000000000000000000" pitchFamily="2" charset="2"/>
              </a:rPr>
              <a:t> </a:t>
            </a:r>
            <a:r>
              <a:rPr lang="de-DE" dirty="0" err="1">
                <a:sym typeface="Wingdings" panose="05000000000000000000" pitchFamily="2" charset="2"/>
              </a:rPr>
              <a:t>variability</a:t>
            </a:r>
            <a:r>
              <a:rPr lang="de-DE" dirty="0">
                <a:sym typeface="Wingdings" panose="05000000000000000000" pitchFamily="2" charset="2"/>
              </a:rPr>
              <a:t> </a:t>
            </a:r>
            <a:r>
              <a:rPr lang="de-DE" dirty="0" err="1">
                <a:sym typeface="Wingdings" panose="05000000000000000000" pitchFamily="2" charset="2"/>
              </a:rPr>
              <a:t>compared</a:t>
            </a:r>
            <a:r>
              <a:rPr lang="de-DE" dirty="0">
                <a:sym typeface="Wingdings" panose="05000000000000000000" pitchFamily="2" charset="2"/>
              </a:rPr>
              <a:t> </a:t>
            </a:r>
            <a:r>
              <a:rPr lang="de-DE" dirty="0" err="1">
                <a:sym typeface="Wingdings" panose="05000000000000000000" pitchFamily="2" charset="2"/>
              </a:rPr>
              <a:t>to</a:t>
            </a:r>
            <a:r>
              <a:rPr lang="de-DE" dirty="0">
                <a:sym typeface="Wingdings" panose="05000000000000000000" pitchFamily="2" charset="2"/>
              </a:rPr>
              <a:t> </a:t>
            </a:r>
            <a:r>
              <a:rPr lang="de-DE" dirty="0" err="1">
                <a:sym typeface="Wingdings" panose="05000000000000000000" pitchFamily="2" charset="2"/>
              </a:rPr>
              <a:t>costing</a:t>
            </a:r>
            <a:r>
              <a:rPr lang="de-DE" dirty="0">
                <a:sym typeface="Wingdings" panose="05000000000000000000" pitchFamily="2" charset="2"/>
              </a:rPr>
              <a:t> </a:t>
            </a:r>
            <a:r>
              <a:rPr lang="de-DE" dirty="0" err="1">
                <a:sym typeface="Wingdings" panose="05000000000000000000" pitchFamily="2" charset="2"/>
              </a:rPr>
              <a:t>method</a:t>
            </a:r>
            <a:endParaRPr lang="de-DE" dirty="0">
              <a:sym typeface="Wingdings" panose="05000000000000000000" pitchFamily="2" charset="2"/>
            </a:endParaRPr>
          </a:p>
          <a:p>
            <a:endParaRPr lang="de-DE" dirty="0">
              <a:sym typeface="Wingdings" panose="05000000000000000000" pitchFamily="2" charset="2"/>
            </a:endParaRPr>
          </a:p>
          <a:p>
            <a:endParaRPr lang="de-DE" dirty="0"/>
          </a:p>
        </p:txBody>
      </p:sp>
      <p:sp>
        <p:nvSpPr>
          <p:cNvPr id="4" name="Foliennummernplatzhalter 3">
            <a:extLst>
              <a:ext uri="{FF2B5EF4-FFF2-40B4-BE49-F238E27FC236}">
                <a16:creationId xmlns:a16="http://schemas.microsoft.com/office/drawing/2014/main" id="{537396BC-29A4-A79C-C74B-369837153E14}"/>
              </a:ext>
            </a:extLst>
          </p:cNvPr>
          <p:cNvSpPr>
            <a:spLocks noGrp="1"/>
          </p:cNvSpPr>
          <p:nvPr>
            <p:ph type="sldNum" sz="quarter" idx="5"/>
          </p:nvPr>
        </p:nvSpPr>
        <p:spPr/>
        <p:txBody>
          <a:bodyPr/>
          <a:lstStyle/>
          <a:p>
            <a:fld id="{4167BF35-94D1-004E-8163-B1FE6B96399D}" type="slidenum">
              <a:rPr lang="de-DE" smtClean="0"/>
              <a:pPr/>
              <a:t>21</a:t>
            </a:fld>
            <a:endParaRPr lang="de-DE" dirty="0"/>
          </a:p>
        </p:txBody>
      </p:sp>
    </p:spTree>
    <p:extLst>
      <p:ext uri="{BB962C8B-B14F-4D97-AF65-F5344CB8AC3E}">
        <p14:creationId xmlns:p14="http://schemas.microsoft.com/office/powerpoint/2010/main" val="220867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Agriculture</a:t>
            </a:r>
            <a:r>
              <a:rPr lang="de-DE" dirty="0"/>
              <a:t> </a:t>
            </a:r>
            <a:r>
              <a:rPr lang="de-DE" dirty="0" err="1"/>
              <a:t>has</a:t>
            </a:r>
            <a:r>
              <a:rPr lang="de-DE" dirty="0"/>
              <a:t> </a:t>
            </a:r>
            <a:r>
              <a:rPr lang="de-DE" dirty="0" err="1"/>
              <a:t>been</a:t>
            </a:r>
            <a:r>
              <a:rPr lang="de-DE" dirty="0"/>
              <a:t> </a:t>
            </a:r>
            <a:r>
              <a:rPr lang="de-DE" dirty="0" err="1"/>
              <a:t>major</a:t>
            </a:r>
            <a:r>
              <a:rPr lang="de-DE" dirty="0"/>
              <a:t> </a:t>
            </a:r>
            <a:r>
              <a:rPr lang="de-DE" dirty="0" err="1"/>
              <a:t>driver</a:t>
            </a:r>
            <a:r>
              <a:rPr lang="de-DE" dirty="0"/>
              <a:t> </a:t>
            </a:r>
            <a:r>
              <a:rPr lang="de-DE" dirty="0" err="1"/>
              <a:t>of</a:t>
            </a:r>
            <a:r>
              <a:rPr lang="de-DE" dirty="0"/>
              <a:t> </a:t>
            </a:r>
            <a:r>
              <a:rPr lang="de-DE" dirty="0" err="1"/>
              <a:t>transgression</a:t>
            </a:r>
            <a:r>
              <a:rPr lang="de-DE" dirty="0"/>
              <a:t> </a:t>
            </a:r>
            <a:r>
              <a:rPr lang="de-DE" dirty="0" err="1"/>
              <a:t>of</a:t>
            </a:r>
            <a:r>
              <a:rPr lang="de-DE" dirty="0"/>
              <a:t> </a:t>
            </a:r>
            <a:r>
              <a:rPr lang="de-DE" dirty="0" err="1"/>
              <a:t>the</a:t>
            </a:r>
            <a:r>
              <a:rPr lang="de-DE" dirty="0"/>
              <a:t> </a:t>
            </a:r>
            <a:r>
              <a:rPr lang="de-DE" dirty="0" err="1"/>
              <a:t>two</a:t>
            </a:r>
            <a:r>
              <a:rPr lang="de-DE" dirty="0"/>
              <a:t> </a:t>
            </a:r>
            <a:r>
              <a:rPr lang="de-DE" dirty="0" err="1"/>
              <a:t>planetary</a:t>
            </a:r>
            <a:r>
              <a:rPr lang="de-DE" dirty="0"/>
              <a:t> </a:t>
            </a:r>
            <a:r>
              <a:rPr lang="de-DE" dirty="0" err="1"/>
              <a:t>boundaries</a:t>
            </a:r>
            <a:r>
              <a:rPr lang="de-DE" dirty="0"/>
              <a:t> „</a:t>
            </a:r>
            <a:r>
              <a:rPr lang="de-DE" dirty="0" err="1"/>
              <a:t>biochemical</a:t>
            </a:r>
            <a:r>
              <a:rPr lang="de-DE" dirty="0"/>
              <a:t> </a:t>
            </a:r>
            <a:r>
              <a:rPr lang="de-DE" dirty="0" err="1"/>
              <a:t>flows</a:t>
            </a:r>
            <a:r>
              <a:rPr lang="de-DE" dirty="0"/>
              <a:t>“ </a:t>
            </a:r>
            <a:r>
              <a:rPr lang="de-DE" dirty="0" err="1"/>
              <a:t>regarding</a:t>
            </a:r>
            <a:r>
              <a:rPr lang="de-DE" dirty="0"/>
              <a:t> </a:t>
            </a:r>
            <a:r>
              <a:rPr lang="de-DE" dirty="0" err="1"/>
              <a:t>both</a:t>
            </a:r>
            <a:r>
              <a:rPr lang="de-DE" dirty="0"/>
              <a:t> </a:t>
            </a:r>
            <a:r>
              <a:rPr lang="de-DE" dirty="0" err="1"/>
              <a:t>phosphorus</a:t>
            </a:r>
            <a:r>
              <a:rPr lang="de-DE" dirty="0"/>
              <a:t> and </a:t>
            </a:r>
            <a:r>
              <a:rPr lang="de-DE" dirty="0" err="1"/>
              <a:t>nitrogen</a:t>
            </a:r>
            <a:r>
              <a:rPr lang="de-DE" dirty="0"/>
              <a:t>, and „</a:t>
            </a:r>
            <a:r>
              <a:rPr lang="de-DE" dirty="0" err="1"/>
              <a:t>biosphere</a:t>
            </a:r>
            <a:r>
              <a:rPr lang="de-DE" dirty="0"/>
              <a:t> </a:t>
            </a:r>
            <a:r>
              <a:rPr lang="de-DE" dirty="0" err="1"/>
              <a:t>integrity</a:t>
            </a:r>
            <a:r>
              <a:rPr lang="de-DE" dirty="0"/>
              <a:t>“ in </a:t>
            </a:r>
            <a:r>
              <a:rPr lang="de-DE" dirty="0" err="1"/>
              <a:t>regards</a:t>
            </a:r>
            <a:r>
              <a:rPr lang="de-DE" dirty="0"/>
              <a:t> </a:t>
            </a:r>
            <a:r>
              <a:rPr lang="de-DE" dirty="0" err="1"/>
              <a:t>to</a:t>
            </a:r>
            <a:r>
              <a:rPr lang="de-DE" dirty="0"/>
              <a:t> Genetic </a:t>
            </a:r>
            <a:r>
              <a:rPr lang="de-DE" dirty="0" err="1"/>
              <a:t>diversity</a:t>
            </a:r>
            <a:endParaRPr lang="de-DE" dirty="0"/>
          </a:p>
          <a:p>
            <a:endParaRPr lang="de-DE" dirty="0"/>
          </a:p>
          <a:p>
            <a:r>
              <a:rPr lang="de-DE" dirty="0"/>
              <a:t>Planetary </a:t>
            </a:r>
            <a:r>
              <a:rPr lang="de-DE" dirty="0" err="1"/>
              <a:t>boundaries</a:t>
            </a:r>
            <a:r>
              <a:rPr lang="de-DE" dirty="0"/>
              <a:t> </a:t>
            </a:r>
            <a:r>
              <a:rPr lang="de-DE" dirty="0" err="1"/>
              <a:t>based</a:t>
            </a:r>
            <a:r>
              <a:rPr lang="de-DE" dirty="0"/>
              <a:t> off Steffen et al. 2015</a:t>
            </a:r>
          </a:p>
          <a:p>
            <a:endParaRPr lang="de-DE" dirty="0"/>
          </a:p>
          <a:p>
            <a:pPr marL="0" indent="0">
              <a:buFont typeface="Arial" panose="020B0604020202020204" pitchFamily="34" charset="0"/>
              <a:buNone/>
            </a:pPr>
            <a:r>
              <a:rPr lang="de-DE" dirty="0"/>
              <a:t>Datenbeispiele: </a:t>
            </a:r>
          </a:p>
          <a:p>
            <a:pPr marL="171450" indent="-171450">
              <a:buFont typeface="Arial" panose="020B0604020202020204" pitchFamily="34" charset="0"/>
              <a:buChar char="•"/>
            </a:pPr>
            <a:r>
              <a:rPr lang="de-DE" dirty="0"/>
              <a:t>70% </a:t>
            </a:r>
            <a:r>
              <a:rPr lang="de-DE" dirty="0" err="1"/>
              <a:t>of</a:t>
            </a:r>
            <a:r>
              <a:rPr lang="de-DE" dirty="0"/>
              <a:t> global </a:t>
            </a:r>
            <a:r>
              <a:rPr lang="de-DE" dirty="0" err="1"/>
              <a:t>Freshwater</a:t>
            </a:r>
            <a:r>
              <a:rPr lang="de-DE" dirty="0"/>
              <a:t> </a:t>
            </a:r>
            <a:r>
              <a:rPr lang="de-DE" dirty="0" err="1"/>
              <a:t>is</a:t>
            </a:r>
            <a:r>
              <a:rPr lang="de-DE" dirty="0"/>
              <a:t> </a:t>
            </a:r>
            <a:r>
              <a:rPr lang="de-DE" dirty="0" err="1"/>
              <a:t>withdrawn</a:t>
            </a:r>
            <a:r>
              <a:rPr lang="de-DE" dirty="0"/>
              <a:t> </a:t>
            </a:r>
            <a:r>
              <a:rPr lang="de-DE" dirty="0" err="1"/>
              <a:t>for</a:t>
            </a:r>
            <a:r>
              <a:rPr lang="de-DE" dirty="0"/>
              <a:t> </a:t>
            </a:r>
            <a:r>
              <a:rPr lang="de-DE" dirty="0" err="1"/>
              <a:t>food</a:t>
            </a:r>
            <a:r>
              <a:rPr lang="de-DE" dirty="0"/>
              <a:t> </a:t>
            </a:r>
            <a:r>
              <a:rPr lang="de-DE" dirty="0" err="1"/>
              <a:t>production</a:t>
            </a:r>
            <a:endParaRPr lang="de-DE" dirty="0"/>
          </a:p>
          <a:p>
            <a:pPr marL="171450" indent="-171450">
              <a:buFont typeface="Arial" panose="020B0604020202020204" pitchFamily="34" charset="0"/>
              <a:buChar char="•"/>
            </a:pPr>
            <a:r>
              <a:rPr lang="de-DE" dirty="0"/>
              <a:t>Primary </a:t>
            </a:r>
            <a:r>
              <a:rPr lang="de-DE" dirty="0" err="1"/>
              <a:t>driver</a:t>
            </a:r>
            <a:r>
              <a:rPr lang="de-DE" dirty="0"/>
              <a:t> </a:t>
            </a:r>
            <a:r>
              <a:rPr lang="de-DE" dirty="0" err="1"/>
              <a:t>of</a:t>
            </a:r>
            <a:r>
              <a:rPr lang="de-DE" dirty="0"/>
              <a:t> </a:t>
            </a:r>
            <a:r>
              <a:rPr lang="de-DE" dirty="0" err="1"/>
              <a:t>deforestation</a:t>
            </a:r>
            <a:endParaRPr lang="de-DE" dirty="0"/>
          </a:p>
          <a:p>
            <a:pPr marL="171450" indent="-171450">
              <a:buFont typeface="Arial" panose="020B0604020202020204" pitchFamily="34" charset="0"/>
              <a:buChar char="•"/>
            </a:pPr>
            <a:r>
              <a:rPr lang="de-DE" dirty="0"/>
              <a:t>About 50% </a:t>
            </a:r>
            <a:r>
              <a:rPr lang="de-DE" dirty="0" err="1"/>
              <a:t>of</a:t>
            </a:r>
            <a:r>
              <a:rPr lang="de-DE" dirty="0"/>
              <a:t> </a:t>
            </a:r>
            <a:r>
              <a:rPr lang="de-DE" dirty="0" err="1"/>
              <a:t>agriculturally</a:t>
            </a:r>
            <a:r>
              <a:rPr lang="de-DE" dirty="0"/>
              <a:t> </a:t>
            </a:r>
            <a:r>
              <a:rPr lang="de-DE" dirty="0" err="1"/>
              <a:t>used</a:t>
            </a:r>
            <a:r>
              <a:rPr lang="de-DE" dirty="0"/>
              <a:t> </a:t>
            </a:r>
            <a:r>
              <a:rPr lang="de-DE" dirty="0" err="1"/>
              <a:t>nitrogen</a:t>
            </a:r>
            <a:r>
              <a:rPr lang="de-DE" dirty="0"/>
              <a:t> (in </a:t>
            </a:r>
            <a:r>
              <a:rPr lang="de-DE" dirty="0" err="1"/>
              <a:t>the</a:t>
            </a:r>
            <a:r>
              <a:rPr lang="de-DE" dirty="0"/>
              <a:t> form </a:t>
            </a:r>
            <a:r>
              <a:rPr lang="de-DE" dirty="0" err="1"/>
              <a:t>of</a:t>
            </a:r>
            <a:r>
              <a:rPr lang="de-DE" dirty="0"/>
              <a:t> </a:t>
            </a:r>
            <a:r>
              <a:rPr lang="de-DE" dirty="0" err="1"/>
              <a:t>fertilizers</a:t>
            </a:r>
            <a:r>
              <a:rPr lang="de-DE" dirty="0"/>
              <a:t>) </a:t>
            </a:r>
            <a:r>
              <a:rPr lang="de-DE" dirty="0" err="1"/>
              <a:t>is</a:t>
            </a:r>
            <a:r>
              <a:rPr lang="de-DE" dirty="0"/>
              <a:t> </a:t>
            </a:r>
            <a:r>
              <a:rPr lang="de-DE" dirty="0" err="1"/>
              <a:t>eventually</a:t>
            </a:r>
            <a:r>
              <a:rPr lang="de-DE" dirty="0"/>
              <a:t> lost </a:t>
            </a:r>
            <a:r>
              <a:rPr lang="de-DE" dirty="0" err="1"/>
              <a:t>as</a:t>
            </a:r>
            <a:r>
              <a:rPr lang="de-DE" dirty="0"/>
              <a:t> </a:t>
            </a:r>
            <a:r>
              <a:rPr lang="de-DE" dirty="0" err="1"/>
              <a:t>reactive</a:t>
            </a:r>
            <a:r>
              <a:rPr lang="de-DE" dirty="0"/>
              <a:t> </a:t>
            </a:r>
            <a:r>
              <a:rPr lang="de-DE" dirty="0" err="1"/>
              <a:t>nitrogen</a:t>
            </a:r>
            <a:r>
              <a:rPr lang="de-DE" dirty="0"/>
              <a:t> </a:t>
            </a:r>
            <a:r>
              <a:rPr lang="de-DE" dirty="0" err="1"/>
              <a:t>emissions</a:t>
            </a:r>
            <a:r>
              <a:rPr lang="de-DE" dirty="0"/>
              <a:t> </a:t>
            </a:r>
            <a:r>
              <a:rPr lang="de-DE" dirty="0" err="1"/>
              <a:t>to</a:t>
            </a:r>
            <a:r>
              <a:rPr lang="de-DE" dirty="0"/>
              <a:t> </a:t>
            </a:r>
            <a:r>
              <a:rPr lang="de-DE" dirty="0" err="1"/>
              <a:t>soil</a:t>
            </a:r>
            <a:r>
              <a:rPr lang="de-DE" dirty="0"/>
              <a:t>, </a:t>
            </a:r>
            <a:r>
              <a:rPr lang="de-DE" dirty="0" err="1"/>
              <a:t>air</a:t>
            </a:r>
            <a:r>
              <a:rPr lang="de-DE" dirty="0"/>
              <a:t> and </a:t>
            </a:r>
            <a:r>
              <a:rPr lang="de-DE" dirty="0" err="1"/>
              <a:t>water</a:t>
            </a:r>
            <a:r>
              <a:rPr lang="de-DE" dirty="0"/>
              <a:t> </a:t>
            </a:r>
            <a:r>
              <a:rPr lang="de-DE" dirty="0" err="1"/>
              <a:t>bodies</a:t>
            </a:r>
            <a:endParaRPr lang="de-DE" dirty="0"/>
          </a:p>
          <a:p>
            <a:endParaRPr lang="de-DE" dirty="0"/>
          </a:p>
          <a:p>
            <a:r>
              <a:rPr lang="de-DE" dirty="0"/>
              <a:t>Beispiele nennen: </a:t>
            </a:r>
            <a:br>
              <a:rPr lang="de-DE" dirty="0"/>
            </a:br>
            <a:r>
              <a:rPr lang="de-DE" dirty="0"/>
              <a:t>Nitrogen </a:t>
            </a:r>
            <a:r>
              <a:rPr lang="de-DE" dirty="0" err="1"/>
              <a:t>pollution</a:t>
            </a:r>
            <a:r>
              <a:rPr lang="de-DE" dirty="0"/>
              <a:t> </a:t>
            </a:r>
            <a:r>
              <a:rPr lang="de-DE" dirty="0">
                <a:sym typeface="Wingdings" panose="05000000000000000000" pitchFamily="2" charset="2"/>
              </a:rPr>
              <a:t> </a:t>
            </a:r>
            <a:r>
              <a:rPr lang="de-DE" dirty="0" err="1">
                <a:sym typeface="Wingdings" panose="05000000000000000000" pitchFamily="2" charset="2"/>
              </a:rPr>
              <a:t>from</a:t>
            </a:r>
            <a:r>
              <a:rPr lang="de-DE" dirty="0">
                <a:sym typeface="Wingdings" panose="05000000000000000000" pitchFamily="2" charset="2"/>
              </a:rPr>
              <a:t> </a:t>
            </a:r>
            <a:r>
              <a:rPr lang="de-DE" dirty="0" err="1">
                <a:sym typeface="Wingdings" panose="05000000000000000000" pitchFamily="2" charset="2"/>
              </a:rPr>
              <a:t>fertilizer</a:t>
            </a:r>
            <a:r>
              <a:rPr lang="de-DE" dirty="0">
                <a:sym typeface="Wingdings" panose="05000000000000000000" pitchFamily="2" charset="2"/>
              </a:rPr>
              <a:t> </a:t>
            </a:r>
            <a:r>
              <a:rPr lang="de-DE" dirty="0" err="1">
                <a:sym typeface="Wingdings" panose="05000000000000000000" pitchFamily="2" charset="2"/>
              </a:rPr>
              <a:t>use</a:t>
            </a:r>
            <a:endParaRPr lang="de-DE" dirty="0"/>
          </a:p>
          <a:p>
            <a:r>
              <a:rPr lang="de-DE" dirty="0"/>
              <a:t>Land </a:t>
            </a:r>
            <a:r>
              <a:rPr lang="de-DE" dirty="0" err="1"/>
              <a:t>system</a:t>
            </a:r>
            <a:r>
              <a:rPr lang="de-DE" dirty="0"/>
              <a:t> </a:t>
            </a:r>
            <a:r>
              <a:rPr lang="de-DE" dirty="0" err="1"/>
              <a:t>change</a:t>
            </a:r>
            <a:r>
              <a:rPr lang="de-DE" dirty="0"/>
              <a:t> </a:t>
            </a:r>
            <a:r>
              <a:rPr lang="de-DE" dirty="0">
                <a:sym typeface="Wingdings" panose="05000000000000000000" pitchFamily="2" charset="2"/>
              </a:rPr>
              <a:t> LUC </a:t>
            </a:r>
            <a:r>
              <a:rPr lang="de-DE" dirty="0" err="1">
                <a:sym typeface="Wingdings" panose="05000000000000000000" pitchFamily="2" charset="2"/>
              </a:rPr>
              <a:t>for</a:t>
            </a:r>
            <a:r>
              <a:rPr lang="de-DE" dirty="0">
                <a:sym typeface="Wingdings" panose="05000000000000000000" pitchFamily="2" charset="2"/>
              </a:rPr>
              <a:t> </a:t>
            </a:r>
            <a:r>
              <a:rPr lang="de-DE" dirty="0" err="1">
                <a:sym typeface="Wingdings" panose="05000000000000000000" pitchFamily="2" charset="2"/>
              </a:rPr>
              <a:t>feedstock</a:t>
            </a:r>
            <a:endParaRPr lang="de-DE" dirty="0"/>
          </a:p>
          <a:p>
            <a:endParaRPr lang="de-DE" dirty="0"/>
          </a:p>
          <a:p>
            <a:endParaRPr lang="de-DE" dirty="0"/>
          </a:p>
        </p:txBody>
      </p:sp>
      <p:sp>
        <p:nvSpPr>
          <p:cNvPr id="4" name="Foliennummernplatzhalter 3"/>
          <p:cNvSpPr>
            <a:spLocks noGrp="1"/>
          </p:cNvSpPr>
          <p:nvPr>
            <p:ph type="sldNum" sz="quarter" idx="5"/>
          </p:nvPr>
        </p:nvSpPr>
        <p:spPr/>
        <p:txBody>
          <a:bodyPr/>
          <a:lstStyle/>
          <a:p>
            <a:fld id="{4167BF35-94D1-004E-8163-B1FE6B96399D}" type="slidenum">
              <a:rPr lang="de-DE" smtClean="0"/>
              <a:pPr/>
              <a:t>2</a:t>
            </a:fld>
            <a:endParaRPr lang="de-DE" dirty="0"/>
          </a:p>
        </p:txBody>
      </p:sp>
    </p:spTree>
    <p:extLst>
      <p:ext uri="{BB962C8B-B14F-4D97-AF65-F5344CB8AC3E}">
        <p14:creationId xmlns:p14="http://schemas.microsoft.com/office/powerpoint/2010/main" val="30983525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32CA0B-3D67-5E42-3769-ABF7F14B702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9A9F757-BB9C-EC85-C5B6-2509F4E75B8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6BBDD06-B5F6-7023-002E-FE70A60B806D}"/>
              </a:ext>
            </a:extLst>
          </p:cNvPr>
          <p:cNvSpPr>
            <a:spLocks noGrp="1"/>
          </p:cNvSpPr>
          <p:nvPr>
            <p:ph type="body" idx="1"/>
          </p:nvPr>
        </p:nvSpPr>
        <p:spPr/>
        <p:txBody>
          <a:bodyPr/>
          <a:lstStyle/>
          <a:p>
            <a:r>
              <a:rPr lang="de-DE" dirty="0"/>
              <a:t>Data </a:t>
            </a:r>
            <a:r>
              <a:rPr lang="de-DE" dirty="0" err="1"/>
              <a:t>of</a:t>
            </a:r>
            <a:r>
              <a:rPr lang="de-DE" dirty="0"/>
              <a:t> </a:t>
            </a:r>
            <a:r>
              <a:rPr lang="de-DE" dirty="0" err="1"/>
              <a:t>market</a:t>
            </a:r>
            <a:r>
              <a:rPr lang="de-DE" dirty="0"/>
              <a:t> </a:t>
            </a:r>
            <a:r>
              <a:rPr lang="de-DE" dirty="0" err="1"/>
              <a:t>prices</a:t>
            </a:r>
            <a:r>
              <a:rPr lang="de-DE" dirty="0"/>
              <a:t>: </a:t>
            </a:r>
          </a:p>
          <a:p>
            <a:endParaRPr lang="de-DE" dirty="0"/>
          </a:p>
          <a:p>
            <a:r>
              <a:rPr lang="de-DE" dirty="0" err="1"/>
              <a:t>Oats</a:t>
            </a:r>
            <a:r>
              <a:rPr lang="de-DE" dirty="0"/>
              <a:t> and </a:t>
            </a:r>
            <a:r>
              <a:rPr lang="de-DE" dirty="0" err="1"/>
              <a:t>Suflower</a:t>
            </a:r>
            <a:r>
              <a:rPr lang="de-DE" dirty="0"/>
              <a:t> </a:t>
            </a:r>
            <a:r>
              <a:rPr lang="de-DE" dirty="0" err="1"/>
              <a:t>seeds</a:t>
            </a:r>
            <a:r>
              <a:rPr lang="de-DE" dirty="0"/>
              <a:t> </a:t>
            </a:r>
            <a:r>
              <a:rPr lang="de-DE" dirty="0">
                <a:sym typeface="Wingdings" panose="05000000000000000000" pitchFamily="2" charset="2"/>
              </a:rPr>
              <a:t> </a:t>
            </a:r>
            <a:r>
              <a:rPr lang="de-DE" dirty="0" err="1">
                <a:sym typeface="Wingdings" panose="05000000000000000000" pitchFamily="2" charset="2"/>
              </a:rPr>
              <a:t>reversal</a:t>
            </a:r>
            <a:r>
              <a:rPr lang="de-DE" dirty="0">
                <a:sym typeface="Wingdings" panose="05000000000000000000" pitchFamily="2" charset="2"/>
              </a:rPr>
              <a:t> </a:t>
            </a:r>
            <a:r>
              <a:rPr lang="de-DE" dirty="0" err="1">
                <a:sym typeface="Wingdings" panose="05000000000000000000" pitchFamily="2" charset="2"/>
              </a:rPr>
              <a:t>of</a:t>
            </a:r>
            <a:r>
              <a:rPr lang="de-DE" dirty="0">
                <a:sym typeface="Wingdings" panose="05000000000000000000" pitchFamily="2" charset="2"/>
              </a:rPr>
              <a:t> </a:t>
            </a:r>
            <a:r>
              <a:rPr lang="de-DE" dirty="0" err="1">
                <a:sym typeface="Wingdings" panose="05000000000000000000" pitchFamily="2" charset="2"/>
              </a:rPr>
              <a:t>market</a:t>
            </a:r>
            <a:r>
              <a:rPr lang="de-DE" dirty="0">
                <a:sym typeface="Wingdings" panose="05000000000000000000" pitchFamily="2" charset="2"/>
              </a:rPr>
              <a:t> </a:t>
            </a:r>
            <a:r>
              <a:rPr lang="de-DE" dirty="0" err="1">
                <a:sym typeface="Wingdings" panose="05000000000000000000" pitchFamily="2" charset="2"/>
              </a:rPr>
              <a:t>prices</a:t>
            </a:r>
            <a:r>
              <a:rPr lang="de-DE" dirty="0">
                <a:sym typeface="Wingdings" panose="05000000000000000000" pitchFamily="2" charset="2"/>
              </a:rPr>
              <a:t> in </a:t>
            </a:r>
            <a:r>
              <a:rPr lang="de-DE" dirty="0" err="1">
                <a:sym typeface="Wingdings" panose="05000000000000000000" pitchFamily="2" charset="2"/>
              </a:rPr>
              <a:t>favor</a:t>
            </a:r>
            <a:r>
              <a:rPr lang="de-DE" dirty="0">
                <a:sym typeface="Wingdings" panose="05000000000000000000" pitchFamily="2" charset="2"/>
              </a:rPr>
              <a:t> </a:t>
            </a:r>
            <a:r>
              <a:rPr lang="de-DE" dirty="0" err="1">
                <a:sym typeface="Wingdings" panose="05000000000000000000" pitchFamily="2" charset="2"/>
              </a:rPr>
              <a:t>of</a:t>
            </a:r>
            <a:r>
              <a:rPr lang="de-DE" dirty="0">
                <a:sym typeface="Wingdings" panose="05000000000000000000" pitchFamily="2" charset="2"/>
              </a:rPr>
              <a:t> </a:t>
            </a:r>
            <a:r>
              <a:rPr lang="de-DE" dirty="0" err="1">
                <a:sym typeface="Wingdings" panose="05000000000000000000" pitchFamily="2" charset="2"/>
              </a:rPr>
              <a:t>organic</a:t>
            </a:r>
            <a:r>
              <a:rPr lang="de-DE" dirty="0">
                <a:sym typeface="Wingdings" panose="05000000000000000000" pitchFamily="2" charset="2"/>
              </a:rPr>
              <a:t> </a:t>
            </a:r>
            <a:r>
              <a:rPr lang="de-DE" dirty="0" err="1">
                <a:sym typeface="Wingdings" panose="05000000000000000000" pitchFamily="2" charset="2"/>
              </a:rPr>
              <a:t>produce</a:t>
            </a:r>
            <a:endParaRPr lang="de-DE" dirty="0">
              <a:sym typeface="Wingdings" panose="05000000000000000000" pitchFamily="2" charset="2"/>
            </a:endParaRPr>
          </a:p>
          <a:p>
            <a:endParaRPr lang="de-DE" dirty="0">
              <a:sym typeface="Wingdings" panose="05000000000000000000" pitchFamily="2" charset="2"/>
            </a:endParaRPr>
          </a:p>
          <a:p>
            <a:r>
              <a:rPr lang="de-DE" dirty="0">
                <a:sym typeface="Wingdings" panose="05000000000000000000" pitchFamily="2" charset="2"/>
              </a:rPr>
              <a:t>Zu 3. </a:t>
            </a:r>
            <a:r>
              <a:rPr lang="de-DE" dirty="0" err="1">
                <a:sym typeface="Wingdings" panose="05000000000000000000" pitchFamily="2" charset="2"/>
              </a:rPr>
              <a:t>Especially</a:t>
            </a:r>
            <a:r>
              <a:rPr lang="de-DE" dirty="0">
                <a:sym typeface="Wingdings" panose="05000000000000000000" pitchFamily="2" charset="2"/>
              </a:rPr>
              <a:t> </a:t>
            </a:r>
            <a:r>
              <a:rPr lang="de-DE" dirty="0" err="1">
                <a:sym typeface="Wingdings" panose="05000000000000000000" pitchFamily="2" charset="2"/>
              </a:rPr>
              <a:t>when</a:t>
            </a:r>
            <a:r>
              <a:rPr lang="de-DE" dirty="0">
                <a:sym typeface="Wingdings" panose="05000000000000000000" pitchFamily="2" charset="2"/>
              </a:rPr>
              <a:t> </a:t>
            </a:r>
            <a:r>
              <a:rPr lang="de-DE" dirty="0" err="1">
                <a:sym typeface="Wingdings" panose="05000000000000000000" pitchFamily="2" charset="2"/>
              </a:rPr>
              <a:t>looking</a:t>
            </a:r>
            <a:r>
              <a:rPr lang="de-DE" dirty="0">
                <a:sym typeface="Wingdings" panose="05000000000000000000" pitchFamily="2" charset="2"/>
              </a:rPr>
              <a:t> at all </a:t>
            </a:r>
            <a:r>
              <a:rPr lang="de-DE" dirty="0" err="1">
                <a:sym typeface="Wingdings" panose="05000000000000000000" pitchFamily="2" charset="2"/>
              </a:rPr>
              <a:t>scenario</a:t>
            </a:r>
            <a:r>
              <a:rPr lang="de-DE" dirty="0">
                <a:sym typeface="Wingdings" panose="05000000000000000000" pitchFamily="2" charset="2"/>
              </a:rPr>
              <a:t> </a:t>
            </a:r>
            <a:r>
              <a:rPr lang="de-DE" dirty="0" err="1">
                <a:sym typeface="Wingdings" panose="05000000000000000000" pitchFamily="2" charset="2"/>
              </a:rPr>
              <a:t>combinations</a:t>
            </a:r>
            <a:r>
              <a:rPr lang="de-DE" dirty="0">
                <a:sym typeface="Wingdings" panose="05000000000000000000" pitchFamily="2" charset="2"/>
              </a:rPr>
              <a:t> </a:t>
            </a:r>
            <a:r>
              <a:rPr lang="de-DE" dirty="0" err="1">
                <a:sym typeface="Wingdings" panose="05000000000000000000" pitchFamily="2" charset="2"/>
              </a:rPr>
              <a:t>it</a:t>
            </a:r>
            <a:r>
              <a:rPr lang="de-DE" dirty="0">
                <a:sym typeface="Wingdings" panose="05000000000000000000" pitchFamily="2" charset="2"/>
              </a:rPr>
              <a:t> </a:t>
            </a:r>
            <a:r>
              <a:rPr lang="de-DE" dirty="0" err="1">
                <a:sym typeface="Wingdings" panose="05000000000000000000" pitchFamily="2" charset="2"/>
              </a:rPr>
              <a:t>becomes</a:t>
            </a:r>
            <a:r>
              <a:rPr lang="de-DE" dirty="0">
                <a:sym typeface="Wingdings" panose="05000000000000000000" pitchFamily="2" charset="2"/>
              </a:rPr>
              <a:t> </a:t>
            </a:r>
            <a:r>
              <a:rPr lang="de-DE" dirty="0" err="1">
                <a:sym typeface="Wingdings" panose="05000000000000000000" pitchFamily="2" charset="2"/>
              </a:rPr>
              <a:t>clear</a:t>
            </a:r>
            <a:r>
              <a:rPr lang="de-DE" dirty="0">
                <a:sym typeface="Wingdings" panose="05000000000000000000" pitchFamily="2" charset="2"/>
              </a:rPr>
              <a:t> </a:t>
            </a:r>
            <a:r>
              <a:rPr lang="de-DE" dirty="0" err="1">
                <a:sym typeface="Wingdings" panose="05000000000000000000" pitchFamily="2" charset="2"/>
              </a:rPr>
              <a:t>how</a:t>
            </a:r>
            <a:r>
              <a:rPr lang="de-DE" dirty="0">
                <a:sym typeface="Wingdings" panose="05000000000000000000" pitchFamily="2" charset="2"/>
              </a:rPr>
              <a:t> </a:t>
            </a:r>
            <a:r>
              <a:rPr lang="de-DE" dirty="0" err="1">
                <a:sym typeface="Wingdings" panose="05000000000000000000" pitchFamily="2" charset="2"/>
              </a:rPr>
              <a:t>farming</a:t>
            </a:r>
            <a:r>
              <a:rPr lang="de-DE" dirty="0">
                <a:sym typeface="Wingdings" panose="05000000000000000000" pitchFamily="2" charset="2"/>
              </a:rPr>
              <a:t> </a:t>
            </a:r>
            <a:r>
              <a:rPr lang="de-DE" dirty="0" err="1">
                <a:sym typeface="Wingdings" panose="05000000000000000000" pitchFamily="2" charset="2"/>
              </a:rPr>
              <a:t>practice</a:t>
            </a:r>
            <a:r>
              <a:rPr lang="de-DE" dirty="0">
                <a:sym typeface="Wingdings" panose="05000000000000000000" pitchFamily="2" charset="2"/>
              </a:rPr>
              <a:t> </a:t>
            </a:r>
            <a:r>
              <a:rPr lang="de-DE" dirty="0" err="1">
                <a:sym typeface="Wingdings" panose="05000000000000000000" pitchFamily="2" charset="2"/>
              </a:rPr>
              <a:t>has</a:t>
            </a:r>
            <a:r>
              <a:rPr lang="de-DE" dirty="0">
                <a:sym typeface="Wingdings" panose="05000000000000000000" pitchFamily="2" charset="2"/>
              </a:rPr>
              <a:t> </a:t>
            </a:r>
            <a:r>
              <a:rPr lang="de-DE" dirty="0" err="1">
                <a:sym typeface="Wingdings" panose="05000000000000000000" pitchFamily="2" charset="2"/>
              </a:rPr>
              <a:t>less</a:t>
            </a:r>
            <a:r>
              <a:rPr lang="de-DE" dirty="0">
                <a:sym typeface="Wingdings" panose="05000000000000000000" pitchFamily="2" charset="2"/>
              </a:rPr>
              <a:t> </a:t>
            </a:r>
            <a:r>
              <a:rPr lang="de-DE" dirty="0" err="1">
                <a:sym typeface="Wingdings" panose="05000000000000000000" pitchFamily="2" charset="2"/>
              </a:rPr>
              <a:t>impact</a:t>
            </a:r>
            <a:r>
              <a:rPr lang="de-DE" dirty="0">
                <a:sym typeface="Wingdings" panose="05000000000000000000" pitchFamily="2" charset="2"/>
              </a:rPr>
              <a:t> on </a:t>
            </a:r>
            <a:r>
              <a:rPr lang="de-DE" dirty="0" err="1">
                <a:sym typeface="Wingdings" panose="05000000000000000000" pitchFamily="2" charset="2"/>
              </a:rPr>
              <a:t>result</a:t>
            </a:r>
            <a:r>
              <a:rPr lang="de-DE" dirty="0">
                <a:sym typeface="Wingdings" panose="05000000000000000000" pitchFamily="2" charset="2"/>
              </a:rPr>
              <a:t> </a:t>
            </a:r>
            <a:r>
              <a:rPr lang="de-DE" dirty="0" err="1">
                <a:sym typeface="Wingdings" panose="05000000000000000000" pitchFamily="2" charset="2"/>
              </a:rPr>
              <a:t>variability</a:t>
            </a:r>
            <a:r>
              <a:rPr lang="de-DE" dirty="0">
                <a:sym typeface="Wingdings" panose="05000000000000000000" pitchFamily="2" charset="2"/>
              </a:rPr>
              <a:t> </a:t>
            </a:r>
            <a:r>
              <a:rPr lang="de-DE" dirty="0" err="1">
                <a:sym typeface="Wingdings" panose="05000000000000000000" pitchFamily="2" charset="2"/>
              </a:rPr>
              <a:t>compared</a:t>
            </a:r>
            <a:r>
              <a:rPr lang="de-DE" dirty="0">
                <a:sym typeface="Wingdings" panose="05000000000000000000" pitchFamily="2" charset="2"/>
              </a:rPr>
              <a:t> </a:t>
            </a:r>
            <a:r>
              <a:rPr lang="de-DE" dirty="0" err="1">
                <a:sym typeface="Wingdings" panose="05000000000000000000" pitchFamily="2" charset="2"/>
              </a:rPr>
              <a:t>to</a:t>
            </a:r>
            <a:r>
              <a:rPr lang="de-DE" dirty="0">
                <a:sym typeface="Wingdings" panose="05000000000000000000" pitchFamily="2" charset="2"/>
              </a:rPr>
              <a:t> </a:t>
            </a:r>
            <a:r>
              <a:rPr lang="de-DE" dirty="0" err="1">
                <a:sym typeface="Wingdings" panose="05000000000000000000" pitchFamily="2" charset="2"/>
              </a:rPr>
              <a:t>costing</a:t>
            </a:r>
            <a:r>
              <a:rPr lang="de-DE" dirty="0">
                <a:sym typeface="Wingdings" panose="05000000000000000000" pitchFamily="2" charset="2"/>
              </a:rPr>
              <a:t> </a:t>
            </a:r>
            <a:r>
              <a:rPr lang="de-DE" dirty="0" err="1">
                <a:sym typeface="Wingdings" panose="05000000000000000000" pitchFamily="2" charset="2"/>
              </a:rPr>
              <a:t>method</a:t>
            </a:r>
            <a:endParaRPr lang="de-DE" dirty="0">
              <a:sym typeface="Wingdings" panose="05000000000000000000" pitchFamily="2" charset="2"/>
            </a:endParaRPr>
          </a:p>
          <a:p>
            <a:endParaRPr lang="de-DE" dirty="0">
              <a:sym typeface="Wingdings" panose="05000000000000000000" pitchFamily="2" charset="2"/>
            </a:endParaRPr>
          </a:p>
          <a:p>
            <a:endParaRPr lang="de-DE" dirty="0"/>
          </a:p>
        </p:txBody>
      </p:sp>
      <p:sp>
        <p:nvSpPr>
          <p:cNvPr id="4" name="Foliennummernplatzhalter 3">
            <a:extLst>
              <a:ext uri="{FF2B5EF4-FFF2-40B4-BE49-F238E27FC236}">
                <a16:creationId xmlns:a16="http://schemas.microsoft.com/office/drawing/2014/main" id="{F11D76A8-984F-C977-08E6-CB07ED7F7ED6}"/>
              </a:ext>
            </a:extLst>
          </p:cNvPr>
          <p:cNvSpPr>
            <a:spLocks noGrp="1"/>
          </p:cNvSpPr>
          <p:nvPr>
            <p:ph type="sldNum" sz="quarter" idx="5"/>
          </p:nvPr>
        </p:nvSpPr>
        <p:spPr/>
        <p:txBody>
          <a:bodyPr/>
          <a:lstStyle/>
          <a:p>
            <a:fld id="{4167BF35-94D1-004E-8163-B1FE6B96399D}" type="slidenum">
              <a:rPr lang="de-DE" smtClean="0"/>
              <a:pPr/>
              <a:t>22</a:t>
            </a:fld>
            <a:endParaRPr lang="de-DE" dirty="0"/>
          </a:p>
        </p:txBody>
      </p:sp>
    </p:spTree>
    <p:extLst>
      <p:ext uri="{BB962C8B-B14F-4D97-AF65-F5344CB8AC3E}">
        <p14:creationId xmlns:p14="http://schemas.microsoft.com/office/powerpoint/2010/main" val="22664239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r>
              <a:rPr lang="de-DE" dirty="0"/>
              <a:t>Ab 32 min</a:t>
            </a:r>
          </a:p>
        </p:txBody>
      </p:sp>
      <p:sp>
        <p:nvSpPr>
          <p:cNvPr id="4" name="Foliennummernplatzhalter 3"/>
          <p:cNvSpPr>
            <a:spLocks noGrp="1"/>
          </p:cNvSpPr>
          <p:nvPr>
            <p:ph type="sldNum" sz="quarter" idx="5"/>
          </p:nvPr>
        </p:nvSpPr>
        <p:spPr/>
        <p:txBody>
          <a:bodyPr/>
          <a:lstStyle/>
          <a:p>
            <a:fld id="{4167BF35-94D1-004E-8163-B1FE6B96399D}" type="slidenum">
              <a:rPr lang="de-DE" smtClean="0"/>
              <a:pPr/>
              <a:t>23</a:t>
            </a:fld>
            <a:endParaRPr lang="de-DE" dirty="0"/>
          </a:p>
        </p:txBody>
      </p:sp>
    </p:spTree>
    <p:extLst>
      <p:ext uri="{BB962C8B-B14F-4D97-AF65-F5344CB8AC3E}">
        <p14:creationId xmlns:p14="http://schemas.microsoft.com/office/powerpoint/2010/main" val="10190161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2AAD9-72B4-6D1A-D855-33BDC11BDE0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B50FA74-FF0C-2475-08BD-BC86C11ADCB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0D60ED1-7E5A-6FD8-6577-A24415BC8A2C}"/>
              </a:ext>
            </a:extLst>
          </p:cNvPr>
          <p:cNvSpPr>
            <a:spLocks noGrp="1"/>
          </p:cNvSpPr>
          <p:nvPr>
            <p:ph type="body" idx="1"/>
          </p:nvPr>
        </p:nvSpPr>
        <p:spPr/>
        <p:txBody>
          <a:bodyPr/>
          <a:lstStyle/>
          <a:p>
            <a:endParaRPr lang="de-DE" dirty="0"/>
          </a:p>
          <a:p>
            <a:r>
              <a:rPr lang="de-DE" dirty="0"/>
              <a:t>Ab 32 min</a:t>
            </a:r>
          </a:p>
        </p:txBody>
      </p:sp>
      <p:sp>
        <p:nvSpPr>
          <p:cNvPr id="4" name="Foliennummernplatzhalter 3">
            <a:extLst>
              <a:ext uri="{FF2B5EF4-FFF2-40B4-BE49-F238E27FC236}">
                <a16:creationId xmlns:a16="http://schemas.microsoft.com/office/drawing/2014/main" id="{95757D0C-7022-B84B-301A-FFC2942879FA}"/>
              </a:ext>
            </a:extLst>
          </p:cNvPr>
          <p:cNvSpPr>
            <a:spLocks noGrp="1"/>
          </p:cNvSpPr>
          <p:nvPr>
            <p:ph type="sldNum" sz="quarter" idx="5"/>
          </p:nvPr>
        </p:nvSpPr>
        <p:spPr/>
        <p:txBody>
          <a:bodyPr/>
          <a:lstStyle/>
          <a:p>
            <a:fld id="{4167BF35-94D1-004E-8163-B1FE6B96399D}" type="slidenum">
              <a:rPr lang="de-DE" smtClean="0"/>
              <a:pPr/>
              <a:t>24</a:t>
            </a:fld>
            <a:endParaRPr lang="de-DE" dirty="0"/>
          </a:p>
        </p:txBody>
      </p:sp>
    </p:spTree>
    <p:extLst>
      <p:ext uri="{BB962C8B-B14F-4D97-AF65-F5344CB8AC3E}">
        <p14:creationId xmlns:p14="http://schemas.microsoft.com/office/powerpoint/2010/main" val="32208684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0D9B0-41DA-4702-F80F-7477EF8CDBC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5C3191B-45A6-6F9E-9E74-11E62EB9B67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C83D7FF-FE1B-9CE3-2273-E99E166F0B0D}"/>
              </a:ext>
            </a:extLst>
          </p:cNvPr>
          <p:cNvSpPr>
            <a:spLocks noGrp="1"/>
          </p:cNvSpPr>
          <p:nvPr>
            <p:ph type="body" idx="1"/>
          </p:nvPr>
        </p:nvSpPr>
        <p:spPr/>
        <p:txBody>
          <a:bodyPr/>
          <a:lstStyle/>
          <a:p>
            <a:endParaRPr lang="de-DE" dirty="0"/>
          </a:p>
          <a:p>
            <a:r>
              <a:rPr lang="de-DE" dirty="0"/>
              <a:t>Ab 32 min</a:t>
            </a:r>
          </a:p>
        </p:txBody>
      </p:sp>
      <p:sp>
        <p:nvSpPr>
          <p:cNvPr id="4" name="Foliennummernplatzhalter 3">
            <a:extLst>
              <a:ext uri="{FF2B5EF4-FFF2-40B4-BE49-F238E27FC236}">
                <a16:creationId xmlns:a16="http://schemas.microsoft.com/office/drawing/2014/main" id="{05266E3F-AB0D-E00D-04A1-B2C0E388D5A4}"/>
              </a:ext>
            </a:extLst>
          </p:cNvPr>
          <p:cNvSpPr>
            <a:spLocks noGrp="1"/>
          </p:cNvSpPr>
          <p:nvPr>
            <p:ph type="sldNum" sz="quarter" idx="5"/>
          </p:nvPr>
        </p:nvSpPr>
        <p:spPr/>
        <p:txBody>
          <a:bodyPr/>
          <a:lstStyle/>
          <a:p>
            <a:fld id="{4167BF35-94D1-004E-8163-B1FE6B96399D}" type="slidenum">
              <a:rPr lang="de-DE" smtClean="0"/>
              <a:pPr/>
              <a:t>25</a:t>
            </a:fld>
            <a:endParaRPr lang="de-DE" dirty="0"/>
          </a:p>
        </p:txBody>
      </p:sp>
    </p:spTree>
    <p:extLst>
      <p:ext uri="{BB962C8B-B14F-4D97-AF65-F5344CB8AC3E}">
        <p14:creationId xmlns:p14="http://schemas.microsoft.com/office/powerpoint/2010/main" val="4141766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A6DFFC-796A-A3AE-228A-DD23FA36BCC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B76D7D6-610F-8B0B-A2FD-E109298E28B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2D23748-983F-0B2C-4EB6-8D28D65AB5EC}"/>
              </a:ext>
            </a:extLst>
          </p:cNvPr>
          <p:cNvSpPr>
            <a:spLocks noGrp="1"/>
          </p:cNvSpPr>
          <p:nvPr>
            <p:ph type="body" idx="1"/>
          </p:nvPr>
        </p:nvSpPr>
        <p:spPr/>
        <p:txBody>
          <a:bodyPr/>
          <a:lstStyle/>
          <a:p>
            <a:endParaRPr lang="de-DE" dirty="0"/>
          </a:p>
          <a:p>
            <a:r>
              <a:rPr lang="de-DE" dirty="0"/>
              <a:t>Ab 32 min</a:t>
            </a:r>
          </a:p>
        </p:txBody>
      </p:sp>
      <p:sp>
        <p:nvSpPr>
          <p:cNvPr id="4" name="Foliennummernplatzhalter 3">
            <a:extLst>
              <a:ext uri="{FF2B5EF4-FFF2-40B4-BE49-F238E27FC236}">
                <a16:creationId xmlns:a16="http://schemas.microsoft.com/office/drawing/2014/main" id="{12953EEE-75A5-BBE4-0BAE-9423F4A832D5}"/>
              </a:ext>
            </a:extLst>
          </p:cNvPr>
          <p:cNvSpPr>
            <a:spLocks noGrp="1"/>
          </p:cNvSpPr>
          <p:nvPr>
            <p:ph type="sldNum" sz="quarter" idx="5"/>
          </p:nvPr>
        </p:nvSpPr>
        <p:spPr/>
        <p:txBody>
          <a:bodyPr/>
          <a:lstStyle/>
          <a:p>
            <a:fld id="{4167BF35-94D1-004E-8163-B1FE6B96399D}" type="slidenum">
              <a:rPr lang="de-DE" smtClean="0"/>
              <a:pPr/>
              <a:t>26</a:t>
            </a:fld>
            <a:endParaRPr lang="de-DE" dirty="0"/>
          </a:p>
        </p:txBody>
      </p:sp>
    </p:spTree>
    <p:extLst>
      <p:ext uri="{BB962C8B-B14F-4D97-AF65-F5344CB8AC3E}">
        <p14:creationId xmlns:p14="http://schemas.microsoft.com/office/powerpoint/2010/main" val="30091929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F5444-9BE8-F682-1A00-2046830DA4A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7DBA76C-79FF-E04E-4414-674BF6B4C46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B06C014-6CA3-8DF9-B3E9-FA236AE9951E}"/>
              </a:ext>
            </a:extLst>
          </p:cNvPr>
          <p:cNvSpPr>
            <a:spLocks noGrp="1"/>
          </p:cNvSpPr>
          <p:nvPr>
            <p:ph type="body" idx="1"/>
          </p:nvPr>
        </p:nvSpPr>
        <p:spPr/>
        <p:txBody>
          <a:bodyPr/>
          <a:lstStyle/>
          <a:p>
            <a:endParaRPr lang="de-DE" dirty="0"/>
          </a:p>
          <a:p>
            <a:r>
              <a:rPr lang="de-DE" dirty="0"/>
              <a:t>Ab 32 min</a:t>
            </a:r>
          </a:p>
        </p:txBody>
      </p:sp>
      <p:sp>
        <p:nvSpPr>
          <p:cNvPr id="4" name="Foliennummernplatzhalter 3">
            <a:extLst>
              <a:ext uri="{FF2B5EF4-FFF2-40B4-BE49-F238E27FC236}">
                <a16:creationId xmlns:a16="http://schemas.microsoft.com/office/drawing/2014/main" id="{87168F36-A6AD-325E-494E-E10D0AD94018}"/>
              </a:ext>
            </a:extLst>
          </p:cNvPr>
          <p:cNvSpPr>
            <a:spLocks noGrp="1"/>
          </p:cNvSpPr>
          <p:nvPr>
            <p:ph type="sldNum" sz="quarter" idx="5"/>
          </p:nvPr>
        </p:nvSpPr>
        <p:spPr/>
        <p:txBody>
          <a:bodyPr/>
          <a:lstStyle/>
          <a:p>
            <a:fld id="{4167BF35-94D1-004E-8163-B1FE6B96399D}" type="slidenum">
              <a:rPr lang="de-DE" smtClean="0"/>
              <a:pPr/>
              <a:t>27</a:t>
            </a:fld>
            <a:endParaRPr lang="de-DE" dirty="0"/>
          </a:p>
        </p:txBody>
      </p:sp>
    </p:spTree>
    <p:extLst>
      <p:ext uri="{BB962C8B-B14F-4D97-AF65-F5344CB8AC3E}">
        <p14:creationId xmlns:p14="http://schemas.microsoft.com/office/powerpoint/2010/main" val="31538710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A5960-321B-B1E8-617E-586A16C9F15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72341CD-620E-C37A-668D-364B6DCC72C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12811FA-BE23-6AD7-0D17-B0D1CFF11C99}"/>
              </a:ext>
            </a:extLst>
          </p:cNvPr>
          <p:cNvSpPr>
            <a:spLocks noGrp="1"/>
          </p:cNvSpPr>
          <p:nvPr>
            <p:ph type="body" idx="1"/>
          </p:nvPr>
        </p:nvSpPr>
        <p:spPr/>
        <p:txBody>
          <a:bodyPr/>
          <a:lstStyle/>
          <a:p>
            <a:endParaRPr lang="de-DE" dirty="0"/>
          </a:p>
          <a:p>
            <a:r>
              <a:rPr lang="de-DE" dirty="0"/>
              <a:t>Ab 32 min</a:t>
            </a:r>
          </a:p>
        </p:txBody>
      </p:sp>
      <p:sp>
        <p:nvSpPr>
          <p:cNvPr id="4" name="Foliennummernplatzhalter 3">
            <a:extLst>
              <a:ext uri="{FF2B5EF4-FFF2-40B4-BE49-F238E27FC236}">
                <a16:creationId xmlns:a16="http://schemas.microsoft.com/office/drawing/2014/main" id="{F6877D68-AD22-7796-C91C-3FEF748BD86D}"/>
              </a:ext>
            </a:extLst>
          </p:cNvPr>
          <p:cNvSpPr>
            <a:spLocks noGrp="1"/>
          </p:cNvSpPr>
          <p:nvPr>
            <p:ph type="sldNum" sz="quarter" idx="5"/>
          </p:nvPr>
        </p:nvSpPr>
        <p:spPr/>
        <p:txBody>
          <a:bodyPr/>
          <a:lstStyle/>
          <a:p>
            <a:fld id="{4167BF35-94D1-004E-8163-B1FE6B96399D}" type="slidenum">
              <a:rPr lang="de-DE" smtClean="0"/>
              <a:pPr/>
              <a:t>28</a:t>
            </a:fld>
            <a:endParaRPr lang="de-DE" dirty="0"/>
          </a:p>
        </p:txBody>
      </p:sp>
    </p:spTree>
    <p:extLst>
      <p:ext uri="{BB962C8B-B14F-4D97-AF65-F5344CB8AC3E}">
        <p14:creationId xmlns:p14="http://schemas.microsoft.com/office/powerpoint/2010/main" val="31575130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4A517-CFE5-515E-435D-1C4F2C68951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5EFF01D-6256-FB71-F3AA-42CAD61AC14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D35F252-4AD1-F0DB-A90A-ABC805A34255}"/>
              </a:ext>
            </a:extLst>
          </p:cNvPr>
          <p:cNvSpPr>
            <a:spLocks noGrp="1"/>
          </p:cNvSpPr>
          <p:nvPr>
            <p:ph type="body" idx="1"/>
          </p:nvPr>
        </p:nvSpPr>
        <p:spPr/>
        <p:txBody>
          <a:bodyPr/>
          <a:lstStyle/>
          <a:p>
            <a:endParaRPr lang="de-DE" dirty="0"/>
          </a:p>
          <a:p>
            <a:r>
              <a:rPr lang="de-DE" dirty="0"/>
              <a:t>Ab 32 min</a:t>
            </a:r>
          </a:p>
        </p:txBody>
      </p:sp>
      <p:sp>
        <p:nvSpPr>
          <p:cNvPr id="4" name="Foliennummernplatzhalter 3">
            <a:extLst>
              <a:ext uri="{FF2B5EF4-FFF2-40B4-BE49-F238E27FC236}">
                <a16:creationId xmlns:a16="http://schemas.microsoft.com/office/drawing/2014/main" id="{081A0F3C-E658-57EC-C19B-1641DCBF9AEF}"/>
              </a:ext>
            </a:extLst>
          </p:cNvPr>
          <p:cNvSpPr>
            <a:spLocks noGrp="1"/>
          </p:cNvSpPr>
          <p:nvPr>
            <p:ph type="sldNum" sz="quarter" idx="5"/>
          </p:nvPr>
        </p:nvSpPr>
        <p:spPr/>
        <p:txBody>
          <a:bodyPr/>
          <a:lstStyle/>
          <a:p>
            <a:fld id="{4167BF35-94D1-004E-8163-B1FE6B96399D}" type="slidenum">
              <a:rPr lang="de-DE" smtClean="0"/>
              <a:pPr/>
              <a:t>29</a:t>
            </a:fld>
            <a:endParaRPr lang="de-DE" dirty="0"/>
          </a:p>
        </p:txBody>
      </p:sp>
    </p:spTree>
    <p:extLst>
      <p:ext uri="{BB962C8B-B14F-4D97-AF65-F5344CB8AC3E}">
        <p14:creationId xmlns:p14="http://schemas.microsoft.com/office/powerpoint/2010/main" val="40102919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67BF35-94D1-004E-8163-B1FE6B96399D}" type="slidenum">
              <a:rPr lang="de-DE" smtClean="0"/>
              <a:pPr/>
              <a:t>30</a:t>
            </a:fld>
            <a:endParaRPr lang="de-DE" dirty="0"/>
          </a:p>
        </p:txBody>
      </p:sp>
    </p:spTree>
    <p:extLst>
      <p:ext uri="{BB962C8B-B14F-4D97-AF65-F5344CB8AC3E}">
        <p14:creationId xmlns:p14="http://schemas.microsoft.com/office/powerpoint/2010/main" val="12058433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2. </a:t>
            </a:r>
            <a:r>
              <a:rPr lang="de-DE" dirty="0" err="1"/>
              <a:t>Only</a:t>
            </a:r>
            <a:r>
              <a:rPr lang="de-DE" dirty="0"/>
              <a:t> </a:t>
            </a:r>
            <a:r>
              <a:rPr lang="de-DE" dirty="0" err="1"/>
              <a:t>midpoint</a:t>
            </a:r>
            <a:r>
              <a:rPr lang="de-DE" dirty="0"/>
              <a:t> </a:t>
            </a:r>
            <a:r>
              <a:rPr lang="de-DE" dirty="0" err="1"/>
              <a:t>where</a:t>
            </a:r>
            <a:r>
              <a:rPr lang="de-DE" dirty="0"/>
              <a:t> </a:t>
            </a:r>
            <a:r>
              <a:rPr lang="de-DE" dirty="0" err="1"/>
              <a:t>lowest</a:t>
            </a:r>
            <a:r>
              <a:rPr lang="de-DE" dirty="0"/>
              <a:t> </a:t>
            </a:r>
            <a:r>
              <a:rPr lang="de-DE" dirty="0" err="1"/>
              <a:t>yield</a:t>
            </a:r>
            <a:r>
              <a:rPr lang="de-DE" dirty="0"/>
              <a:t> </a:t>
            </a:r>
            <a:r>
              <a:rPr lang="de-DE" dirty="0" err="1"/>
              <a:t>scenario</a:t>
            </a:r>
            <a:r>
              <a:rPr lang="de-DE" dirty="0"/>
              <a:t> </a:t>
            </a:r>
            <a:r>
              <a:rPr lang="de-DE" dirty="0" err="1"/>
              <a:t>has</a:t>
            </a:r>
            <a:r>
              <a:rPr lang="de-DE" dirty="0"/>
              <a:t> </a:t>
            </a:r>
            <a:r>
              <a:rPr lang="de-DE" dirty="0" err="1"/>
              <a:t>highest</a:t>
            </a:r>
            <a:r>
              <a:rPr lang="de-DE" dirty="0"/>
              <a:t> </a:t>
            </a:r>
            <a:r>
              <a:rPr lang="de-DE" dirty="0" err="1"/>
              <a:t>impacts</a:t>
            </a:r>
            <a:r>
              <a:rPr lang="de-DE" dirty="0"/>
              <a:t> </a:t>
            </a:r>
            <a:r>
              <a:rPr lang="de-DE" dirty="0" err="1"/>
              <a:t>throughout</a:t>
            </a:r>
            <a:r>
              <a:rPr lang="de-DE" dirty="0"/>
              <a:t> all </a:t>
            </a:r>
            <a:r>
              <a:rPr lang="de-DE" dirty="0" err="1"/>
              <a:t>products</a:t>
            </a:r>
            <a:r>
              <a:rPr lang="de-DE" dirty="0"/>
              <a:t>; </a:t>
            </a:r>
            <a:r>
              <a:rPr lang="de-DE" dirty="0" err="1"/>
              <a:t>manure</a:t>
            </a:r>
            <a:r>
              <a:rPr lang="de-DE" dirty="0"/>
              <a:t> </a:t>
            </a:r>
            <a:r>
              <a:rPr lang="de-DE" dirty="0" err="1"/>
              <a:t>scenarios</a:t>
            </a:r>
            <a:r>
              <a:rPr lang="de-DE" dirty="0"/>
              <a:t> </a:t>
            </a:r>
            <a:r>
              <a:rPr lang="de-DE" dirty="0" err="1"/>
              <a:t>are</a:t>
            </a:r>
            <a:r>
              <a:rPr lang="de-DE" dirty="0"/>
              <a:t> </a:t>
            </a:r>
            <a:r>
              <a:rPr lang="de-DE" dirty="0" err="1"/>
              <a:t>close</a:t>
            </a:r>
            <a:r>
              <a:rPr lang="de-DE" dirty="0"/>
              <a:t> </a:t>
            </a:r>
            <a:r>
              <a:rPr lang="de-DE" dirty="0" err="1"/>
              <a:t>together</a:t>
            </a:r>
            <a:endParaRPr lang="de-DE" dirty="0"/>
          </a:p>
          <a:p>
            <a:endParaRPr lang="de-DE" dirty="0"/>
          </a:p>
          <a:p>
            <a:r>
              <a:rPr lang="de-DE" dirty="0"/>
              <a:t>Woher kommt die Auswahl der </a:t>
            </a:r>
            <a:r>
              <a:rPr lang="de-DE" dirty="0" err="1"/>
              <a:t>Midpoints</a:t>
            </a:r>
            <a:r>
              <a:rPr lang="de-DE" dirty="0"/>
              <a:t>? </a:t>
            </a:r>
            <a:r>
              <a:rPr lang="de-DE" dirty="0">
                <a:sym typeface="Wingdings" panose="05000000000000000000" pitchFamily="2" charset="2"/>
              </a:rPr>
              <a:t> auf Tonspur und dann im Backup</a:t>
            </a:r>
          </a:p>
          <a:p>
            <a:endParaRPr lang="de-DE" dirty="0">
              <a:sym typeface="Wingdings" panose="05000000000000000000" pitchFamily="2" charset="2"/>
            </a:endParaRPr>
          </a:p>
          <a:p>
            <a:r>
              <a:rPr lang="de-DE" dirty="0">
                <a:sym typeface="Wingdings" panose="05000000000000000000" pitchFamily="2" charset="2"/>
              </a:rPr>
              <a:t>„strong </a:t>
            </a:r>
            <a:r>
              <a:rPr lang="de-DE" dirty="0" err="1">
                <a:sym typeface="Wingdings" panose="05000000000000000000" pitchFamily="2" charset="2"/>
              </a:rPr>
              <a:t>yield</a:t>
            </a:r>
            <a:r>
              <a:rPr lang="de-DE" dirty="0">
                <a:sym typeface="Wingdings" panose="05000000000000000000" pitchFamily="2" charset="2"/>
              </a:rPr>
              <a:t> </a:t>
            </a:r>
            <a:r>
              <a:rPr lang="de-DE" dirty="0" err="1">
                <a:sym typeface="Wingdings" panose="05000000000000000000" pitchFamily="2" charset="2"/>
              </a:rPr>
              <a:t>effects</a:t>
            </a:r>
            <a:r>
              <a:rPr lang="de-DE" dirty="0">
                <a:sym typeface="Wingdings" panose="05000000000000000000" pitchFamily="2" charset="2"/>
              </a:rPr>
              <a:t>“ anders formulieren</a:t>
            </a:r>
          </a:p>
          <a:p>
            <a:r>
              <a:rPr lang="de-DE" dirty="0">
                <a:sym typeface="Wingdings" panose="05000000000000000000" pitchFamily="2" charset="2"/>
              </a:rPr>
              <a:t>Legende größer</a:t>
            </a:r>
          </a:p>
          <a:p>
            <a:endParaRPr lang="de-DE" dirty="0"/>
          </a:p>
          <a:p>
            <a:endParaRPr lang="de-DE" dirty="0"/>
          </a:p>
        </p:txBody>
      </p:sp>
      <p:sp>
        <p:nvSpPr>
          <p:cNvPr id="4" name="Foliennummernplatzhalter 3"/>
          <p:cNvSpPr>
            <a:spLocks noGrp="1"/>
          </p:cNvSpPr>
          <p:nvPr>
            <p:ph type="sldNum" sz="quarter" idx="5"/>
          </p:nvPr>
        </p:nvSpPr>
        <p:spPr/>
        <p:txBody>
          <a:bodyPr/>
          <a:lstStyle/>
          <a:p>
            <a:fld id="{4167BF35-94D1-004E-8163-B1FE6B96399D}" type="slidenum">
              <a:rPr lang="de-DE" smtClean="0"/>
              <a:pPr/>
              <a:t>32</a:t>
            </a:fld>
            <a:endParaRPr lang="de-DE" dirty="0"/>
          </a:p>
        </p:txBody>
      </p:sp>
    </p:spTree>
    <p:extLst>
      <p:ext uri="{BB962C8B-B14F-4D97-AF65-F5344CB8AC3E}">
        <p14:creationId xmlns:p14="http://schemas.microsoft.com/office/powerpoint/2010/main" val="1795276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67BF35-94D1-004E-8163-B1FE6B96399D}" type="slidenum">
              <a:rPr lang="de-DE" smtClean="0"/>
              <a:pPr/>
              <a:t>3</a:t>
            </a:fld>
            <a:endParaRPr lang="de-DE" dirty="0"/>
          </a:p>
        </p:txBody>
      </p:sp>
    </p:spTree>
    <p:extLst>
      <p:ext uri="{BB962C8B-B14F-4D97-AF65-F5344CB8AC3E}">
        <p14:creationId xmlns:p14="http://schemas.microsoft.com/office/powerpoint/2010/main" val="2470060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Linker Teil plakativ und verständlich; ganz am Anfang; mit Motivation beginnen</a:t>
            </a:r>
          </a:p>
          <a:p>
            <a:endParaRPr lang="de-DE" dirty="0"/>
          </a:p>
          <a:p>
            <a:endParaRPr lang="de-DE" dirty="0"/>
          </a:p>
        </p:txBody>
      </p:sp>
      <p:sp>
        <p:nvSpPr>
          <p:cNvPr id="4" name="Foliennummernplatzhalter 3"/>
          <p:cNvSpPr>
            <a:spLocks noGrp="1"/>
          </p:cNvSpPr>
          <p:nvPr>
            <p:ph type="sldNum" sz="quarter" idx="5"/>
          </p:nvPr>
        </p:nvSpPr>
        <p:spPr/>
        <p:txBody>
          <a:bodyPr/>
          <a:lstStyle/>
          <a:p>
            <a:fld id="{4167BF35-94D1-004E-8163-B1FE6B96399D}" type="slidenum">
              <a:rPr lang="de-DE" smtClean="0"/>
              <a:pPr/>
              <a:t>4</a:t>
            </a:fld>
            <a:endParaRPr lang="de-DE" dirty="0"/>
          </a:p>
        </p:txBody>
      </p:sp>
    </p:spTree>
    <p:extLst>
      <p:ext uri="{BB962C8B-B14F-4D97-AF65-F5344CB8AC3E}">
        <p14:creationId xmlns:p14="http://schemas.microsoft.com/office/powerpoint/2010/main" val="3199211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67BF35-94D1-004E-8163-B1FE6B96399D}" type="slidenum">
              <a:rPr lang="de-DE" smtClean="0"/>
              <a:pPr/>
              <a:t>5</a:t>
            </a:fld>
            <a:endParaRPr lang="de-DE" dirty="0"/>
          </a:p>
        </p:txBody>
      </p:sp>
    </p:spTree>
    <p:extLst>
      <p:ext uri="{BB962C8B-B14F-4D97-AF65-F5344CB8AC3E}">
        <p14:creationId xmlns:p14="http://schemas.microsoft.com/office/powerpoint/2010/main" val="1040795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Polluter</a:t>
            </a:r>
            <a:r>
              <a:rPr lang="de-DE" dirty="0"/>
              <a:t> Pays </a:t>
            </a:r>
            <a:r>
              <a:rPr lang="de-DE" dirty="0" err="1"/>
              <a:t>Principle</a:t>
            </a:r>
            <a:r>
              <a:rPr lang="de-DE" dirty="0"/>
              <a:t> </a:t>
            </a:r>
          </a:p>
          <a:p>
            <a:endParaRPr lang="de-DE" dirty="0"/>
          </a:p>
          <a:p>
            <a:r>
              <a:rPr lang="de-DE" dirty="0" err="1"/>
              <a:t>Diss</a:t>
            </a:r>
            <a:r>
              <a:rPr lang="de-DE" dirty="0"/>
              <a:t>. Beschäftigt sich v.a. mit dem Preisdelta, Ausblick sollte sich v.a. mit Mengenänderungen, Produktwechseln und ökol. Implikationen aufgrund der Marktverschiebungen beschäftigen </a:t>
            </a:r>
          </a:p>
        </p:txBody>
      </p:sp>
      <p:sp>
        <p:nvSpPr>
          <p:cNvPr id="4" name="Foliennummernplatzhalter 3"/>
          <p:cNvSpPr>
            <a:spLocks noGrp="1"/>
          </p:cNvSpPr>
          <p:nvPr>
            <p:ph type="sldNum" sz="quarter" idx="5"/>
          </p:nvPr>
        </p:nvSpPr>
        <p:spPr/>
        <p:txBody>
          <a:bodyPr/>
          <a:lstStyle/>
          <a:p>
            <a:fld id="{4167BF35-94D1-004E-8163-B1FE6B96399D}" type="slidenum">
              <a:rPr lang="de-DE" smtClean="0"/>
              <a:pPr/>
              <a:t>6</a:t>
            </a:fld>
            <a:endParaRPr lang="de-DE" dirty="0"/>
          </a:p>
        </p:txBody>
      </p:sp>
    </p:spTree>
    <p:extLst>
      <p:ext uri="{BB962C8B-B14F-4D97-AF65-F5344CB8AC3E}">
        <p14:creationId xmlns:p14="http://schemas.microsoft.com/office/powerpoint/2010/main" val="1472935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5EB68-CCB9-C0C3-6ACF-B943F06A58C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B1A4545-E4CC-DE59-2623-18944BCED43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BF9FA72-782D-B1BD-CA16-3303F3026363}"/>
              </a:ext>
            </a:extLst>
          </p:cNvPr>
          <p:cNvSpPr>
            <a:spLocks noGrp="1"/>
          </p:cNvSpPr>
          <p:nvPr>
            <p:ph type="body" idx="1"/>
          </p:nvPr>
        </p:nvSpPr>
        <p:spPr/>
        <p:txBody>
          <a:bodyPr/>
          <a:lstStyle/>
          <a:p>
            <a:r>
              <a:rPr lang="de-DE" dirty="0" err="1"/>
              <a:t>Polluter</a:t>
            </a:r>
            <a:r>
              <a:rPr lang="de-DE" dirty="0"/>
              <a:t> Pays </a:t>
            </a:r>
            <a:r>
              <a:rPr lang="de-DE" dirty="0" err="1"/>
              <a:t>Principle</a:t>
            </a:r>
            <a:r>
              <a:rPr lang="de-DE" dirty="0"/>
              <a:t> </a:t>
            </a:r>
          </a:p>
          <a:p>
            <a:endParaRPr lang="de-DE" dirty="0"/>
          </a:p>
          <a:p>
            <a:r>
              <a:rPr lang="de-DE" dirty="0" err="1"/>
              <a:t>Diss</a:t>
            </a:r>
            <a:r>
              <a:rPr lang="de-DE" dirty="0"/>
              <a:t>. Beschäftigt sich v.a. mit dem Preisdelta, Ausblick sollte sich v.a. mit Mengenänderungen, Produktwechseln und ökol. Implikationen aufgrund der Marktverschiebungen beschäftigen </a:t>
            </a:r>
          </a:p>
        </p:txBody>
      </p:sp>
      <p:sp>
        <p:nvSpPr>
          <p:cNvPr id="4" name="Foliennummernplatzhalter 3">
            <a:extLst>
              <a:ext uri="{FF2B5EF4-FFF2-40B4-BE49-F238E27FC236}">
                <a16:creationId xmlns:a16="http://schemas.microsoft.com/office/drawing/2014/main" id="{092286BD-4AB8-2FE7-815B-773227C96B20}"/>
              </a:ext>
            </a:extLst>
          </p:cNvPr>
          <p:cNvSpPr>
            <a:spLocks noGrp="1"/>
          </p:cNvSpPr>
          <p:nvPr>
            <p:ph type="sldNum" sz="quarter" idx="5"/>
          </p:nvPr>
        </p:nvSpPr>
        <p:spPr/>
        <p:txBody>
          <a:bodyPr/>
          <a:lstStyle/>
          <a:p>
            <a:fld id="{4167BF35-94D1-004E-8163-B1FE6B96399D}" type="slidenum">
              <a:rPr lang="de-DE" smtClean="0"/>
              <a:pPr/>
              <a:t>7</a:t>
            </a:fld>
            <a:endParaRPr lang="de-DE" dirty="0"/>
          </a:p>
        </p:txBody>
      </p:sp>
    </p:spTree>
    <p:extLst>
      <p:ext uri="{BB962C8B-B14F-4D97-AF65-F5344CB8AC3E}">
        <p14:creationId xmlns:p14="http://schemas.microsoft.com/office/powerpoint/2010/main" val="2780895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Eigenleistung herausarbeiten</a:t>
            </a:r>
          </a:p>
          <a:p>
            <a:endParaRPr lang="de-DE" dirty="0"/>
          </a:p>
          <a:p>
            <a:r>
              <a:rPr lang="de-DE" dirty="0"/>
              <a:t>9min</a:t>
            </a:r>
          </a:p>
        </p:txBody>
      </p:sp>
      <p:sp>
        <p:nvSpPr>
          <p:cNvPr id="4" name="Foliennummernplatzhalter 3"/>
          <p:cNvSpPr>
            <a:spLocks noGrp="1"/>
          </p:cNvSpPr>
          <p:nvPr>
            <p:ph type="sldNum" sz="quarter" idx="5"/>
          </p:nvPr>
        </p:nvSpPr>
        <p:spPr/>
        <p:txBody>
          <a:bodyPr/>
          <a:lstStyle/>
          <a:p>
            <a:fld id="{4167BF35-94D1-004E-8163-B1FE6B96399D}" type="slidenum">
              <a:rPr lang="de-DE" smtClean="0"/>
              <a:pPr/>
              <a:t>8</a:t>
            </a:fld>
            <a:endParaRPr lang="de-DE" dirty="0"/>
          </a:p>
        </p:txBody>
      </p:sp>
    </p:spTree>
    <p:extLst>
      <p:ext uri="{BB962C8B-B14F-4D97-AF65-F5344CB8AC3E}">
        <p14:creationId xmlns:p14="http://schemas.microsoft.com/office/powerpoint/2010/main" val="1835879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Mehr Zeit hier verwenden, besser abholen LCA, Einordnung in Forschungskontext</a:t>
            </a:r>
          </a:p>
          <a:p>
            <a:endParaRPr lang="de-DE" dirty="0"/>
          </a:p>
          <a:p>
            <a:r>
              <a:rPr lang="de-DE" dirty="0"/>
              <a:t>Beispielzahlen etwas abkürzen </a:t>
            </a:r>
          </a:p>
          <a:p>
            <a:endParaRPr lang="de-DE" dirty="0"/>
          </a:p>
          <a:p>
            <a:r>
              <a:rPr lang="de-DE" dirty="0"/>
              <a:t>TCA wegziehen und nur LCA betrachten, TCA gesondert und extra beschreiben mit Literatur usw.</a:t>
            </a:r>
          </a:p>
          <a:p>
            <a:endParaRPr lang="de-DE" dirty="0"/>
          </a:p>
          <a:p>
            <a:r>
              <a:rPr lang="de-DE" dirty="0"/>
              <a:t>Ganz exemplarische, einfache LCA System als Grafik; nicht unbedingt gelb</a:t>
            </a:r>
          </a:p>
        </p:txBody>
      </p:sp>
      <p:sp>
        <p:nvSpPr>
          <p:cNvPr id="4" name="Foliennummernplatzhalter 3"/>
          <p:cNvSpPr>
            <a:spLocks noGrp="1"/>
          </p:cNvSpPr>
          <p:nvPr>
            <p:ph type="sldNum" sz="quarter" idx="5"/>
          </p:nvPr>
        </p:nvSpPr>
        <p:spPr/>
        <p:txBody>
          <a:bodyPr/>
          <a:lstStyle/>
          <a:p>
            <a:fld id="{4167BF35-94D1-004E-8163-B1FE6B96399D}" type="slidenum">
              <a:rPr lang="de-DE" smtClean="0"/>
              <a:pPr/>
              <a:t>9</a:t>
            </a:fld>
            <a:endParaRPr lang="de-DE" dirty="0"/>
          </a:p>
        </p:txBody>
      </p:sp>
    </p:spTree>
    <p:extLst>
      <p:ext uri="{BB962C8B-B14F-4D97-AF65-F5344CB8AC3E}">
        <p14:creationId xmlns:p14="http://schemas.microsoft.com/office/powerpoint/2010/main" val="258854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00775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4369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el + Text">
    <p:spTree>
      <p:nvGrpSpPr>
        <p:cNvPr id="1" name=""/>
        <p:cNvGrpSpPr/>
        <p:nvPr/>
      </p:nvGrpSpPr>
      <p:grpSpPr>
        <a:xfrm>
          <a:off x="0" y="0"/>
          <a:ext cx="0" cy="0"/>
          <a:chOff x="0" y="0"/>
          <a:chExt cx="0" cy="0"/>
        </a:xfrm>
      </p:grpSpPr>
      <p:sp>
        <p:nvSpPr>
          <p:cNvPr id="10" name="Titel 9"/>
          <p:cNvSpPr>
            <a:spLocks noGrp="1"/>
          </p:cNvSpPr>
          <p:nvPr>
            <p:ph type="title" hasCustomPrompt="1"/>
          </p:nvPr>
        </p:nvSpPr>
        <p:spPr>
          <a:xfrm>
            <a:off x="380978" y="162190"/>
            <a:ext cx="9050370" cy="590859"/>
          </a:xfrm>
          <a:prstGeom prst="rect">
            <a:avLst/>
          </a:prstGeom>
        </p:spPr>
        <p:txBody>
          <a:bodyPr/>
          <a:lstStyle>
            <a:lvl1pPr>
              <a:defRPr/>
            </a:lvl1pPr>
          </a:lstStyle>
          <a:p>
            <a:r>
              <a:rPr lang="de-DE" dirty="0"/>
              <a:t>Durch Klicken bearbeiten</a:t>
            </a:r>
          </a:p>
        </p:txBody>
      </p:sp>
      <p:sp>
        <p:nvSpPr>
          <p:cNvPr id="12" name="Textplatzhalter 11"/>
          <p:cNvSpPr>
            <a:spLocks noGrp="1"/>
          </p:cNvSpPr>
          <p:nvPr>
            <p:ph type="body" sz="quarter" idx="10"/>
          </p:nvPr>
        </p:nvSpPr>
        <p:spPr>
          <a:xfrm>
            <a:off x="380963" y="1143015"/>
            <a:ext cx="11144290" cy="5072064"/>
          </a:xfrm>
          <a:prstGeom prst="rect">
            <a:avLst/>
          </a:prstGeom>
        </p:spPr>
        <p:txBody>
          <a:bodyPr/>
          <a:lstStyle>
            <a:lvl1pPr marL="99376" indent="-99376">
              <a:buClr>
                <a:schemeClr val="accent2"/>
              </a:buClr>
              <a:buFont typeface="Wingdings" pitchFamily="2" charset="2"/>
              <a:buChar char="§"/>
              <a:defRPr/>
            </a:lvl1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9069734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15"/>
          <p:cNvSpPr>
            <a:spLocks noChangeArrowheads="1"/>
          </p:cNvSpPr>
          <p:nvPr userDrawn="1"/>
        </p:nvSpPr>
        <p:spPr bwMode="auto">
          <a:xfrm>
            <a:off x="5" y="6568185"/>
            <a:ext cx="12191999" cy="248209"/>
          </a:xfrm>
          <a:prstGeom prst="rect">
            <a:avLst/>
          </a:prstGeom>
          <a:solidFill>
            <a:srgbClr val="CCCCFF"/>
          </a:solidFill>
          <a:ln w="9525" algn="ctr">
            <a:noFill/>
            <a:miter lim="800000"/>
            <a:headEnd/>
            <a:tailEnd/>
          </a:ln>
          <a:effectLst/>
        </p:spPr>
        <p:txBody>
          <a:bodyPr wrap="square" anchor="ctr">
            <a:spAutoFit/>
          </a:bodyPr>
          <a:lstStyle/>
          <a:p>
            <a:endParaRPr lang="de-DE" sz="1013" dirty="0">
              <a:latin typeface="Arial"/>
            </a:endParaRPr>
          </a:p>
        </p:txBody>
      </p:sp>
      <p:sp>
        <p:nvSpPr>
          <p:cNvPr id="16" name="Fußzeilenplatzhalter 4"/>
          <p:cNvSpPr txBox="1">
            <a:spLocks/>
          </p:cNvSpPr>
          <p:nvPr userDrawn="1"/>
        </p:nvSpPr>
        <p:spPr>
          <a:xfrm>
            <a:off x="4599713" y="6574204"/>
            <a:ext cx="5361988" cy="278122"/>
          </a:xfrm>
          <a:prstGeom prst="rect">
            <a:avLst/>
          </a:prstGeom>
        </p:spPr>
        <p:txBody>
          <a:bodyPr anchor="ctr"/>
          <a:lstStyle>
            <a:defPPr>
              <a:defRPr lang="de-DE"/>
            </a:defPPr>
            <a:lvl1pPr marL="0" algn="l" defTabSz="457200" rtl="0" eaLnBrk="1" latinLnBrk="0" hangingPunct="1">
              <a:defRPr sz="1800" kern="1200">
                <a:solidFill>
                  <a:schemeClr val="bg1"/>
                </a:solidFill>
                <a:latin typeface="Helvetica"/>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800" dirty="0">
                <a:solidFill>
                  <a:sysClr val="windowText" lastClr="000000"/>
                </a:solidFill>
                <a:latin typeface="Arial"/>
              </a:rPr>
              <a:t>Dr. Amelie Michalke – PATOS </a:t>
            </a:r>
          </a:p>
        </p:txBody>
      </p:sp>
      <p:sp>
        <p:nvSpPr>
          <p:cNvPr id="19" name="Rechteck 18"/>
          <p:cNvSpPr/>
          <p:nvPr userDrawn="1"/>
        </p:nvSpPr>
        <p:spPr>
          <a:xfrm>
            <a:off x="131884" y="6603710"/>
            <a:ext cx="587020" cy="215444"/>
          </a:xfrm>
          <a:prstGeom prst="rect">
            <a:avLst/>
          </a:prstGeom>
        </p:spPr>
        <p:txBody>
          <a:bodyPr wrap="none" anchor="ctr">
            <a:spAutoFit/>
          </a:bodyPr>
          <a:lstStyle/>
          <a:p>
            <a:r>
              <a:rPr lang="de-DE" sz="800" dirty="0">
                <a:solidFill>
                  <a:sysClr val="windowText" lastClr="000000"/>
                </a:solidFill>
                <a:latin typeface="Arial"/>
                <a:cs typeface="Arial"/>
              </a:rPr>
              <a:t>June 3rd</a:t>
            </a:r>
          </a:p>
        </p:txBody>
      </p:sp>
      <p:pic>
        <p:nvPicPr>
          <p:cNvPr id="3" name="Grafik 2" descr="Ein Bild, das Kreis, Grafiken, Entwurf, Schwarz enthält.&#10;&#10;KI-generierte Inhalte können fehlerhaft sein.">
            <a:extLst>
              <a:ext uri="{FF2B5EF4-FFF2-40B4-BE49-F238E27FC236}">
                <a16:creationId xmlns:a16="http://schemas.microsoft.com/office/drawing/2014/main" id="{E47DEEA3-CF2C-C43C-8BB0-966C3A143CA4}"/>
              </a:ext>
            </a:extLst>
          </p:cNvPr>
          <p:cNvPicPr>
            <a:picLocks noChangeAspect="1"/>
          </p:cNvPicPr>
          <p:nvPr userDrawn="1"/>
        </p:nvPicPr>
        <p:blipFill>
          <a:blip r:embed="rId3"/>
          <a:stretch>
            <a:fillRect/>
          </a:stretch>
        </p:blipFill>
        <p:spPr>
          <a:xfrm>
            <a:off x="10248900" y="41606"/>
            <a:ext cx="1943100" cy="990600"/>
          </a:xfrm>
          <a:prstGeom prst="rect">
            <a:avLst/>
          </a:prstGeom>
        </p:spPr>
      </p:pic>
    </p:spTree>
    <p:extLst>
      <p:ext uri="{BB962C8B-B14F-4D97-AF65-F5344CB8AC3E}">
        <p14:creationId xmlns:p14="http://schemas.microsoft.com/office/powerpoint/2010/main" val="1372634517"/>
      </p:ext>
    </p:extLst>
  </p:cSld>
  <p:clrMap bg1="lt1" tx1="dk1" bg2="lt2" tx2="dk2" accent1="accent1" accent2="accent2" accent3="accent3" accent4="accent4" accent5="accent5" accent6="accent6" hlink="hlink" folHlink="folHlink"/>
  <p:sldLayoutIdLst>
    <p:sldLayoutId id="2147483649" r:id="rId1"/>
  </p:sldLayoutIdLst>
  <p:txStyles>
    <p:titleStyle>
      <a:lvl1pPr algn="ctr" defTabSz="257175" rtl="0" eaLnBrk="1" latinLnBrk="0" hangingPunct="1">
        <a:spcBef>
          <a:spcPct val="0"/>
        </a:spcBef>
        <a:buNone/>
        <a:defRPr sz="2475" kern="1200">
          <a:solidFill>
            <a:schemeClr val="tx1"/>
          </a:solidFill>
          <a:latin typeface="+mj-lt"/>
          <a:ea typeface="+mj-ea"/>
          <a:cs typeface="+mj-cs"/>
        </a:defRPr>
      </a:lvl1pPr>
    </p:titleStyle>
    <p:bodyStyle>
      <a:lvl1pPr marL="192881" indent="-192881" algn="l" defTabSz="257175" rtl="0" eaLnBrk="1" latinLnBrk="0" hangingPunct="1">
        <a:spcBef>
          <a:spcPct val="20000"/>
        </a:spcBef>
        <a:buFont typeface="Arial"/>
        <a:buChar char="•"/>
        <a:defRPr sz="1800" kern="1200">
          <a:solidFill>
            <a:schemeClr val="tx1">
              <a:lumMod val="75000"/>
              <a:lumOff val="25000"/>
            </a:schemeClr>
          </a:solidFill>
          <a:latin typeface="Helvetica"/>
          <a:ea typeface="+mn-ea"/>
          <a:cs typeface="+mn-cs"/>
        </a:defRPr>
      </a:lvl1pPr>
      <a:lvl2pPr marL="417910" indent="-160735" algn="l" defTabSz="257175" rtl="0" eaLnBrk="1" latinLnBrk="0" hangingPunct="1">
        <a:spcBef>
          <a:spcPct val="20000"/>
        </a:spcBef>
        <a:buFont typeface="Arial"/>
        <a:buChar char="–"/>
        <a:defRPr sz="1575" kern="1200">
          <a:solidFill>
            <a:schemeClr val="tx1">
              <a:lumMod val="75000"/>
              <a:lumOff val="25000"/>
            </a:schemeClr>
          </a:solidFill>
          <a:latin typeface="Helvetica"/>
          <a:ea typeface="+mn-ea"/>
          <a:cs typeface="+mn-cs"/>
        </a:defRPr>
      </a:lvl2pPr>
      <a:lvl3pPr marL="642938" indent="-128588" algn="l" defTabSz="257175" rtl="0" eaLnBrk="1" latinLnBrk="0" hangingPunct="1">
        <a:spcBef>
          <a:spcPct val="20000"/>
        </a:spcBef>
        <a:buFont typeface="Arial"/>
        <a:buChar char="•"/>
        <a:defRPr sz="1350" kern="1200">
          <a:solidFill>
            <a:schemeClr val="tx1">
              <a:lumMod val="75000"/>
              <a:lumOff val="25000"/>
            </a:schemeClr>
          </a:solidFill>
          <a:latin typeface="Helvetica"/>
          <a:ea typeface="+mn-ea"/>
          <a:cs typeface="+mn-cs"/>
        </a:defRPr>
      </a:lvl3pPr>
      <a:lvl4pPr marL="900113" indent="-128588" algn="l" defTabSz="257175" rtl="0" eaLnBrk="1" latinLnBrk="0" hangingPunct="1">
        <a:spcBef>
          <a:spcPct val="20000"/>
        </a:spcBef>
        <a:buFont typeface="Arial"/>
        <a:buChar char="–"/>
        <a:defRPr sz="1125" kern="1200">
          <a:solidFill>
            <a:schemeClr val="tx1">
              <a:lumMod val="75000"/>
              <a:lumOff val="25000"/>
            </a:schemeClr>
          </a:solidFill>
          <a:latin typeface="Helvetica"/>
          <a:ea typeface="+mn-ea"/>
          <a:cs typeface="+mn-cs"/>
        </a:defRPr>
      </a:lvl4pPr>
      <a:lvl5pPr marL="1157288" indent="-128588" algn="l" defTabSz="257175" rtl="0" eaLnBrk="1" latinLnBrk="0" hangingPunct="1">
        <a:spcBef>
          <a:spcPct val="20000"/>
        </a:spcBef>
        <a:buFont typeface="Arial"/>
        <a:buChar char="»"/>
        <a:defRPr sz="1125" kern="1200">
          <a:solidFill>
            <a:schemeClr val="tx1">
              <a:lumMod val="75000"/>
              <a:lumOff val="25000"/>
            </a:schemeClr>
          </a:solidFill>
          <a:latin typeface="Helvetica"/>
          <a:ea typeface="+mn-ea"/>
          <a:cs typeface="+mn-cs"/>
        </a:defRPr>
      </a:lvl5pPr>
      <a:lvl6pPr marL="1414463" indent="-128588" algn="l" defTabSz="257175" rtl="0" eaLnBrk="1" latinLnBrk="0" hangingPunct="1">
        <a:spcBef>
          <a:spcPct val="20000"/>
        </a:spcBef>
        <a:buFont typeface="Arial"/>
        <a:buChar char="•"/>
        <a:defRPr sz="1125" kern="1200">
          <a:solidFill>
            <a:schemeClr val="tx1"/>
          </a:solidFill>
          <a:latin typeface="+mn-lt"/>
          <a:ea typeface="+mn-ea"/>
          <a:cs typeface="+mn-cs"/>
        </a:defRPr>
      </a:lvl6pPr>
      <a:lvl7pPr marL="1671638" indent="-128588" algn="l" defTabSz="257175" rtl="0" eaLnBrk="1" latinLnBrk="0" hangingPunct="1">
        <a:spcBef>
          <a:spcPct val="20000"/>
        </a:spcBef>
        <a:buFont typeface="Arial"/>
        <a:buChar char="•"/>
        <a:defRPr sz="1125" kern="1200">
          <a:solidFill>
            <a:schemeClr val="tx1"/>
          </a:solidFill>
          <a:latin typeface="+mn-lt"/>
          <a:ea typeface="+mn-ea"/>
          <a:cs typeface="+mn-cs"/>
        </a:defRPr>
      </a:lvl7pPr>
      <a:lvl8pPr marL="1928813" indent="-128588" algn="l" defTabSz="257175" rtl="0" eaLnBrk="1" latinLnBrk="0" hangingPunct="1">
        <a:spcBef>
          <a:spcPct val="20000"/>
        </a:spcBef>
        <a:buFont typeface="Arial"/>
        <a:buChar char="•"/>
        <a:defRPr sz="1125" kern="1200">
          <a:solidFill>
            <a:schemeClr val="tx1"/>
          </a:solidFill>
          <a:latin typeface="+mn-lt"/>
          <a:ea typeface="+mn-ea"/>
          <a:cs typeface="+mn-cs"/>
        </a:defRPr>
      </a:lvl8pPr>
      <a:lvl9pPr marL="2185988" indent="-128588" algn="l" defTabSz="257175"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de-DE"/>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20084011-A32E-78F0-5677-3109D59CDCE4}"/>
              </a:ext>
            </a:extLst>
          </p:cNvPr>
          <p:cNvSpPr/>
          <p:nvPr userDrawn="1"/>
        </p:nvSpPr>
        <p:spPr>
          <a:xfrm>
            <a:off x="0" y="356179"/>
            <a:ext cx="12199683" cy="634521"/>
          </a:xfrm>
          <a:prstGeom prst="rect">
            <a:avLst/>
          </a:prstGeom>
          <a:gradFill flip="none" rotWithShape="1">
            <a:gsLst>
              <a:gs pos="0">
                <a:srgbClr val="CCCCFF"/>
              </a:gs>
              <a:gs pos="76000">
                <a:srgbClr val="EFECE1"/>
              </a:gs>
              <a:gs pos="100000">
                <a:srgbClr val="EFECE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5" name="Rectangle 15"/>
          <p:cNvSpPr>
            <a:spLocks noChangeArrowheads="1"/>
          </p:cNvSpPr>
          <p:nvPr userDrawn="1"/>
        </p:nvSpPr>
        <p:spPr bwMode="auto">
          <a:xfrm>
            <a:off x="5" y="6568185"/>
            <a:ext cx="12191999" cy="248209"/>
          </a:xfrm>
          <a:prstGeom prst="rect">
            <a:avLst/>
          </a:prstGeom>
          <a:solidFill>
            <a:srgbClr val="CCCCFF"/>
          </a:solidFill>
          <a:ln w="9525" algn="ctr">
            <a:noFill/>
            <a:miter lim="800000"/>
            <a:headEnd/>
            <a:tailEnd/>
          </a:ln>
          <a:effectLst/>
        </p:spPr>
        <p:txBody>
          <a:bodyPr wrap="square" anchor="ctr">
            <a:spAutoFit/>
          </a:bodyPr>
          <a:lstStyle/>
          <a:p>
            <a:endParaRPr lang="de-DE" sz="1013" dirty="0">
              <a:latin typeface="Arial"/>
            </a:endParaRPr>
          </a:p>
        </p:txBody>
      </p:sp>
      <p:sp>
        <p:nvSpPr>
          <p:cNvPr id="3" name="Rechteck 2">
            <a:extLst>
              <a:ext uri="{FF2B5EF4-FFF2-40B4-BE49-F238E27FC236}">
                <a16:creationId xmlns:a16="http://schemas.microsoft.com/office/drawing/2014/main" id="{17F62256-9675-57D0-6454-6F0D9EA62A0B}"/>
              </a:ext>
            </a:extLst>
          </p:cNvPr>
          <p:cNvSpPr/>
          <p:nvPr userDrawn="1"/>
        </p:nvSpPr>
        <p:spPr>
          <a:xfrm>
            <a:off x="131884" y="6594185"/>
            <a:ext cx="587020" cy="215444"/>
          </a:xfrm>
          <a:prstGeom prst="rect">
            <a:avLst/>
          </a:prstGeom>
        </p:spPr>
        <p:txBody>
          <a:bodyPr wrap="none" anchor="ctr">
            <a:spAutoFit/>
          </a:bodyPr>
          <a:lstStyle/>
          <a:p>
            <a:r>
              <a:rPr lang="de-DE" sz="800" dirty="0">
                <a:solidFill>
                  <a:sysClr val="windowText" lastClr="000000"/>
                </a:solidFill>
                <a:latin typeface="Arial"/>
                <a:cs typeface="Arial"/>
              </a:rPr>
              <a:t>June 3rd</a:t>
            </a:r>
          </a:p>
        </p:txBody>
      </p:sp>
      <p:sp>
        <p:nvSpPr>
          <p:cNvPr id="6" name="Fußzeilenplatzhalter 4">
            <a:extLst>
              <a:ext uri="{FF2B5EF4-FFF2-40B4-BE49-F238E27FC236}">
                <a16:creationId xmlns:a16="http://schemas.microsoft.com/office/drawing/2014/main" id="{7F2F0689-20F0-1525-976B-34F8881D6ADD}"/>
              </a:ext>
            </a:extLst>
          </p:cNvPr>
          <p:cNvSpPr txBox="1">
            <a:spLocks/>
          </p:cNvSpPr>
          <p:nvPr userDrawn="1"/>
        </p:nvSpPr>
        <p:spPr>
          <a:xfrm>
            <a:off x="4599713" y="6574204"/>
            <a:ext cx="5361988" cy="278122"/>
          </a:xfrm>
          <a:prstGeom prst="rect">
            <a:avLst/>
          </a:prstGeom>
        </p:spPr>
        <p:txBody>
          <a:bodyPr anchor="ctr"/>
          <a:lstStyle>
            <a:defPPr>
              <a:defRPr lang="de-DE"/>
            </a:defPPr>
            <a:lvl1pPr marL="0" algn="l" defTabSz="457200" rtl="0" eaLnBrk="1" latinLnBrk="0" hangingPunct="1">
              <a:defRPr sz="1800" kern="1200">
                <a:solidFill>
                  <a:schemeClr val="bg1"/>
                </a:solidFill>
                <a:latin typeface="Helvetica"/>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800" dirty="0">
                <a:solidFill>
                  <a:sysClr val="windowText" lastClr="000000"/>
                </a:solidFill>
                <a:latin typeface="Arial"/>
              </a:rPr>
              <a:t>Dr. Amelie Michalke – PATOS </a:t>
            </a:r>
          </a:p>
        </p:txBody>
      </p:sp>
      <p:pic>
        <p:nvPicPr>
          <p:cNvPr id="2" name="Grafik 1" descr="Ein Bild, das Kreis, Grafiken, Entwurf, Schwarz enthält.&#10;&#10;KI-generierte Inhalte können fehlerhaft sein.">
            <a:extLst>
              <a:ext uri="{FF2B5EF4-FFF2-40B4-BE49-F238E27FC236}">
                <a16:creationId xmlns:a16="http://schemas.microsoft.com/office/drawing/2014/main" id="{92550AF5-78B7-9365-2F44-2C7F4080B71D}"/>
              </a:ext>
            </a:extLst>
          </p:cNvPr>
          <p:cNvPicPr>
            <a:picLocks noChangeAspect="1"/>
          </p:cNvPicPr>
          <p:nvPr userDrawn="1"/>
        </p:nvPicPr>
        <p:blipFill>
          <a:blip r:embed="rId4"/>
          <a:stretch>
            <a:fillRect/>
          </a:stretch>
        </p:blipFill>
        <p:spPr>
          <a:xfrm>
            <a:off x="10248900" y="41606"/>
            <a:ext cx="1943100" cy="990600"/>
          </a:xfrm>
          <a:prstGeom prst="rect">
            <a:avLst/>
          </a:prstGeom>
        </p:spPr>
      </p:pic>
    </p:spTree>
    <p:extLst>
      <p:ext uri="{BB962C8B-B14F-4D97-AF65-F5344CB8AC3E}">
        <p14:creationId xmlns:p14="http://schemas.microsoft.com/office/powerpoint/2010/main" val="1930332312"/>
      </p:ext>
    </p:extLst>
  </p:cSld>
  <p:clrMap bg1="lt1" tx1="dk1" bg2="lt2" tx2="dk2" accent1="accent1" accent2="accent2" accent3="accent3" accent4="accent4" accent5="accent5" accent6="accent6" hlink="hlink" folHlink="folHlink"/>
  <p:sldLayoutIdLst>
    <p:sldLayoutId id="2147483651" r:id="rId1"/>
    <p:sldLayoutId id="2147483652" r:id="rId2"/>
  </p:sldLayoutIdLst>
  <p:txStyles>
    <p:titleStyle>
      <a:lvl1pPr algn="ctr" defTabSz="257175" rtl="0" eaLnBrk="1" latinLnBrk="0" hangingPunct="1">
        <a:spcBef>
          <a:spcPct val="0"/>
        </a:spcBef>
        <a:buNone/>
        <a:defRPr sz="2475" kern="1200">
          <a:solidFill>
            <a:schemeClr val="tx1"/>
          </a:solidFill>
          <a:latin typeface="+mj-lt"/>
          <a:ea typeface="+mj-ea"/>
          <a:cs typeface="+mj-cs"/>
        </a:defRPr>
      </a:lvl1pPr>
    </p:titleStyle>
    <p:bodyStyle>
      <a:lvl1pPr marL="192881" indent="-192881" algn="l" defTabSz="257175" rtl="0" eaLnBrk="1" latinLnBrk="0" hangingPunct="1">
        <a:spcBef>
          <a:spcPct val="20000"/>
        </a:spcBef>
        <a:buFont typeface="Arial"/>
        <a:buChar char="•"/>
        <a:defRPr sz="1800" kern="1200">
          <a:solidFill>
            <a:schemeClr val="tx1"/>
          </a:solidFill>
          <a:latin typeface="+mn-lt"/>
          <a:ea typeface="+mn-ea"/>
          <a:cs typeface="+mn-cs"/>
        </a:defRPr>
      </a:lvl1pPr>
      <a:lvl2pPr marL="417910" indent="-160735" algn="l" defTabSz="257175" rtl="0" eaLnBrk="1" latinLnBrk="0" hangingPunct="1">
        <a:spcBef>
          <a:spcPct val="20000"/>
        </a:spcBef>
        <a:buFont typeface="Arial"/>
        <a:buChar char="–"/>
        <a:defRPr sz="1575" kern="1200">
          <a:solidFill>
            <a:schemeClr val="tx1"/>
          </a:solidFill>
          <a:latin typeface="+mn-lt"/>
          <a:ea typeface="+mn-ea"/>
          <a:cs typeface="+mn-cs"/>
        </a:defRPr>
      </a:lvl2pPr>
      <a:lvl3pPr marL="642938" indent="-128588" algn="l" defTabSz="257175" rtl="0" eaLnBrk="1" latinLnBrk="0" hangingPunct="1">
        <a:spcBef>
          <a:spcPct val="20000"/>
        </a:spcBef>
        <a:buFont typeface="Arial"/>
        <a:buChar char="•"/>
        <a:defRPr sz="1350" kern="1200">
          <a:solidFill>
            <a:schemeClr val="tx1"/>
          </a:solidFill>
          <a:latin typeface="+mn-lt"/>
          <a:ea typeface="+mn-ea"/>
          <a:cs typeface="+mn-cs"/>
        </a:defRPr>
      </a:lvl3pPr>
      <a:lvl4pPr marL="900113" indent="-128588" algn="l" defTabSz="257175" rtl="0" eaLnBrk="1" latinLnBrk="0" hangingPunct="1">
        <a:spcBef>
          <a:spcPct val="20000"/>
        </a:spcBef>
        <a:buFont typeface="Arial"/>
        <a:buChar char="–"/>
        <a:defRPr sz="1125" kern="1200">
          <a:solidFill>
            <a:schemeClr val="tx1"/>
          </a:solidFill>
          <a:latin typeface="+mn-lt"/>
          <a:ea typeface="+mn-ea"/>
          <a:cs typeface="+mn-cs"/>
        </a:defRPr>
      </a:lvl4pPr>
      <a:lvl5pPr marL="1157288" indent="-128588" algn="l" defTabSz="257175" rtl="0" eaLnBrk="1" latinLnBrk="0" hangingPunct="1">
        <a:spcBef>
          <a:spcPct val="20000"/>
        </a:spcBef>
        <a:buFont typeface="Arial"/>
        <a:buChar char="»"/>
        <a:defRPr sz="1125" kern="1200">
          <a:solidFill>
            <a:schemeClr val="tx1"/>
          </a:solidFill>
          <a:latin typeface="+mn-lt"/>
          <a:ea typeface="+mn-ea"/>
          <a:cs typeface="+mn-cs"/>
        </a:defRPr>
      </a:lvl5pPr>
      <a:lvl6pPr marL="1414463" indent="-128588" algn="l" defTabSz="257175" rtl="0" eaLnBrk="1" latinLnBrk="0" hangingPunct="1">
        <a:spcBef>
          <a:spcPct val="20000"/>
        </a:spcBef>
        <a:buFont typeface="Arial"/>
        <a:buChar char="•"/>
        <a:defRPr sz="1125" kern="1200">
          <a:solidFill>
            <a:schemeClr val="tx1"/>
          </a:solidFill>
          <a:latin typeface="+mn-lt"/>
          <a:ea typeface="+mn-ea"/>
          <a:cs typeface="+mn-cs"/>
        </a:defRPr>
      </a:lvl6pPr>
      <a:lvl7pPr marL="1671638" indent="-128588" algn="l" defTabSz="257175" rtl="0" eaLnBrk="1" latinLnBrk="0" hangingPunct="1">
        <a:spcBef>
          <a:spcPct val="20000"/>
        </a:spcBef>
        <a:buFont typeface="Arial"/>
        <a:buChar char="•"/>
        <a:defRPr sz="1125" kern="1200">
          <a:solidFill>
            <a:schemeClr val="tx1"/>
          </a:solidFill>
          <a:latin typeface="+mn-lt"/>
          <a:ea typeface="+mn-ea"/>
          <a:cs typeface="+mn-cs"/>
        </a:defRPr>
      </a:lvl7pPr>
      <a:lvl8pPr marL="1928813" indent="-128588" algn="l" defTabSz="257175" rtl="0" eaLnBrk="1" latinLnBrk="0" hangingPunct="1">
        <a:spcBef>
          <a:spcPct val="20000"/>
        </a:spcBef>
        <a:buFont typeface="Arial"/>
        <a:buChar char="•"/>
        <a:defRPr sz="1125" kern="1200">
          <a:solidFill>
            <a:schemeClr val="tx1"/>
          </a:solidFill>
          <a:latin typeface="+mn-lt"/>
          <a:ea typeface="+mn-ea"/>
          <a:cs typeface="+mn-cs"/>
        </a:defRPr>
      </a:lvl8pPr>
      <a:lvl9pPr marL="2185988" indent="-128588" algn="l" defTabSz="257175"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de-DE"/>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emf"/></Relationships>
</file>

<file path=ppt/slides/_rels/slide1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jpeg"/></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1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17.png"/><Relationship Id="rId2" Type="http://schemas.openxmlformats.org/officeDocument/2006/relationships/notesSlide" Target="../notesSlides/notesSlide3.xml"/><Relationship Id="rId16" Type="http://schemas.microsoft.com/office/2007/relationships/hdphoto" Target="../media/hdphoto2.wdp"/><Relationship Id="rId1" Type="http://schemas.openxmlformats.org/officeDocument/2006/relationships/slideLayout" Target="../slideLayouts/slideLayout2.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9.emf"/></Relationships>
</file>

<file path=ppt/slides/_rels/slide33.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18" Type="http://schemas.microsoft.com/office/2007/relationships/hdphoto" Target="../media/hdphoto5.wdp"/><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17.png"/><Relationship Id="rId2" Type="http://schemas.openxmlformats.org/officeDocument/2006/relationships/notesSlide" Target="../notesSlides/notesSlide4.xml"/><Relationship Id="rId16" Type="http://schemas.microsoft.com/office/2007/relationships/hdphoto" Target="../media/hdphoto4.wdp"/><Relationship Id="rId1" Type="http://schemas.openxmlformats.org/officeDocument/2006/relationships/slideLayout" Target="../slideLayouts/slideLayout2.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svg"/></Relationships>
</file>

<file path=ppt/slides/_rels/slide5.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18" Type="http://schemas.microsoft.com/office/2007/relationships/hdphoto" Target="../media/hdphoto7.wdp"/><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17.png"/><Relationship Id="rId2" Type="http://schemas.openxmlformats.org/officeDocument/2006/relationships/notesSlide" Target="../notesSlides/notesSlide5.xml"/><Relationship Id="rId16" Type="http://schemas.microsoft.com/office/2007/relationships/hdphoto" Target="../media/hdphoto6.wdp"/><Relationship Id="rId1" Type="http://schemas.openxmlformats.org/officeDocument/2006/relationships/slideLayout" Target="../slideLayouts/slideLayout2.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svg"/></Relationships>
</file>

<file path=ppt/slides/_rels/slide6.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0.png"/><Relationship Id="rId18" Type="http://schemas.openxmlformats.org/officeDocument/2006/relationships/image" Target="../media/image15.svg"/><Relationship Id="rId3" Type="http://schemas.openxmlformats.org/officeDocument/2006/relationships/image" Target="../media/image18.png"/><Relationship Id="rId7" Type="http://schemas.openxmlformats.org/officeDocument/2006/relationships/image" Target="../media/image4.png"/><Relationship Id="rId12" Type="http://schemas.openxmlformats.org/officeDocument/2006/relationships/image" Target="../media/image9.svg"/><Relationship Id="rId17" Type="http://schemas.openxmlformats.org/officeDocument/2006/relationships/image" Target="../media/image14.png"/><Relationship Id="rId2" Type="http://schemas.openxmlformats.org/officeDocument/2006/relationships/notesSlide" Target="../notesSlides/notesSlide6.xml"/><Relationship Id="rId16" Type="http://schemas.openxmlformats.org/officeDocument/2006/relationships/image" Target="../media/image13.svg"/><Relationship Id="rId1" Type="http://schemas.openxmlformats.org/officeDocument/2006/relationships/slideLayout" Target="../slideLayouts/slideLayout2.xml"/><Relationship Id="rId6" Type="http://schemas.microsoft.com/office/2007/relationships/hdphoto" Target="../media/hdphoto9.wdp"/><Relationship Id="rId11" Type="http://schemas.openxmlformats.org/officeDocument/2006/relationships/image" Target="../media/image8.png"/><Relationship Id="rId5" Type="http://schemas.openxmlformats.org/officeDocument/2006/relationships/image" Target="../media/image17.png"/><Relationship Id="rId15" Type="http://schemas.openxmlformats.org/officeDocument/2006/relationships/image" Target="../media/image12.png"/><Relationship Id="rId10" Type="http://schemas.openxmlformats.org/officeDocument/2006/relationships/image" Target="../media/image7.svg"/><Relationship Id="rId4" Type="http://schemas.microsoft.com/office/2007/relationships/hdphoto" Target="../media/hdphoto8.wdp"/><Relationship Id="rId9" Type="http://schemas.openxmlformats.org/officeDocument/2006/relationships/image" Target="../media/image6.png"/><Relationship Id="rId14" Type="http://schemas.openxmlformats.org/officeDocument/2006/relationships/image" Target="../media/image11.sv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idx="4294967295"/>
          </p:nvPr>
        </p:nvSpPr>
        <p:spPr>
          <a:xfrm>
            <a:off x="1419069" y="1143000"/>
            <a:ext cx="9353862" cy="4571999"/>
          </a:xfrm>
          <a:prstGeom prst="rect">
            <a:avLst/>
          </a:prstGeom>
        </p:spPr>
        <p:txBody>
          <a:bodyPr anchor="ctr"/>
          <a:lstStyle/>
          <a:p>
            <a:r>
              <a:rPr lang="de-DE" sz="4800" b="1" dirty="0" err="1">
                <a:solidFill>
                  <a:srgbClr val="9697BD"/>
                </a:solidFill>
                <a:latin typeface="Arial"/>
              </a:rPr>
              <a:t>Towards</a:t>
            </a:r>
            <a:r>
              <a:rPr lang="de-DE" sz="4800" b="1" dirty="0">
                <a:solidFill>
                  <a:srgbClr val="9697BD"/>
                </a:solidFill>
                <a:latin typeface="Arial"/>
              </a:rPr>
              <a:t> </a:t>
            </a:r>
            <a:br>
              <a:rPr lang="de-DE" sz="4800" b="1" dirty="0">
                <a:solidFill>
                  <a:srgbClr val="9697BD"/>
                </a:solidFill>
                <a:latin typeface="Arial"/>
              </a:rPr>
            </a:br>
            <a:r>
              <a:rPr lang="de-DE" sz="4800" b="1" dirty="0">
                <a:solidFill>
                  <a:srgbClr val="9697BD"/>
                </a:solidFill>
                <a:latin typeface="Arial"/>
              </a:rPr>
              <a:t>True </a:t>
            </a:r>
            <a:r>
              <a:rPr lang="de-DE" sz="4800" b="1" dirty="0" err="1">
                <a:solidFill>
                  <a:srgbClr val="9697BD"/>
                </a:solidFill>
                <a:latin typeface="Arial"/>
              </a:rPr>
              <a:t>Cost</a:t>
            </a:r>
            <a:r>
              <a:rPr lang="de-DE" sz="4800" b="1" dirty="0">
                <a:solidFill>
                  <a:srgbClr val="9697BD"/>
                </a:solidFill>
                <a:latin typeface="Arial"/>
              </a:rPr>
              <a:t> Accounting</a:t>
            </a:r>
            <a:br>
              <a:rPr lang="de-DE" sz="4800" b="1" dirty="0">
                <a:solidFill>
                  <a:srgbClr val="9697BD"/>
                </a:solidFill>
                <a:latin typeface="Arial"/>
              </a:rPr>
            </a:br>
            <a:r>
              <a:rPr lang="de-DE" sz="4800" b="1" dirty="0" err="1">
                <a:solidFill>
                  <a:srgbClr val="9697BD"/>
                </a:solidFill>
                <a:latin typeface="Arial"/>
              </a:rPr>
              <a:t>of</a:t>
            </a:r>
            <a:r>
              <a:rPr lang="de-DE" sz="4800" b="1" dirty="0">
                <a:solidFill>
                  <a:srgbClr val="9697BD"/>
                </a:solidFill>
                <a:latin typeface="Arial"/>
              </a:rPr>
              <a:t> </a:t>
            </a:r>
            <a:r>
              <a:rPr lang="de-DE" sz="4800" b="1" dirty="0" err="1">
                <a:solidFill>
                  <a:srgbClr val="9697BD"/>
                </a:solidFill>
                <a:latin typeface="Arial"/>
              </a:rPr>
              <a:t>Agricultural</a:t>
            </a:r>
            <a:r>
              <a:rPr lang="de-DE" sz="4800" b="1" dirty="0">
                <a:solidFill>
                  <a:srgbClr val="9697BD"/>
                </a:solidFill>
                <a:latin typeface="Arial"/>
              </a:rPr>
              <a:t> Food Products</a:t>
            </a:r>
          </a:p>
        </p:txBody>
      </p:sp>
    </p:spTree>
    <p:extLst>
      <p:ext uri="{BB962C8B-B14F-4D97-AF65-F5344CB8AC3E}">
        <p14:creationId xmlns:p14="http://schemas.microsoft.com/office/powerpoint/2010/main" val="7029362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1A424A-102B-0112-8411-56CA856F6357}"/>
              </a:ext>
            </a:extLst>
          </p:cNvPr>
          <p:cNvSpPr txBox="1">
            <a:spLocks/>
          </p:cNvSpPr>
          <p:nvPr/>
        </p:nvSpPr>
        <p:spPr>
          <a:xfrm>
            <a:off x="6933608" y="1641792"/>
            <a:ext cx="4350088" cy="4200909"/>
          </a:xfrm>
          <a:prstGeom prst="rect">
            <a:avLst/>
          </a:prstGeom>
          <a:solidFill>
            <a:srgbClr val="D9D9D9"/>
          </a:solidFill>
          <a:ln>
            <a:noFill/>
          </a:ln>
        </p:spPr>
        <p:txBody>
          <a:bodyPr anchor="ctr"/>
          <a:lstStyle>
            <a:lvl1pPr algn="ctr" defTabSz="257175" rtl="0" eaLnBrk="1" latinLnBrk="0" hangingPunct="1">
              <a:spcBef>
                <a:spcPct val="0"/>
              </a:spcBef>
              <a:buNone/>
              <a:defRPr sz="2475" kern="1200">
                <a:solidFill>
                  <a:schemeClr val="tx1"/>
                </a:solidFill>
                <a:latin typeface="+mj-lt"/>
                <a:ea typeface="+mj-ea"/>
                <a:cs typeface="+mj-cs"/>
              </a:defRPr>
            </a:lvl1pPr>
          </a:lstStyle>
          <a:p>
            <a:pPr algn="l"/>
            <a:r>
              <a:rPr lang="de-DE" sz="1600" b="1" dirty="0">
                <a:latin typeface="Arial"/>
              </a:rPr>
              <a:t>Impact </a:t>
            </a:r>
            <a:r>
              <a:rPr lang="de-DE" sz="1600" b="1" dirty="0" err="1">
                <a:latin typeface="Arial"/>
              </a:rPr>
              <a:t>monetization</a:t>
            </a:r>
            <a:endParaRPr lang="de-DE" sz="1600" b="1" dirty="0">
              <a:latin typeface="Arial"/>
            </a:endParaRPr>
          </a:p>
          <a:p>
            <a:pPr algn="l"/>
            <a:endParaRPr lang="de-DE" sz="1000" b="1" dirty="0">
              <a:latin typeface="Arial"/>
            </a:endParaRPr>
          </a:p>
          <a:p>
            <a:pPr marL="285750" indent="-285750" algn="l">
              <a:buFont typeface="Arial" panose="020B0604020202020204" pitchFamily="34" charset="0"/>
              <a:buChar char="•"/>
            </a:pPr>
            <a:r>
              <a:rPr lang="de-DE" sz="1600" b="1" dirty="0" err="1">
                <a:latin typeface="Arial"/>
              </a:rPr>
              <a:t>Abatement</a:t>
            </a:r>
            <a:r>
              <a:rPr lang="de-DE" sz="1600" b="1" dirty="0">
                <a:latin typeface="Arial"/>
              </a:rPr>
              <a:t> </a:t>
            </a:r>
            <a:r>
              <a:rPr lang="de-DE" sz="1600" b="1" dirty="0" err="1">
                <a:latin typeface="Arial"/>
              </a:rPr>
              <a:t>cost</a:t>
            </a:r>
            <a:endParaRPr lang="de-DE" sz="1600" b="1" dirty="0">
              <a:latin typeface="Arial"/>
            </a:endParaRPr>
          </a:p>
          <a:p>
            <a:pPr marL="742950" lvl="1" indent="-285750">
              <a:buFont typeface="Wingdings" panose="05000000000000000000" pitchFamily="2" charset="2"/>
              <a:buChar char="Ø"/>
            </a:pPr>
            <a:r>
              <a:rPr lang="de-DE" sz="1600" dirty="0" err="1">
                <a:latin typeface="Arial"/>
              </a:rPr>
              <a:t>Cost</a:t>
            </a:r>
            <a:r>
              <a:rPr lang="de-DE" sz="1600" dirty="0">
                <a:latin typeface="Arial"/>
              </a:rPr>
              <a:t> </a:t>
            </a:r>
            <a:r>
              <a:rPr lang="de-DE" sz="1600" dirty="0" err="1">
                <a:latin typeface="Arial"/>
              </a:rPr>
              <a:t>of</a:t>
            </a:r>
            <a:r>
              <a:rPr lang="de-DE" sz="1600" dirty="0">
                <a:latin typeface="Arial"/>
              </a:rPr>
              <a:t> </a:t>
            </a:r>
            <a:r>
              <a:rPr lang="de-DE" sz="1600" dirty="0" err="1">
                <a:latin typeface="Arial"/>
              </a:rPr>
              <a:t>reduction</a:t>
            </a:r>
            <a:r>
              <a:rPr lang="de-DE" sz="1600" dirty="0">
                <a:latin typeface="Arial"/>
              </a:rPr>
              <a:t> </a:t>
            </a:r>
            <a:r>
              <a:rPr lang="de-DE" sz="1600" dirty="0" err="1">
                <a:latin typeface="Arial"/>
              </a:rPr>
              <a:t>or</a:t>
            </a:r>
            <a:r>
              <a:rPr lang="de-DE" sz="1600" dirty="0">
                <a:latin typeface="Arial"/>
              </a:rPr>
              <a:t> </a:t>
            </a:r>
            <a:r>
              <a:rPr lang="de-DE" sz="1600" dirty="0" err="1">
                <a:latin typeface="Arial"/>
              </a:rPr>
              <a:t>prevention</a:t>
            </a:r>
            <a:endParaRPr lang="de-DE" sz="1600" dirty="0">
              <a:latin typeface="Arial"/>
            </a:endParaRPr>
          </a:p>
          <a:p>
            <a:pPr marL="742950" lvl="1" indent="-285750">
              <a:buFont typeface="Wingdings" panose="05000000000000000000" pitchFamily="2" charset="2"/>
              <a:buChar char="Ø"/>
            </a:pPr>
            <a:r>
              <a:rPr lang="de-DE" sz="1600" dirty="0">
                <a:latin typeface="Arial"/>
              </a:rPr>
              <a:t>Support </a:t>
            </a:r>
            <a:r>
              <a:rPr lang="de-DE" sz="1600" dirty="0" err="1">
                <a:latin typeface="Arial"/>
              </a:rPr>
              <a:t>decision-making</a:t>
            </a:r>
            <a:r>
              <a:rPr lang="de-DE" sz="1600" dirty="0">
                <a:latin typeface="Arial"/>
              </a:rPr>
              <a:t>: </a:t>
            </a:r>
            <a:r>
              <a:rPr lang="de-DE" sz="1600" dirty="0" err="1">
                <a:latin typeface="Arial"/>
              </a:rPr>
              <a:t>displays</a:t>
            </a:r>
            <a:r>
              <a:rPr lang="de-DE" sz="1600" dirty="0">
                <a:latin typeface="Arial"/>
              </a:rPr>
              <a:t> </a:t>
            </a:r>
            <a:r>
              <a:rPr lang="de-DE" sz="1600" dirty="0" err="1">
                <a:latin typeface="Arial"/>
              </a:rPr>
              <a:t>costs</a:t>
            </a:r>
            <a:r>
              <a:rPr lang="de-DE" sz="1600" dirty="0">
                <a:latin typeface="Arial"/>
              </a:rPr>
              <a:t> </a:t>
            </a:r>
            <a:r>
              <a:rPr lang="de-DE" sz="1600" dirty="0" err="1">
                <a:latin typeface="Arial"/>
              </a:rPr>
              <a:t>for</a:t>
            </a:r>
            <a:r>
              <a:rPr lang="de-DE" sz="1600" dirty="0">
                <a:latin typeface="Arial"/>
              </a:rPr>
              <a:t> </a:t>
            </a:r>
            <a:r>
              <a:rPr lang="de-DE" sz="1600" dirty="0" err="1">
                <a:latin typeface="Arial"/>
              </a:rPr>
              <a:t>certain</a:t>
            </a:r>
            <a:r>
              <a:rPr lang="de-DE" sz="1600" dirty="0">
                <a:latin typeface="Arial"/>
              </a:rPr>
              <a:t> </a:t>
            </a:r>
            <a:r>
              <a:rPr lang="de-DE" sz="1600" dirty="0" err="1">
                <a:latin typeface="Arial"/>
              </a:rPr>
              <a:t>measures</a:t>
            </a:r>
            <a:r>
              <a:rPr lang="de-DE" sz="1600" dirty="0">
                <a:latin typeface="Arial"/>
              </a:rPr>
              <a:t> </a:t>
            </a:r>
            <a:r>
              <a:rPr lang="de-DE" sz="1600" dirty="0" err="1">
                <a:latin typeface="Arial"/>
              </a:rPr>
              <a:t>or</a:t>
            </a:r>
            <a:r>
              <a:rPr lang="de-DE" sz="1600" dirty="0">
                <a:latin typeface="Arial"/>
              </a:rPr>
              <a:t> </a:t>
            </a:r>
            <a:r>
              <a:rPr lang="de-DE" sz="1600" dirty="0" err="1">
                <a:latin typeface="Arial"/>
              </a:rPr>
              <a:t>targets</a:t>
            </a:r>
            <a:endParaRPr lang="de-DE" sz="1600" dirty="0">
              <a:latin typeface="Arial"/>
            </a:endParaRPr>
          </a:p>
          <a:p>
            <a:pPr lvl="1"/>
            <a:r>
              <a:rPr lang="de-DE" sz="1600" b="1" dirty="0" err="1">
                <a:latin typeface="Arial"/>
              </a:rPr>
              <a:t>Example</a:t>
            </a:r>
            <a:r>
              <a:rPr lang="de-DE" sz="1600" dirty="0">
                <a:latin typeface="Arial"/>
              </a:rPr>
              <a:t>:</a:t>
            </a:r>
          </a:p>
          <a:p>
            <a:pPr lvl="1"/>
            <a:r>
              <a:rPr lang="de-DE" sz="1600" dirty="0" err="1">
                <a:latin typeface="Arial"/>
              </a:rPr>
              <a:t>Using</a:t>
            </a:r>
            <a:r>
              <a:rPr lang="de-DE" sz="1600" dirty="0">
                <a:latin typeface="Arial"/>
              </a:rPr>
              <a:t> </a:t>
            </a:r>
            <a:r>
              <a:rPr lang="de-DE" sz="1600" dirty="0" err="1">
                <a:latin typeface="Arial"/>
              </a:rPr>
              <a:t>renewable</a:t>
            </a:r>
            <a:r>
              <a:rPr lang="de-DE" sz="1600" dirty="0">
                <a:latin typeface="Arial"/>
              </a:rPr>
              <a:t> </a:t>
            </a:r>
            <a:r>
              <a:rPr lang="de-DE" sz="1600" dirty="0" err="1">
                <a:latin typeface="Arial"/>
              </a:rPr>
              <a:t>energy</a:t>
            </a:r>
            <a:r>
              <a:rPr lang="de-DE" sz="1600" dirty="0">
                <a:latin typeface="Arial"/>
              </a:rPr>
              <a:t> </a:t>
            </a:r>
            <a:r>
              <a:rPr lang="de-DE" sz="1600" dirty="0" err="1">
                <a:latin typeface="Arial"/>
              </a:rPr>
              <a:t>sources</a:t>
            </a:r>
            <a:r>
              <a:rPr lang="de-DE" sz="1600" dirty="0">
                <a:latin typeface="Arial"/>
              </a:rPr>
              <a:t> </a:t>
            </a:r>
            <a:r>
              <a:rPr lang="de-DE" sz="1600" dirty="0" err="1">
                <a:latin typeface="Arial"/>
              </a:rPr>
              <a:t>instead</a:t>
            </a:r>
            <a:r>
              <a:rPr lang="de-DE" sz="1600" dirty="0">
                <a:latin typeface="Arial"/>
              </a:rPr>
              <a:t> </a:t>
            </a:r>
            <a:r>
              <a:rPr lang="de-DE" sz="1600" dirty="0" err="1">
                <a:latin typeface="Arial"/>
              </a:rPr>
              <a:t>of</a:t>
            </a:r>
            <a:r>
              <a:rPr lang="de-DE" sz="1600" dirty="0">
                <a:latin typeface="Arial"/>
              </a:rPr>
              <a:t> fossil</a:t>
            </a:r>
          </a:p>
          <a:p>
            <a:pPr algn="l"/>
            <a:endParaRPr lang="de-DE" sz="1000" dirty="0">
              <a:latin typeface="Arial"/>
            </a:endParaRPr>
          </a:p>
          <a:p>
            <a:pPr marL="285750" indent="-285750" algn="l">
              <a:buFont typeface="Arial" panose="020B0604020202020204" pitchFamily="34" charset="0"/>
              <a:buChar char="•"/>
            </a:pPr>
            <a:r>
              <a:rPr lang="de-DE" sz="1600" b="1" dirty="0">
                <a:latin typeface="Arial"/>
              </a:rPr>
              <a:t>Damage </a:t>
            </a:r>
            <a:r>
              <a:rPr lang="de-DE" sz="1600" b="1" dirty="0" err="1">
                <a:latin typeface="Arial"/>
              </a:rPr>
              <a:t>cost</a:t>
            </a:r>
            <a:endParaRPr lang="de-DE" sz="1600" b="1" dirty="0">
              <a:latin typeface="Arial"/>
            </a:endParaRPr>
          </a:p>
          <a:p>
            <a:pPr marL="742950" lvl="1" indent="-285750">
              <a:buFont typeface="Wingdings" panose="05000000000000000000" pitchFamily="2" charset="2"/>
              <a:buChar char="Ø"/>
            </a:pPr>
            <a:r>
              <a:rPr lang="de-DE" sz="1600" dirty="0" err="1">
                <a:latin typeface="Arial"/>
              </a:rPr>
              <a:t>Cost</a:t>
            </a:r>
            <a:r>
              <a:rPr lang="de-DE" sz="1600" dirty="0">
                <a:latin typeface="Arial"/>
              </a:rPr>
              <a:t> due </a:t>
            </a:r>
            <a:r>
              <a:rPr lang="de-DE" sz="1600" dirty="0" err="1">
                <a:latin typeface="Arial"/>
              </a:rPr>
              <a:t>to</a:t>
            </a:r>
            <a:r>
              <a:rPr lang="de-DE" sz="1600" dirty="0">
                <a:latin typeface="Arial"/>
              </a:rPr>
              <a:t> </a:t>
            </a:r>
            <a:r>
              <a:rPr lang="de-DE" sz="1600" dirty="0" err="1">
                <a:latin typeface="Arial"/>
              </a:rPr>
              <a:t>damage</a:t>
            </a:r>
            <a:endParaRPr lang="de-DE" sz="1600" dirty="0">
              <a:latin typeface="Arial"/>
            </a:endParaRPr>
          </a:p>
          <a:p>
            <a:pPr marL="742950" lvl="1" indent="-285750">
              <a:buFont typeface="Wingdings" panose="05000000000000000000" pitchFamily="2" charset="2"/>
              <a:buChar char="Ø"/>
            </a:pPr>
            <a:r>
              <a:rPr lang="de-DE" sz="1600" dirty="0" err="1">
                <a:latin typeface="Arial"/>
              </a:rPr>
              <a:t>Measure</a:t>
            </a:r>
            <a:r>
              <a:rPr lang="de-DE" sz="1600" dirty="0">
                <a:latin typeface="Arial"/>
              </a:rPr>
              <a:t> </a:t>
            </a:r>
            <a:r>
              <a:rPr lang="de-DE" sz="1600" dirty="0" err="1">
                <a:latin typeface="Arial"/>
              </a:rPr>
              <a:t>effects</a:t>
            </a:r>
            <a:r>
              <a:rPr lang="de-DE" sz="1600" dirty="0">
                <a:latin typeface="Arial"/>
              </a:rPr>
              <a:t> </a:t>
            </a:r>
            <a:r>
              <a:rPr lang="de-DE" sz="1600" dirty="0" err="1">
                <a:latin typeface="Arial"/>
              </a:rPr>
              <a:t>of</a:t>
            </a:r>
            <a:r>
              <a:rPr lang="de-DE" sz="1600" dirty="0">
                <a:latin typeface="Arial"/>
              </a:rPr>
              <a:t> </a:t>
            </a:r>
            <a:r>
              <a:rPr lang="de-DE" sz="1600" dirty="0" err="1">
                <a:latin typeface="Arial"/>
              </a:rPr>
              <a:t>inaction</a:t>
            </a:r>
            <a:r>
              <a:rPr lang="de-DE" sz="1600" dirty="0">
                <a:latin typeface="Arial"/>
              </a:rPr>
              <a:t> </a:t>
            </a:r>
            <a:r>
              <a:rPr lang="de-DE" sz="1600" dirty="0" err="1">
                <a:latin typeface="Arial"/>
              </a:rPr>
              <a:t>or</a:t>
            </a:r>
            <a:r>
              <a:rPr lang="de-DE" sz="1600" dirty="0">
                <a:latin typeface="Arial"/>
              </a:rPr>
              <a:t> </a:t>
            </a:r>
            <a:r>
              <a:rPr lang="de-DE" sz="1600" dirty="0" err="1">
                <a:latin typeface="Arial"/>
              </a:rPr>
              <a:t>failure</a:t>
            </a:r>
            <a:r>
              <a:rPr lang="de-DE" sz="1600" dirty="0">
                <a:latin typeface="Arial"/>
              </a:rPr>
              <a:t> </a:t>
            </a:r>
            <a:r>
              <a:rPr lang="de-DE" sz="1600" dirty="0" err="1">
                <a:latin typeface="Arial"/>
              </a:rPr>
              <a:t>to</a:t>
            </a:r>
            <a:r>
              <a:rPr lang="de-DE" sz="1600" dirty="0">
                <a:latin typeface="Arial"/>
              </a:rPr>
              <a:t> </a:t>
            </a:r>
            <a:r>
              <a:rPr lang="de-DE" sz="1600" dirty="0" err="1">
                <a:latin typeface="Arial"/>
              </a:rPr>
              <a:t>achieve</a:t>
            </a:r>
            <a:r>
              <a:rPr lang="de-DE" sz="1600" dirty="0">
                <a:latin typeface="Arial"/>
              </a:rPr>
              <a:t> </a:t>
            </a:r>
            <a:r>
              <a:rPr lang="de-DE" sz="1600" dirty="0" err="1">
                <a:latin typeface="Arial"/>
              </a:rPr>
              <a:t>certain</a:t>
            </a:r>
            <a:r>
              <a:rPr lang="de-DE" sz="1600" dirty="0">
                <a:latin typeface="Arial"/>
              </a:rPr>
              <a:t> </a:t>
            </a:r>
            <a:r>
              <a:rPr lang="de-DE" sz="1600" dirty="0" err="1">
                <a:latin typeface="Arial"/>
              </a:rPr>
              <a:t>targets</a:t>
            </a:r>
            <a:endParaRPr lang="de-DE" sz="1600" dirty="0">
              <a:latin typeface="Arial"/>
            </a:endParaRPr>
          </a:p>
          <a:p>
            <a:pPr lvl="1"/>
            <a:r>
              <a:rPr lang="de-DE" sz="1600" b="1" dirty="0" err="1">
                <a:latin typeface="Arial"/>
              </a:rPr>
              <a:t>Example</a:t>
            </a:r>
            <a:r>
              <a:rPr lang="de-DE" sz="1600" dirty="0">
                <a:latin typeface="Arial"/>
              </a:rPr>
              <a:t>: </a:t>
            </a:r>
          </a:p>
          <a:p>
            <a:pPr lvl="1"/>
            <a:r>
              <a:rPr lang="de-DE" sz="1600" dirty="0" err="1">
                <a:latin typeface="Arial"/>
              </a:rPr>
              <a:t>Restoring</a:t>
            </a:r>
            <a:r>
              <a:rPr lang="de-DE" sz="1600" dirty="0">
                <a:latin typeface="Arial"/>
              </a:rPr>
              <a:t> </a:t>
            </a:r>
            <a:r>
              <a:rPr lang="de-DE" sz="1600" dirty="0" err="1">
                <a:latin typeface="Arial"/>
              </a:rPr>
              <a:t>ecosystem</a:t>
            </a:r>
            <a:r>
              <a:rPr lang="de-DE" sz="1600" dirty="0">
                <a:latin typeface="Arial"/>
              </a:rPr>
              <a:t> </a:t>
            </a:r>
            <a:r>
              <a:rPr lang="de-DE" sz="1600" dirty="0" err="1">
                <a:latin typeface="Arial"/>
              </a:rPr>
              <a:t>to</a:t>
            </a:r>
            <a:r>
              <a:rPr lang="de-DE" sz="1600" dirty="0">
                <a:latin typeface="Arial"/>
              </a:rPr>
              <a:t> </a:t>
            </a:r>
            <a:r>
              <a:rPr lang="de-DE" sz="1600" dirty="0" err="1">
                <a:latin typeface="Arial"/>
              </a:rPr>
              <a:t>its</a:t>
            </a:r>
            <a:r>
              <a:rPr lang="de-DE" sz="1600" dirty="0">
                <a:latin typeface="Arial"/>
              </a:rPr>
              <a:t> original </a:t>
            </a:r>
            <a:r>
              <a:rPr lang="de-DE" sz="1600" dirty="0" err="1">
                <a:latin typeface="Arial"/>
              </a:rPr>
              <a:t>state</a:t>
            </a:r>
            <a:endParaRPr lang="de-DE" sz="1600" dirty="0">
              <a:latin typeface="Arial"/>
            </a:endParaRPr>
          </a:p>
        </p:txBody>
      </p:sp>
      <p:sp>
        <p:nvSpPr>
          <p:cNvPr id="4" name="Titel 1">
            <a:extLst>
              <a:ext uri="{FF2B5EF4-FFF2-40B4-BE49-F238E27FC236}">
                <a16:creationId xmlns:a16="http://schemas.microsoft.com/office/drawing/2014/main" id="{53D9D9C2-5525-7420-807C-45C62D1100D8}"/>
              </a:ext>
            </a:extLst>
          </p:cNvPr>
          <p:cNvSpPr txBox="1">
            <a:spLocks/>
          </p:cNvSpPr>
          <p:nvPr/>
        </p:nvSpPr>
        <p:spPr>
          <a:xfrm>
            <a:off x="395648" y="1024223"/>
            <a:ext cx="10005652" cy="517300"/>
          </a:xfrm>
          <a:prstGeom prst="rect">
            <a:avLst/>
          </a:prstGeom>
          <a:noFill/>
        </p:spPr>
        <p:txBody>
          <a:bodyPr anchor="ctr"/>
          <a:lstStyle>
            <a:lvl1pPr algn="ctr" defTabSz="257175" rtl="0" eaLnBrk="1" latinLnBrk="0" hangingPunct="1">
              <a:spcBef>
                <a:spcPct val="0"/>
              </a:spcBef>
              <a:buNone/>
              <a:defRPr sz="2475" kern="1200">
                <a:solidFill>
                  <a:schemeClr val="tx1"/>
                </a:solidFill>
                <a:latin typeface="+mj-lt"/>
                <a:ea typeface="+mj-ea"/>
                <a:cs typeface="+mj-cs"/>
              </a:defRPr>
            </a:lvl1pPr>
          </a:lstStyle>
          <a:p>
            <a:pPr algn="l"/>
            <a:r>
              <a:rPr lang="en-US" sz="2400" dirty="0">
                <a:latin typeface="Arial"/>
              </a:rPr>
              <a:t>Environmental costing</a:t>
            </a:r>
          </a:p>
        </p:txBody>
      </p:sp>
      <p:sp>
        <p:nvSpPr>
          <p:cNvPr id="9" name="Titel 1">
            <a:extLst>
              <a:ext uri="{FF2B5EF4-FFF2-40B4-BE49-F238E27FC236}">
                <a16:creationId xmlns:a16="http://schemas.microsoft.com/office/drawing/2014/main" id="{818E2BBD-9512-2AFF-BE58-09A6F8C9A4FC}"/>
              </a:ext>
            </a:extLst>
          </p:cNvPr>
          <p:cNvSpPr txBox="1">
            <a:spLocks/>
          </p:cNvSpPr>
          <p:nvPr/>
        </p:nvSpPr>
        <p:spPr>
          <a:xfrm>
            <a:off x="395648" y="1641792"/>
            <a:ext cx="4350088" cy="4200909"/>
          </a:xfrm>
          <a:prstGeom prst="rect">
            <a:avLst/>
          </a:prstGeom>
          <a:solidFill>
            <a:srgbClr val="D9D9D9"/>
          </a:solidFill>
          <a:ln>
            <a:noFill/>
          </a:ln>
        </p:spPr>
        <p:txBody>
          <a:bodyPr anchor="ctr"/>
          <a:lstStyle>
            <a:lvl1pPr algn="ctr" defTabSz="257175" rtl="0" eaLnBrk="1" latinLnBrk="0" hangingPunct="1">
              <a:spcBef>
                <a:spcPct val="0"/>
              </a:spcBef>
              <a:buNone/>
              <a:defRPr sz="2475" kern="1200">
                <a:solidFill>
                  <a:schemeClr val="tx1"/>
                </a:solidFill>
                <a:latin typeface="+mj-lt"/>
                <a:ea typeface="+mj-ea"/>
                <a:cs typeface="+mj-cs"/>
              </a:defRPr>
            </a:lvl1pPr>
          </a:lstStyle>
          <a:p>
            <a:pPr algn="l"/>
            <a:r>
              <a:rPr lang="de-DE" sz="1600" b="1" dirty="0">
                <a:latin typeface="Arial"/>
              </a:rPr>
              <a:t>TCA in </a:t>
            </a:r>
            <a:r>
              <a:rPr lang="de-DE" sz="1600" b="1" dirty="0" err="1">
                <a:latin typeface="Arial"/>
              </a:rPr>
              <a:t>the</a:t>
            </a:r>
            <a:r>
              <a:rPr lang="de-DE" sz="1600" b="1" dirty="0">
                <a:latin typeface="Arial"/>
              </a:rPr>
              <a:t> </a:t>
            </a:r>
            <a:r>
              <a:rPr lang="de-DE" sz="1600" b="1" dirty="0" err="1">
                <a:latin typeface="Arial"/>
              </a:rPr>
              <a:t>food</a:t>
            </a:r>
            <a:r>
              <a:rPr lang="de-DE" sz="1600" b="1" dirty="0">
                <a:latin typeface="Arial"/>
              </a:rPr>
              <a:t> </a:t>
            </a:r>
            <a:r>
              <a:rPr lang="de-DE" sz="1600" b="1" dirty="0" err="1">
                <a:latin typeface="Arial"/>
              </a:rPr>
              <a:t>context</a:t>
            </a:r>
            <a:endParaRPr lang="de-DE" sz="1600" b="1" dirty="0">
              <a:latin typeface="Arial"/>
            </a:endParaRPr>
          </a:p>
          <a:p>
            <a:pPr algn="l"/>
            <a:endParaRPr lang="de-DE" sz="1000" b="1" dirty="0">
              <a:latin typeface="Arial"/>
            </a:endParaRPr>
          </a:p>
          <a:p>
            <a:pPr marL="285750" indent="-285750" algn="l">
              <a:buFont typeface="Arial" panose="020B0604020202020204" pitchFamily="34" charset="0"/>
              <a:buChar char="•"/>
            </a:pPr>
            <a:r>
              <a:rPr lang="de-DE" sz="1600" b="1" dirty="0">
                <a:latin typeface="Arial"/>
              </a:rPr>
              <a:t>UN Food Systems </a:t>
            </a:r>
            <a:r>
              <a:rPr lang="de-DE" sz="1600" b="1" dirty="0" err="1">
                <a:latin typeface="Arial"/>
              </a:rPr>
              <a:t>summit</a:t>
            </a:r>
            <a:r>
              <a:rPr lang="de-DE" sz="1600" b="1" dirty="0">
                <a:latin typeface="Arial"/>
              </a:rPr>
              <a:t> (2021):</a:t>
            </a:r>
          </a:p>
          <a:p>
            <a:pPr marL="285750" indent="-285750" algn="l">
              <a:buClr>
                <a:srgbClr val="D9D9D9"/>
              </a:buClr>
              <a:buFont typeface="Arial" panose="020B0604020202020204" pitchFamily="34" charset="0"/>
              <a:buChar char="•"/>
            </a:pPr>
            <a:r>
              <a:rPr lang="de-DE" sz="1600" dirty="0">
                <a:latin typeface="Arial"/>
              </a:rPr>
              <a:t>negative </a:t>
            </a:r>
            <a:r>
              <a:rPr lang="de-DE" sz="1600" dirty="0" err="1">
                <a:latin typeface="Arial"/>
              </a:rPr>
              <a:t>externalities</a:t>
            </a:r>
            <a:r>
              <a:rPr lang="de-DE" sz="1600" dirty="0">
                <a:latin typeface="Arial"/>
              </a:rPr>
              <a:t> </a:t>
            </a:r>
            <a:r>
              <a:rPr lang="de-DE" sz="1600" dirty="0" err="1">
                <a:latin typeface="Arial"/>
              </a:rPr>
              <a:t>of</a:t>
            </a:r>
            <a:r>
              <a:rPr lang="de-DE" sz="1600" dirty="0">
                <a:latin typeface="Arial"/>
              </a:rPr>
              <a:t> </a:t>
            </a:r>
            <a:r>
              <a:rPr lang="de-DE" sz="1600" dirty="0" err="1">
                <a:latin typeface="Arial"/>
              </a:rPr>
              <a:t>the</a:t>
            </a:r>
            <a:r>
              <a:rPr lang="de-DE" sz="1600" dirty="0">
                <a:latin typeface="Arial"/>
              </a:rPr>
              <a:t> global </a:t>
            </a:r>
            <a:r>
              <a:rPr lang="de-DE" sz="1600" dirty="0" err="1">
                <a:latin typeface="Arial"/>
              </a:rPr>
              <a:t>food</a:t>
            </a:r>
            <a:r>
              <a:rPr lang="de-DE" sz="1600" dirty="0">
                <a:latin typeface="Arial"/>
              </a:rPr>
              <a:t>  </a:t>
            </a:r>
            <a:r>
              <a:rPr lang="de-DE" sz="1600" dirty="0" err="1">
                <a:latin typeface="Arial"/>
              </a:rPr>
              <a:t>system</a:t>
            </a:r>
            <a:r>
              <a:rPr lang="de-DE" sz="1600" dirty="0">
                <a:latin typeface="Arial"/>
              </a:rPr>
              <a:t> = $19.8 </a:t>
            </a:r>
            <a:r>
              <a:rPr lang="de-DE" sz="1600" dirty="0" err="1">
                <a:latin typeface="Arial"/>
              </a:rPr>
              <a:t>trillion</a:t>
            </a:r>
            <a:endParaRPr lang="de-DE" sz="1600" dirty="0">
              <a:latin typeface="Arial"/>
            </a:endParaRPr>
          </a:p>
          <a:p>
            <a:pPr algn="l"/>
            <a:endParaRPr lang="de-DE" sz="1000" dirty="0">
              <a:latin typeface="Arial"/>
            </a:endParaRPr>
          </a:p>
          <a:p>
            <a:pPr marL="285750" indent="-285750" algn="l">
              <a:buFont typeface="Arial" panose="020B0604020202020204" pitchFamily="34" charset="0"/>
              <a:buChar char="•"/>
            </a:pPr>
            <a:r>
              <a:rPr lang="de-DE" sz="1600" b="1" dirty="0">
                <a:latin typeface="Arial"/>
              </a:rPr>
              <a:t>Food and Land </a:t>
            </a:r>
            <a:r>
              <a:rPr lang="de-DE" sz="1600" b="1" dirty="0" err="1">
                <a:latin typeface="Arial"/>
              </a:rPr>
              <a:t>use</a:t>
            </a:r>
            <a:r>
              <a:rPr lang="de-DE" sz="1600" b="1" dirty="0">
                <a:latin typeface="Arial"/>
              </a:rPr>
              <a:t> </a:t>
            </a:r>
            <a:r>
              <a:rPr lang="de-DE" sz="1600" b="1" dirty="0" err="1">
                <a:latin typeface="Arial"/>
              </a:rPr>
              <a:t>Coalition</a:t>
            </a:r>
            <a:r>
              <a:rPr lang="de-DE" sz="1600" b="1" dirty="0">
                <a:latin typeface="Arial"/>
              </a:rPr>
              <a:t> (2019):</a:t>
            </a:r>
          </a:p>
          <a:p>
            <a:pPr marL="285750" indent="-285750" algn="l">
              <a:buClr>
                <a:srgbClr val="D9D9D9"/>
              </a:buClr>
              <a:buFont typeface="Arial" panose="020B0604020202020204" pitchFamily="34" charset="0"/>
              <a:buChar char="•"/>
            </a:pPr>
            <a:r>
              <a:rPr lang="de-DE" sz="1600" dirty="0">
                <a:latin typeface="Arial"/>
              </a:rPr>
              <a:t>global </a:t>
            </a:r>
            <a:r>
              <a:rPr lang="de-DE" sz="1600" dirty="0" err="1">
                <a:latin typeface="Arial"/>
              </a:rPr>
              <a:t>food</a:t>
            </a:r>
            <a:r>
              <a:rPr lang="de-DE" sz="1600" dirty="0">
                <a:latin typeface="Arial"/>
              </a:rPr>
              <a:t> </a:t>
            </a:r>
            <a:r>
              <a:rPr lang="de-DE" sz="1600" dirty="0" err="1">
                <a:latin typeface="Arial"/>
              </a:rPr>
              <a:t>system‘s</a:t>
            </a:r>
            <a:r>
              <a:rPr lang="de-DE" sz="1600" dirty="0">
                <a:latin typeface="Arial"/>
              </a:rPr>
              <a:t> </a:t>
            </a:r>
            <a:r>
              <a:rPr lang="de-DE" sz="1600" dirty="0" err="1">
                <a:latin typeface="Arial"/>
              </a:rPr>
              <a:t>hidden</a:t>
            </a:r>
            <a:r>
              <a:rPr lang="de-DE" sz="1600" dirty="0">
                <a:latin typeface="Arial"/>
              </a:rPr>
              <a:t> annual </a:t>
            </a:r>
            <a:r>
              <a:rPr lang="de-DE" sz="1600" dirty="0" err="1">
                <a:latin typeface="Arial"/>
              </a:rPr>
              <a:t>costs</a:t>
            </a:r>
            <a:r>
              <a:rPr lang="de-DE" sz="1600" dirty="0">
                <a:latin typeface="Arial"/>
              </a:rPr>
              <a:t> </a:t>
            </a:r>
            <a:br>
              <a:rPr lang="de-DE" sz="1600" dirty="0">
                <a:latin typeface="Arial"/>
              </a:rPr>
            </a:br>
            <a:r>
              <a:rPr lang="de-DE" sz="1600" dirty="0">
                <a:latin typeface="Arial"/>
              </a:rPr>
              <a:t>= $12 </a:t>
            </a:r>
            <a:r>
              <a:rPr lang="de-DE" sz="1600" dirty="0" err="1">
                <a:latin typeface="Arial"/>
              </a:rPr>
              <a:t>trillion</a:t>
            </a:r>
            <a:endParaRPr lang="de-DE" sz="1600" dirty="0">
              <a:latin typeface="Arial"/>
            </a:endParaRPr>
          </a:p>
          <a:p>
            <a:pPr algn="l"/>
            <a:endParaRPr lang="de-DE" sz="1000" dirty="0">
              <a:latin typeface="Arial"/>
            </a:endParaRPr>
          </a:p>
          <a:p>
            <a:pPr marL="285750" indent="-285750" algn="l">
              <a:buFont typeface="Arial" panose="020B0604020202020204" pitchFamily="34" charset="0"/>
              <a:buChar char="•"/>
            </a:pPr>
            <a:r>
              <a:rPr lang="de-DE" sz="1600" b="1" dirty="0" err="1">
                <a:latin typeface="Arial"/>
              </a:rPr>
              <a:t>Sustainable</a:t>
            </a:r>
            <a:r>
              <a:rPr lang="de-DE" sz="1600" b="1" dirty="0">
                <a:latin typeface="Arial"/>
              </a:rPr>
              <a:t> Food Trust (2019):</a:t>
            </a:r>
          </a:p>
          <a:p>
            <a:pPr marL="285750" indent="-285750" algn="l">
              <a:buClr>
                <a:srgbClr val="D9D9D9"/>
              </a:buClr>
              <a:buFont typeface="Arial" panose="020B0604020202020204" pitchFamily="34" charset="0"/>
              <a:buChar char="•"/>
            </a:pPr>
            <a:r>
              <a:rPr lang="de-DE" sz="1600" dirty="0">
                <a:latin typeface="Arial"/>
              </a:rPr>
              <a:t>UK: </a:t>
            </a:r>
            <a:r>
              <a:rPr lang="de-DE" sz="1600" dirty="0" err="1">
                <a:latin typeface="Arial"/>
              </a:rPr>
              <a:t>for</a:t>
            </a:r>
            <a:r>
              <a:rPr lang="de-DE" sz="1600" dirty="0">
                <a:latin typeface="Arial"/>
              </a:rPr>
              <a:t> </a:t>
            </a:r>
            <a:r>
              <a:rPr lang="de-DE" sz="1600" dirty="0" err="1">
                <a:latin typeface="Arial"/>
              </a:rPr>
              <a:t>every</a:t>
            </a:r>
            <a:r>
              <a:rPr lang="de-DE" sz="1600" dirty="0">
                <a:latin typeface="Arial"/>
              </a:rPr>
              <a:t> £ </a:t>
            </a:r>
            <a:r>
              <a:rPr lang="de-DE" sz="1600" dirty="0" err="1">
                <a:latin typeface="Arial"/>
              </a:rPr>
              <a:t>spent</a:t>
            </a:r>
            <a:r>
              <a:rPr lang="de-DE" sz="1600" dirty="0">
                <a:latin typeface="Arial"/>
              </a:rPr>
              <a:t> </a:t>
            </a:r>
            <a:r>
              <a:rPr lang="de-DE" sz="1600" dirty="0" err="1">
                <a:latin typeface="Arial"/>
              </a:rPr>
              <a:t>for</a:t>
            </a:r>
            <a:r>
              <a:rPr lang="de-DE" sz="1600" dirty="0">
                <a:latin typeface="Arial"/>
              </a:rPr>
              <a:t> </a:t>
            </a:r>
            <a:r>
              <a:rPr lang="de-DE" sz="1600" dirty="0" err="1">
                <a:latin typeface="Arial"/>
              </a:rPr>
              <a:t>food</a:t>
            </a:r>
            <a:r>
              <a:rPr lang="de-DE" sz="1600" dirty="0">
                <a:latin typeface="Arial"/>
              </a:rPr>
              <a:t>, </a:t>
            </a:r>
            <a:r>
              <a:rPr lang="de-DE" sz="1600" dirty="0" err="1">
                <a:latin typeface="Arial"/>
              </a:rPr>
              <a:t>another</a:t>
            </a:r>
            <a:r>
              <a:rPr lang="de-DE" sz="1600" dirty="0">
                <a:latin typeface="Arial"/>
              </a:rPr>
              <a:t> £ </a:t>
            </a:r>
            <a:r>
              <a:rPr lang="de-DE" sz="1600" dirty="0" err="1">
                <a:latin typeface="Arial"/>
              </a:rPr>
              <a:t>is</a:t>
            </a:r>
            <a:r>
              <a:rPr lang="de-DE" sz="1600" dirty="0">
                <a:latin typeface="Arial"/>
              </a:rPr>
              <a:t>  </a:t>
            </a:r>
            <a:r>
              <a:rPr lang="de-DE" sz="1600" dirty="0" err="1">
                <a:latin typeface="Arial"/>
              </a:rPr>
              <a:t>spent</a:t>
            </a:r>
            <a:r>
              <a:rPr lang="de-DE" sz="1600" dirty="0">
                <a:latin typeface="Arial"/>
              </a:rPr>
              <a:t> on environmental </a:t>
            </a:r>
            <a:r>
              <a:rPr lang="de-DE" sz="1600" dirty="0" err="1">
                <a:latin typeface="Arial"/>
              </a:rPr>
              <a:t>or</a:t>
            </a:r>
            <a:r>
              <a:rPr lang="de-DE" sz="1600" dirty="0">
                <a:latin typeface="Arial"/>
              </a:rPr>
              <a:t> </a:t>
            </a:r>
            <a:r>
              <a:rPr lang="de-DE" sz="1600" dirty="0" err="1">
                <a:latin typeface="Arial"/>
              </a:rPr>
              <a:t>health</a:t>
            </a:r>
            <a:r>
              <a:rPr lang="de-DE" sz="1600" dirty="0">
                <a:latin typeface="Arial"/>
              </a:rPr>
              <a:t> </a:t>
            </a:r>
            <a:r>
              <a:rPr lang="de-DE" sz="1600" dirty="0" err="1">
                <a:latin typeface="Arial"/>
              </a:rPr>
              <a:t>costs</a:t>
            </a:r>
            <a:endParaRPr lang="de-DE" sz="1600" dirty="0">
              <a:latin typeface="Arial"/>
            </a:endParaRPr>
          </a:p>
          <a:p>
            <a:pPr algn="l"/>
            <a:endParaRPr lang="de-DE" sz="1000" dirty="0">
              <a:latin typeface="Arial"/>
            </a:endParaRPr>
          </a:p>
          <a:p>
            <a:pPr marL="285750" indent="-285750" algn="l">
              <a:buFont typeface="Arial" panose="020B0604020202020204" pitchFamily="34" charset="0"/>
              <a:buChar char="•"/>
            </a:pPr>
            <a:r>
              <a:rPr lang="de-DE" sz="1600" b="1" dirty="0">
                <a:latin typeface="Arial"/>
              </a:rPr>
              <a:t>Rockefeller </a:t>
            </a:r>
            <a:r>
              <a:rPr lang="de-DE" sz="1600" b="1" dirty="0" err="1">
                <a:latin typeface="Arial"/>
              </a:rPr>
              <a:t>Foundation</a:t>
            </a:r>
            <a:r>
              <a:rPr lang="de-DE" sz="1600" b="1" dirty="0">
                <a:latin typeface="Arial"/>
              </a:rPr>
              <a:t> (2021): </a:t>
            </a:r>
          </a:p>
          <a:p>
            <a:pPr marL="285750" indent="-285750" algn="l">
              <a:buClr>
                <a:srgbClr val="D9D9D9"/>
              </a:buClr>
              <a:buFont typeface="Arial" panose="020B0604020202020204" pitchFamily="34" charset="0"/>
              <a:buChar char="•"/>
            </a:pPr>
            <a:r>
              <a:rPr lang="de-DE" sz="1600" dirty="0">
                <a:latin typeface="Arial"/>
              </a:rPr>
              <a:t>US: external </a:t>
            </a:r>
            <a:r>
              <a:rPr lang="de-DE" sz="1600" dirty="0" err="1">
                <a:latin typeface="Arial"/>
              </a:rPr>
              <a:t>costs</a:t>
            </a:r>
            <a:r>
              <a:rPr lang="de-DE" sz="1600" dirty="0">
                <a:latin typeface="Arial"/>
              </a:rPr>
              <a:t> </a:t>
            </a:r>
            <a:r>
              <a:rPr lang="de-DE" sz="1600" dirty="0" err="1">
                <a:latin typeface="Arial"/>
              </a:rPr>
              <a:t>of</a:t>
            </a:r>
            <a:r>
              <a:rPr lang="de-DE" sz="1600" dirty="0">
                <a:latin typeface="Arial"/>
              </a:rPr>
              <a:t> </a:t>
            </a:r>
            <a:r>
              <a:rPr lang="de-DE" sz="1600" dirty="0" err="1">
                <a:latin typeface="Arial"/>
              </a:rPr>
              <a:t>food</a:t>
            </a:r>
            <a:r>
              <a:rPr lang="de-DE" sz="1600" dirty="0">
                <a:latin typeface="Arial"/>
              </a:rPr>
              <a:t> </a:t>
            </a:r>
            <a:r>
              <a:rPr lang="de-DE" sz="1600" dirty="0" err="1">
                <a:latin typeface="Arial"/>
              </a:rPr>
              <a:t>triple</a:t>
            </a:r>
            <a:r>
              <a:rPr lang="de-DE" sz="1600" dirty="0">
                <a:latin typeface="Arial"/>
              </a:rPr>
              <a:t> </a:t>
            </a:r>
            <a:r>
              <a:rPr lang="de-DE" sz="1600" dirty="0" err="1">
                <a:latin typeface="Arial"/>
              </a:rPr>
              <a:t>current</a:t>
            </a:r>
            <a:r>
              <a:rPr lang="de-DE" sz="1600" dirty="0">
                <a:latin typeface="Arial"/>
              </a:rPr>
              <a:t>  </a:t>
            </a:r>
            <a:r>
              <a:rPr lang="de-DE" sz="1600" dirty="0" err="1">
                <a:latin typeface="Arial"/>
              </a:rPr>
              <a:t>expenditure</a:t>
            </a:r>
            <a:r>
              <a:rPr lang="de-DE" sz="1600" dirty="0">
                <a:latin typeface="Arial"/>
              </a:rPr>
              <a:t> </a:t>
            </a:r>
            <a:r>
              <a:rPr lang="de-DE" sz="1600" dirty="0" err="1">
                <a:latin typeface="Arial"/>
              </a:rPr>
              <a:t>for</a:t>
            </a:r>
            <a:r>
              <a:rPr lang="de-DE" sz="1600" dirty="0">
                <a:latin typeface="Arial"/>
              </a:rPr>
              <a:t> </a:t>
            </a:r>
            <a:r>
              <a:rPr lang="de-DE" sz="1600" dirty="0" err="1">
                <a:latin typeface="Arial"/>
              </a:rPr>
              <a:t>food</a:t>
            </a:r>
            <a:endParaRPr lang="de-DE" sz="1600" dirty="0">
              <a:latin typeface="Arial"/>
            </a:endParaRPr>
          </a:p>
        </p:txBody>
      </p:sp>
      <p:sp>
        <p:nvSpPr>
          <p:cNvPr id="10" name="Flussdiagramm: Zusammenführen 9">
            <a:extLst>
              <a:ext uri="{FF2B5EF4-FFF2-40B4-BE49-F238E27FC236}">
                <a16:creationId xmlns:a16="http://schemas.microsoft.com/office/drawing/2014/main" id="{046FFAC0-A1A2-2255-ADF9-1A146245C2F5}"/>
              </a:ext>
            </a:extLst>
          </p:cNvPr>
          <p:cNvSpPr/>
          <p:nvPr/>
        </p:nvSpPr>
        <p:spPr>
          <a:xfrm rot="16200000">
            <a:off x="4882368" y="2643565"/>
            <a:ext cx="1905121" cy="2197359"/>
          </a:xfrm>
          <a:prstGeom prst="flowChartMerge">
            <a:avLst/>
          </a:prstGeom>
          <a:solidFill>
            <a:srgbClr val="CCCCFF"/>
          </a:solidFill>
          <a:ln w="3175">
            <a:no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5" name="Textfeld 4">
            <a:extLst>
              <a:ext uri="{FF2B5EF4-FFF2-40B4-BE49-F238E27FC236}">
                <a16:creationId xmlns:a16="http://schemas.microsoft.com/office/drawing/2014/main" id="{10C22C31-478D-840D-845D-662E6E44A6E0}"/>
              </a:ext>
            </a:extLst>
          </p:cNvPr>
          <p:cNvSpPr txBox="1"/>
          <p:nvPr/>
        </p:nvSpPr>
        <p:spPr>
          <a:xfrm>
            <a:off x="0" y="400734"/>
            <a:ext cx="9483365" cy="523220"/>
          </a:xfrm>
          <a:prstGeom prst="rect">
            <a:avLst/>
          </a:prstGeom>
          <a:noFill/>
        </p:spPr>
        <p:txBody>
          <a:bodyPr wrap="square" rtlCol="0">
            <a:spAutoFit/>
          </a:bodyPr>
          <a:lstStyle/>
          <a:p>
            <a:r>
              <a:rPr lang="de-DE" sz="2800" dirty="0">
                <a:solidFill>
                  <a:schemeClr val="bg1"/>
                </a:solidFill>
                <a:latin typeface="Arial" panose="020B0604020202020204" pitchFamily="34" charset="0"/>
                <a:cs typeface="Arial" panose="020B0604020202020204" pitchFamily="34" charset="0"/>
              </a:rPr>
              <a:t>2. TCA </a:t>
            </a:r>
            <a:r>
              <a:rPr lang="de-DE" sz="2800" dirty="0" err="1">
                <a:solidFill>
                  <a:schemeClr val="bg1"/>
                </a:solidFill>
                <a:latin typeface="Arial" panose="020B0604020202020204" pitchFamily="34" charset="0"/>
                <a:cs typeface="Arial" panose="020B0604020202020204" pitchFamily="34" charset="0"/>
              </a:rPr>
              <a:t>Calculation</a:t>
            </a:r>
            <a:r>
              <a:rPr lang="de-DE" sz="2800" dirty="0">
                <a:solidFill>
                  <a:schemeClr val="bg1"/>
                </a:solidFill>
                <a:latin typeface="Arial" panose="020B0604020202020204" pitchFamily="34" charset="0"/>
                <a:cs typeface="Arial" panose="020B0604020202020204" pitchFamily="34" charset="0"/>
              </a:rPr>
              <a:t> – 2.1 Methods</a:t>
            </a:r>
          </a:p>
        </p:txBody>
      </p:sp>
      <p:sp>
        <p:nvSpPr>
          <p:cNvPr id="12" name="Textfeld 11">
            <a:extLst>
              <a:ext uri="{FF2B5EF4-FFF2-40B4-BE49-F238E27FC236}">
                <a16:creationId xmlns:a16="http://schemas.microsoft.com/office/drawing/2014/main" id="{D33D7EC8-6133-D748-A4AC-CA1578E2EEEF}"/>
              </a:ext>
            </a:extLst>
          </p:cNvPr>
          <p:cNvSpPr txBox="1"/>
          <p:nvPr/>
        </p:nvSpPr>
        <p:spPr>
          <a:xfrm>
            <a:off x="11611992" y="6573915"/>
            <a:ext cx="443884" cy="246221"/>
          </a:xfrm>
          <a:prstGeom prst="rect">
            <a:avLst/>
          </a:prstGeom>
          <a:noFill/>
        </p:spPr>
        <p:txBody>
          <a:bodyPr wrap="square" rtlCol="0">
            <a:spAutoFit/>
          </a:bodyPr>
          <a:lstStyle/>
          <a:p>
            <a:r>
              <a:rPr lang="de-DE" sz="1000" dirty="0">
                <a:solidFill>
                  <a:schemeClr val="bg1"/>
                </a:solidFill>
                <a:latin typeface="Arial" panose="020B0604020202020204" pitchFamily="34" charset="0"/>
                <a:cs typeface="Arial" panose="020B0604020202020204" pitchFamily="34" charset="0"/>
              </a:rPr>
              <a:t>9</a:t>
            </a:r>
          </a:p>
        </p:txBody>
      </p:sp>
    </p:spTree>
    <p:extLst>
      <p:ext uri="{BB962C8B-B14F-4D97-AF65-F5344CB8AC3E}">
        <p14:creationId xmlns:p14="http://schemas.microsoft.com/office/powerpoint/2010/main" val="1926208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500"/>
                                        <p:tgtEl>
                                          <p:spTgt spid="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500"/>
                                        <p:tgtEl>
                                          <p:spTgt spid="9">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animEffect transition="in" filter="fade">
                                      <p:cBhvr>
                                        <p:cTn id="18" dur="500"/>
                                        <p:tgtEl>
                                          <p:spTgt spid="9">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animEffect transition="in" filter="fade">
                                      <p:cBhvr>
                                        <p:cTn id="23" dur="500"/>
                                        <p:tgtEl>
                                          <p:spTgt spid="9">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9">
                                            <p:txEl>
                                              <p:pRg st="6" end="6"/>
                                            </p:txEl>
                                          </p:spTgt>
                                        </p:tgtEl>
                                        <p:attrNameLst>
                                          <p:attrName>style.visibility</p:attrName>
                                        </p:attrNameLst>
                                      </p:cBhvr>
                                      <p:to>
                                        <p:strVal val="visible"/>
                                      </p:to>
                                    </p:set>
                                    <p:animEffect transition="in" filter="fade">
                                      <p:cBhvr>
                                        <p:cTn id="26" dur="500"/>
                                        <p:tgtEl>
                                          <p:spTgt spid="9">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xEl>
                                              <p:pRg st="8" end="8"/>
                                            </p:txEl>
                                          </p:spTgt>
                                        </p:tgtEl>
                                        <p:attrNameLst>
                                          <p:attrName>style.visibility</p:attrName>
                                        </p:attrNameLst>
                                      </p:cBhvr>
                                      <p:to>
                                        <p:strVal val="visible"/>
                                      </p:to>
                                    </p:set>
                                    <p:animEffect transition="in" filter="fade">
                                      <p:cBhvr>
                                        <p:cTn id="31" dur="500"/>
                                        <p:tgtEl>
                                          <p:spTgt spid="9">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9">
                                            <p:txEl>
                                              <p:pRg st="9" end="9"/>
                                            </p:txEl>
                                          </p:spTgt>
                                        </p:tgtEl>
                                        <p:attrNameLst>
                                          <p:attrName>style.visibility</p:attrName>
                                        </p:attrNameLst>
                                      </p:cBhvr>
                                      <p:to>
                                        <p:strVal val="visible"/>
                                      </p:to>
                                    </p:set>
                                    <p:animEffect transition="in" filter="fade">
                                      <p:cBhvr>
                                        <p:cTn id="34" dur="500"/>
                                        <p:tgtEl>
                                          <p:spTgt spid="9">
                                            <p:txEl>
                                              <p:pRg st="9" end="9"/>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
                                            <p:txEl>
                                              <p:pRg st="11" end="11"/>
                                            </p:txEl>
                                          </p:spTgt>
                                        </p:tgtEl>
                                        <p:attrNameLst>
                                          <p:attrName>style.visibility</p:attrName>
                                        </p:attrNameLst>
                                      </p:cBhvr>
                                      <p:to>
                                        <p:strVal val="visible"/>
                                      </p:to>
                                    </p:set>
                                    <p:animEffect transition="in" filter="fade">
                                      <p:cBhvr>
                                        <p:cTn id="39" dur="500"/>
                                        <p:tgtEl>
                                          <p:spTgt spid="9">
                                            <p:txEl>
                                              <p:pRg st="11" end="11"/>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9">
                                            <p:txEl>
                                              <p:pRg st="12" end="12"/>
                                            </p:txEl>
                                          </p:spTgt>
                                        </p:tgtEl>
                                        <p:attrNameLst>
                                          <p:attrName>style.visibility</p:attrName>
                                        </p:attrNameLst>
                                      </p:cBhvr>
                                      <p:to>
                                        <p:strVal val="visible"/>
                                      </p:to>
                                    </p:set>
                                    <p:animEffect transition="in" filter="fade">
                                      <p:cBhvr>
                                        <p:cTn id="42" dur="500"/>
                                        <p:tgtEl>
                                          <p:spTgt spid="9">
                                            <p:txEl>
                                              <p:pRg st="12" end="1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left)">
                                      <p:cBhvr>
                                        <p:cTn id="47" dur="500"/>
                                        <p:tgtEl>
                                          <p:spTgt spid="10"/>
                                        </p:tgtEl>
                                      </p:cBhvr>
                                    </p:animEffect>
                                  </p:childTnLst>
                                </p:cTn>
                              </p:par>
                            </p:childTnLst>
                          </p:cTn>
                        </p:par>
                        <p:par>
                          <p:cTn id="48" fill="hold">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fade">
                                      <p:cBhvr>
                                        <p:cTn id="51" dur="500"/>
                                        <p:tgtEl>
                                          <p:spTgt spid="2"/>
                                        </p:tgtEl>
                                      </p:cBhvr>
                                    </p:animEffect>
                                  </p:childTnLst>
                                </p:cTn>
                              </p:par>
                              <p:par>
                                <p:cTn id="52" presetID="10" presetClass="entr" presetSubtype="0" fill="hold" nodeType="withEffect">
                                  <p:stCondLst>
                                    <p:cond delay="0"/>
                                  </p:stCondLst>
                                  <p:childTnLst>
                                    <p:set>
                                      <p:cBhvr>
                                        <p:cTn id="53" dur="1" fill="hold">
                                          <p:stCondLst>
                                            <p:cond delay="0"/>
                                          </p:stCondLst>
                                        </p:cTn>
                                        <p:tgtEl>
                                          <p:spTgt spid="2">
                                            <p:txEl>
                                              <p:pRg st="0" end="0"/>
                                            </p:txEl>
                                          </p:spTgt>
                                        </p:tgtEl>
                                        <p:attrNameLst>
                                          <p:attrName>style.visibility</p:attrName>
                                        </p:attrNameLst>
                                      </p:cBhvr>
                                      <p:to>
                                        <p:strVal val="visible"/>
                                      </p:to>
                                    </p:set>
                                    <p:animEffect transition="in" filter="fade">
                                      <p:cBhvr>
                                        <p:cTn id="54" dur="500"/>
                                        <p:tgtEl>
                                          <p:spTgt spid="2">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
                                            <p:txEl>
                                              <p:pRg st="2" end="2"/>
                                            </p:txEl>
                                          </p:spTgt>
                                        </p:tgtEl>
                                        <p:attrNameLst>
                                          <p:attrName>style.visibility</p:attrName>
                                        </p:attrNameLst>
                                      </p:cBhvr>
                                      <p:to>
                                        <p:strVal val="visible"/>
                                      </p:to>
                                    </p:set>
                                    <p:animEffect transition="in" filter="fade">
                                      <p:cBhvr>
                                        <p:cTn id="59" dur="500"/>
                                        <p:tgtEl>
                                          <p:spTgt spid="2">
                                            <p:txEl>
                                              <p:pRg st="2" end="2"/>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2">
                                            <p:txEl>
                                              <p:pRg st="3" end="3"/>
                                            </p:txEl>
                                          </p:spTgt>
                                        </p:tgtEl>
                                        <p:attrNameLst>
                                          <p:attrName>style.visibility</p:attrName>
                                        </p:attrNameLst>
                                      </p:cBhvr>
                                      <p:to>
                                        <p:strVal val="visible"/>
                                      </p:to>
                                    </p:set>
                                    <p:animEffect transition="in" filter="fade">
                                      <p:cBhvr>
                                        <p:cTn id="62" dur="500"/>
                                        <p:tgtEl>
                                          <p:spTgt spid="2">
                                            <p:txEl>
                                              <p:pRg st="3" end="3"/>
                                            </p:txEl>
                                          </p:spTgt>
                                        </p:tgtEl>
                                      </p:cBhvr>
                                    </p:animEffect>
                                  </p:childTnLst>
                                </p:cTn>
                              </p:par>
                              <p:par>
                                <p:cTn id="63" presetID="10" presetClass="entr" presetSubtype="0" fill="hold" nodeType="withEffect">
                                  <p:stCondLst>
                                    <p:cond delay="0"/>
                                  </p:stCondLst>
                                  <p:childTnLst>
                                    <p:set>
                                      <p:cBhvr>
                                        <p:cTn id="64" dur="1" fill="hold">
                                          <p:stCondLst>
                                            <p:cond delay="0"/>
                                          </p:stCondLst>
                                        </p:cTn>
                                        <p:tgtEl>
                                          <p:spTgt spid="2">
                                            <p:txEl>
                                              <p:pRg st="4" end="4"/>
                                            </p:txEl>
                                          </p:spTgt>
                                        </p:tgtEl>
                                        <p:attrNameLst>
                                          <p:attrName>style.visibility</p:attrName>
                                        </p:attrNameLst>
                                      </p:cBhvr>
                                      <p:to>
                                        <p:strVal val="visible"/>
                                      </p:to>
                                    </p:set>
                                    <p:animEffect transition="in" filter="fade">
                                      <p:cBhvr>
                                        <p:cTn id="65" dur="500"/>
                                        <p:tgtEl>
                                          <p:spTgt spid="2">
                                            <p:txEl>
                                              <p:pRg st="4" end="4"/>
                                            </p:txEl>
                                          </p:spTgt>
                                        </p:tgtEl>
                                      </p:cBhvr>
                                    </p:animEffect>
                                  </p:childTnLst>
                                </p:cTn>
                              </p:par>
                              <p:par>
                                <p:cTn id="66" presetID="10" presetClass="entr" presetSubtype="0" fill="hold" nodeType="withEffect">
                                  <p:stCondLst>
                                    <p:cond delay="0"/>
                                  </p:stCondLst>
                                  <p:childTnLst>
                                    <p:set>
                                      <p:cBhvr>
                                        <p:cTn id="67" dur="1" fill="hold">
                                          <p:stCondLst>
                                            <p:cond delay="0"/>
                                          </p:stCondLst>
                                        </p:cTn>
                                        <p:tgtEl>
                                          <p:spTgt spid="2">
                                            <p:txEl>
                                              <p:pRg st="5" end="5"/>
                                            </p:txEl>
                                          </p:spTgt>
                                        </p:tgtEl>
                                        <p:attrNameLst>
                                          <p:attrName>style.visibility</p:attrName>
                                        </p:attrNameLst>
                                      </p:cBhvr>
                                      <p:to>
                                        <p:strVal val="visible"/>
                                      </p:to>
                                    </p:set>
                                    <p:animEffect transition="in" filter="fade">
                                      <p:cBhvr>
                                        <p:cTn id="68" dur="500"/>
                                        <p:tgtEl>
                                          <p:spTgt spid="2">
                                            <p:txEl>
                                              <p:pRg st="5" end="5"/>
                                            </p:txEl>
                                          </p:spTgt>
                                        </p:tgtEl>
                                      </p:cBhvr>
                                    </p:animEffect>
                                  </p:childTnLst>
                                </p:cTn>
                              </p:par>
                              <p:par>
                                <p:cTn id="69" presetID="10" presetClass="entr" presetSubtype="0" fill="hold" nodeType="withEffect">
                                  <p:stCondLst>
                                    <p:cond delay="0"/>
                                  </p:stCondLst>
                                  <p:childTnLst>
                                    <p:set>
                                      <p:cBhvr>
                                        <p:cTn id="70" dur="1" fill="hold">
                                          <p:stCondLst>
                                            <p:cond delay="0"/>
                                          </p:stCondLst>
                                        </p:cTn>
                                        <p:tgtEl>
                                          <p:spTgt spid="2">
                                            <p:txEl>
                                              <p:pRg st="6" end="6"/>
                                            </p:txEl>
                                          </p:spTgt>
                                        </p:tgtEl>
                                        <p:attrNameLst>
                                          <p:attrName>style.visibility</p:attrName>
                                        </p:attrNameLst>
                                      </p:cBhvr>
                                      <p:to>
                                        <p:strVal val="visible"/>
                                      </p:to>
                                    </p:set>
                                    <p:animEffect transition="in" filter="fade">
                                      <p:cBhvr>
                                        <p:cTn id="71" dur="500"/>
                                        <p:tgtEl>
                                          <p:spTgt spid="2">
                                            <p:txEl>
                                              <p:pRg st="6" end="6"/>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2">
                                            <p:txEl>
                                              <p:pRg st="8" end="8"/>
                                            </p:txEl>
                                          </p:spTgt>
                                        </p:tgtEl>
                                        <p:attrNameLst>
                                          <p:attrName>style.visibility</p:attrName>
                                        </p:attrNameLst>
                                      </p:cBhvr>
                                      <p:to>
                                        <p:strVal val="visible"/>
                                      </p:to>
                                    </p:set>
                                    <p:animEffect transition="in" filter="fade">
                                      <p:cBhvr>
                                        <p:cTn id="76" dur="500"/>
                                        <p:tgtEl>
                                          <p:spTgt spid="2">
                                            <p:txEl>
                                              <p:pRg st="8" end="8"/>
                                            </p:txEl>
                                          </p:spTgt>
                                        </p:tgtEl>
                                      </p:cBhvr>
                                    </p:animEffect>
                                  </p:childTnLst>
                                </p:cTn>
                              </p:par>
                              <p:par>
                                <p:cTn id="77" presetID="10" presetClass="entr" presetSubtype="0" fill="hold" nodeType="withEffect">
                                  <p:stCondLst>
                                    <p:cond delay="0"/>
                                  </p:stCondLst>
                                  <p:childTnLst>
                                    <p:set>
                                      <p:cBhvr>
                                        <p:cTn id="78" dur="1" fill="hold">
                                          <p:stCondLst>
                                            <p:cond delay="0"/>
                                          </p:stCondLst>
                                        </p:cTn>
                                        <p:tgtEl>
                                          <p:spTgt spid="2">
                                            <p:txEl>
                                              <p:pRg st="9" end="9"/>
                                            </p:txEl>
                                          </p:spTgt>
                                        </p:tgtEl>
                                        <p:attrNameLst>
                                          <p:attrName>style.visibility</p:attrName>
                                        </p:attrNameLst>
                                      </p:cBhvr>
                                      <p:to>
                                        <p:strVal val="visible"/>
                                      </p:to>
                                    </p:set>
                                    <p:animEffect transition="in" filter="fade">
                                      <p:cBhvr>
                                        <p:cTn id="79" dur="500"/>
                                        <p:tgtEl>
                                          <p:spTgt spid="2">
                                            <p:txEl>
                                              <p:pRg st="9" end="9"/>
                                            </p:txEl>
                                          </p:spTgt>
                                        </p:tgtEl>
                                      </p:cBhvr>
                                    </p:animEffect>
                                  </p:childTnLst>
                                </p:cTn>
                              </p:par>
                              <p:par>
                                <p:cTn id="80" presetID="10" presetClass="entr" presetSubtype="0" fill="hold" nodeType="withEffect">
                                  <p:stCondLst>
                                    <p:cond delay="0"/>
                                  </p:stCondLst>
                                  <p:childTnLst>
                                    <p:set>
                                      <p:cBhvr>
                                        <p:cTn id="81" dur="1" fill="hold">
                                          <p:stCondLst>
                                            <p:cond delay="0"/>
                                          </p:stCondLst>
                                        </p:cTn>
                                        <p:tgtEl>
                                          <p:spTgt spid="2">
                                            <p:txEl>
                                              <p:pRg st="10" end="10"/>
                                            </p:txEl>
                                          </p:spTgt>
                                        </p:tgtEl>
                                        <p:attrNameLst>
                                          <p:attrName>style.visibility</p:attrName>
                                        </p:attrNameLst>
                                      </p:cBhvr>
                                      <p:to>
                                        <p:strVal val="visible"/>
                                      </p:to>
                                    </p:set>
                                    <p:animEffect transition="in" filter="fade">
                                      <p:cBhvr>
                                        <p:cTn id="82" dur="500"/>
                                        <p:tgtEl>
                                          <p:spTgt spid="2">
                                            <p:txEl>
                                              <p:pRg st="10" end="10"/>
                                            </p:txEl>
                                          </p:spTgt>
                                        </p:tgtEl>
                                      </p:cBhvr>
                                    </p:animEffect>
                                  </p:childTnLst>
                                </p:cTn>
                              </p:par>
                              <p:par>
                                <p:cTn id="83" presetID="10" presetClass="entr" presetSubtype="0" fill="hold" nodeType="withEffect">
                                  <p:stCondLst>
                                    <p:cond delay="0"/>
                                  </p:stCondLst>
                                  <p:childTnLst>
                                    <p:set>
                                      <p:cBhvr>
                                        <p:cTn id="84" dur="1" fill="hold">
                                          <p:stCondLst>
                                            <p:cond delay="0"/>
                                          </p:stCondLst>
                                        </p:cTn>
                                        <p:tgtEl>
                                          <p:spTgt spid="2">
                                            <p:txEl>
                                              <p:pRg st="11" end="11"/>
                                            </p:txEl>
                                          </p:spTgt>
                                        </p:tgtEl>
                                        <p:attrNameLst>
                                          <p:attrName>style.visibility</p:attrName>
                                        </p:attrNameLst>
                                      </p:cBhvr>
                                      <p:to>
                                        <p:strVal val="visible"/>
                                      </p:to>
                                    </p:set>
                                    <p:animEffect transition="in" filter="fade">
                                      <p:cBhvr>
                                        <p:cTn id="85" dur="500"/>
                                        <p:tgtEl>
                                          <p:spTgt spid="2">
                                            <p:txEl>
                                              <p:pRg st="11" end="11"/>
                                            </p:txEl>
                                          </p:spTgt>
                                        </p:tgtEl>
                                      </p:cBhvr>
                                    </p:animEffect>
                                  </p:childTnLst>
                                </p:cTn>
                              </p:par>
                              <p:par>
                                <p:cTn id="86" presetID="10" presetClass="entr" presetSubtype="0" fill="hold" nodeType="withEffect">
                                  <p:stCondLst>
                                    <p:cond delay="0"/>
                                  </p:stCondLst>
                                  <p:childTnLst>
                                    <p:set>
                                      <p:cBhvr>
                                        <p:cTn id="87" dur="1" fill="hold">
                                          <p:stCondLst>
                                            <p:cond delay="0"/>
                                          </p:stCondLst>
                                        </p:cTn>
                                        <p:tgtEl>
                                          <p:spTgt spid="2">
                                            <p:txEl>
                                              <p:pRg st="12" end="12"/>
                                            </p:txEl>
                                          </p:spTgt>
                                        </p:tgtEl>
                                        <p:attrNameLst>
                                          <p:attrName>style.visibility</p:attrName>
                                        </p:attrNameLst>
                                      </p:cBhvr>
                                      <p:to>
                                        <p:strVal val="visible"/>
                                      </p:to>
                                    </p:set>
                                    <p:animEffect transition="in" filter="fade">
                                      <p:cBhvr>
                                        <p:cTn id="88" dur="5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hteck 21">
            <a:extLst>
              <a:ext uri="{FF2B5EF4-FFF2-40B4-BE49-F238E27FC236}">
                <a16:creationId xmlns:a16="http://schemas.microsoft.com/office/drawing/2014/main" id="{41ABCC41-AE3A-022E-DAA4-993DF349A116}"/>
              </a:ext>
            </a:extLst>
          </p:cNvPr>
          <p:cNvSpPr/>
          <p:nvPr/>
        </p:nvSpPr>
        <p:spPr>
          <a:xfrm>
            <a:off x="395648" y="1616620"/>
            <a:ext cx="4387315" cy="2172510"/>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4" name="Tabelle 3">
            <a:extLst>
              <a:ext uri="{FF2B5EF4-FFF2-40B4-BE49-F238E27FC236}">
                <a16:creationId xmlns:a16="http://schemas.microsoft.com/office/drawing/2014/main" id="{48BC070D-E330-995C-7D48-8BC82107D92D}"/>
              </a:ext>
            </a:extLst>
          </p:cNvPr>
          <p:cNvGraphicFramePr>
            <a:graphicFrameLocks noGrp="1"/>
          </p:cNvGraphicFramePr>
          <p:nvPr>
            <p:extLst>
              <p:ext uri="{D42A27DB-BD31-4B8C-83A1-F6EECF244321}">
                <p14:modId xmlns:p14="http://schemas.microsoft.com/office/powerpoint/2010/main" val="1445640399"/>
              </p:ext>
            </p:extLst>
          </p:nvPr>
        </p:nvGraphicFramePr>
        <p:xfrm>
          <a:off x="395648" y="4048414"/>
          <a:ext cx="3453975" cy="2430435"/>
        </p:xfrm>
        <a:graphic>
          <a:graphicData uri="http://schemas.openxmlformats.org/drawingml/2006/table">
            <a:tbl>
              <a:tblPr firstRow="1" firstCol="1" bandRow="1"/>
              <a:tblGrid>
                <a:gridCol w="636965">
                  <a:extLst>
                    <a:ext uri="{9D8B030D-6E8A-4147-A177-3AD203B41FA5}">
                      <a16:colId xmlns:a16="http://schemas.microsoft.com/office/drawing/2014/main" val="1899736504"/>
                    </a:ext>
                  </a:extLst>
                </a:gridCol>
                <a:gridCol w="2817010">
                  <a:extLst>
                    <a:ext uri="{9D8B030D-6E8A-4147-A177-3AD203B41FA5}">
                      <a16:colId xmlns:a16="http://schemas.microsoft.com/office/drawing/2014/main" val="1242097438"/>
                    </a:ext>
                  </a:extLst>
                </a:gridCol>
              </a:tblGrid>
              <a:tr h="272619">
                <a:tc gridSpan="2">
                  <a:txBody>
                    <a:bodyPr/>
                    <a:lstStyle/>
                    <a:p>
                      <a:pPr algn="ctr">
                        <a:spcBef>
                          <a:spcPts val="1200"/>
                        </a:spcBef>
                        <a:spcAft>
                          <a:spcPts val="600"/>
                        </a:spcAft>
                      </a:pPr>
                      <a:r>
                        <a:rPr lang="en-US" sz="1600" b="1" dirty="0">
                          <a:effectLst/>
                          <a:latin typeface="Arial" panose="020B0604020202020204" pitchFamily="34" charset="0"/>
                          <a:ea typeface="Calibri" panose="020F0502020204030204" pitchFamily="34" charset="0"/>
                          <a:cs typeface="Arial" panose="020B0604020202020204" pitchFamily="34" charset="0"/>
                        </a:rPr>
                        <a:t>Production scenarios</a:t>
                      </a:r>
                      <a:endParaRPr lang="de-DE" sz="1600" dirty="0">
                        <a:effectLst/>
                        <a:latin typeface="Arial" panose="020B0604020202020204" pitchFamily="34" charset="0"/>
                        <a:ea typeface="Calibri" panose="020F0502020204030204" pitchFamily="34" charset="0"/>
                        <a:cs typeface="Arial" panose="020B0604020202020204" pitchFamily="34" charset="0"/>
                      </a:endParaRPr>
                    </a:p>
                  </a:txBody>
                  <a:tcPr marL="36195" marR="3619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e-DE"/>
                    </a:p>
                  </a:txBody>
                  <a:tcPr/>
                </a:tc>
                <a:extLst>
                  <a:ext uri="{0D108BD9-81ED-4DB2-BD59-A6C34878D82A}">
                    <a16:rowId xmlns:a16="http://schemas.microsoft.com/office/drawing/2014/main" val="2556503163"/>
                  </a:ext>
                </a:extLst>
              </a:tr>
              <a:tr h="272619">
                <a:tc>
                  <a:txBody>
                    <a:bodyPr/>
                    <a:lstStyle/>
                    <a:p>
                      <a:pPr algn="ctr">
                        <a:spcBef>
                          <a:spcPts val="1200"/>
                        </a:spcBef>
                        <a:spcAft>
                          <a:spcPts val="600"/>
                        </a:spcAft>
                      </a:pPr>
                      <a:r>
                        <a:rPr lang="en-US" sz="1600" dirty="0">
                          <a:effectLst/>
                          <a:latin typeface="Arial" panose="020B0604020202020204" pitchFamily="34" charset="0"/>
                          <a:ea typeface="Calibri" panose="020F0502020204030204" pitchFamily="34" charset="0"/>
                          <a:cs typeface="Arial" panose="020B0604020202020204" pitchFamily="34" charset="0"/>
                        </a:rPr>
                        <a:t>#</a:t>
                      </a:r>
                      <a:endParaRPr lang="de-DE" sz="1600" dirty="0">
                        <a:effectLst/>
                        <a:latin typeface="Arial" panose="020B0604020202020204" pitchFamily="34" charset="0"/>
                        <a:ea typeface="Calibri" panose="020F0502020204030204" pitchFamily="34" charset="0"/>
                        <a:cs typeface="Arial" panose="020B0604020202020204" pitchFamily="34" charset="0"/>
                      </a:endParaRPr>
                    </a:p>
                  </a:txBody>
                  <a:tcPr marL="36195" marR="36195" marT="0" marB="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a:spcBef>
                          <a:spcPts val="1200"/>
                        </a:spcBef>
                        <a:spcAft>
                          <a:spcPts val="600"/>
                        </a:spcAft>
                      </a:pPr>
                      <a:r>
                        <a:rPr lang="en-US" sz="1600" b="1" dirty="0">
                          <a:effectLst/>
                          <a:latin typeface="Arial" panose="020B0604020202020204" pitchFamily="34" charset="0"/>
                          <a:ea typeface="Calibri" panose="020F0502020204030204" pitchFamily="34" charset="0"/>
                          <a:cs typeface="Arial" panose="020B0604020202020204" pitchFamily="34" charset="0"/>
                        </a:rPr>
                        <a:t>Base cases </a:t>
                      </a:r>
                      <a:endParaRPr lang="de-DE" sz="1600" dirty="0">
                        <a:effectLst/>
                        <a:latin typeface="Arial" panose="020B0604020202020204" pitchFamily="34" charset="0"/>
                        <a:ea typeface="Calibri" panose="020F0502020204030204" pitchFamily="34" charset="0"/>
                        <a:cs typeface="Arial" panose="020B0604020202020204" pitchFamily="34" charset="0"/>
                      </a:endParaRPr>
                    </a:p>
                  </a:txBody>
                  <a:tcPr marL="36195" marR="36195" marT="0" marB="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6072264"/>
                  </a:ext>
                </a:extLst>
              </a:tr>
              <a:tr h="272619">
                <a:tc>
                  <a:txBody>
                    <a:bodyPr/>
                    <a:lstStyle/>
                    <a:p>
                      <a:pPr algn="ctr">
                        <a:spcBef>
                          <a:spcPts val="1200"/>
                        </a:spcBef>
                        <a:spcAft>
                          <a:spcPts val="600"/>
                        </a:spcAft>
                      </a:pPr>
                      <a:r>
                        <a:rPr lang="en-US" sz="1600" dirty="0">
                          <a:effectLst/>
                          <a:latin typeface="Arial" panose="020B0604020202020204" pitchFamily="34" charset="0"/>
                          <a:ea typeface="Calibri" panose="020F0502020204030204" pitchFamily="34" charset="0"/>
                          <a:cs typeface="Arial" panose="020B0604020202020204" pitchFamily="34" charset="0"/>
                        </a:rPr>
                        <a:t>C</a:t>
                      </a:r>
                      <a:endParaRPr lang="de-DE" sz="1600" dirty="0">
                        <a:effectLst/>
                        <a:latin typeface="Arial" panose="020B0604020202020204" pitchFamily="34" charset="0"/>
                        <a:ea typeface="Calibri" panose="020F0502020204030204" pitchFamily="34" charset="0"/>
                        <a:cs typeface="Arial" panose="020B0604020202020204" pitchFamily="34" charset="0"/>
                      </a:endParaRPr>
                    </a:p>
                  </a:txBody>
                  <a:tcPr marL="36195" marR="36195" marT="0" marB="0" anchor="ctr">
                    <a:lnL w="12700" cap="flat" cmpd="sng" algn="ctr">
                      <a:noFill/>
                      <a:prstDash val="solid"/>
                      <a:round/>
                      <a:headEnd type="none" w="med" len="med"/>
                      <a:tailEnd type="none" w="med" len="med"/>
                    </a:lnL>
                    <a:lnR>
                      <a:noFill/>
                    </a:lnR>
                    <a:lnT w="12700" cap="flat" cmpd="sng" algn="ctr">
                      <a:noFill/>
                      <a:prstDash val="sysDot"/>
                      <a:round/>
                      <a:headEnd type="none" w="med" len="med"/>
                      <a:tailEnd type="none" w="med" len="med"/>
                    </a:lnT>
                    <a:lnB>
                      <a:noFill/>
                    </a:lnB>
                    <a:lnTlToBr w="12700" cmpd="sng">
                      <a:noFill/>
                      <a:prstDash val="solid"/>
                    </a:lnTlToBr>
                    <a:lnBlToTr w="12700" cmpd="sng">
                      <a:noFill/>
                      <a:prstDash val="solid"/>
                    </a:lnBlToTr>
                    <a:solidFill>
                      <a:schemeClr val="accent1"/>
                    </a:solidFill>
                  </a:tcPr>
                </a:tc>
                <a:tc>
                  <a:txBody>
                    <a:bodyPr/>
                    <a:lstStyle/>
                    <a:p>
                      <a:pPr algn="l">
                        <a:spcBef>
                          <a:spcPts val="1200"/>
                        </a:spcBef>
                        <a:spcAft>
                          <a:spcPts val="600"/>
                        </a:spcAft>
                      </a:pPr>
                      <a:r>
                        <a:rPr lang="en-US" sz="1600" dirty="0">
                          <a:effectLst/>
                          <a:latin typeface="Arial" panose="020B0604020202020204" pitchFamily="34" charset="0"/>
                          <a:ea typeface="Calibri" panose="020F0502020204030204" pitchFamily="34" charset="0"/>
                          <a:cs typeface="Arial" panose="020B0604020202020204" pitchFamily="34" charset="0"/>
                        </a:rPr>
                        <a:t>Conventional base case</a:t>
                      </a:r>
                    </a:p>
                  </a:txBody>
                  <a:tcPr marL="36195" marR="36195" marT="0" marB="0" anchor="ctr">
                    <a:lnL>
                      <a:noFill/>
                    </a:lnL>
                    <a:lnR w="12700" cap="flat" cmpd="sng" algn="ctr">
                      <a:noFill/>
                      <a:prstDash val="solid"/>
                      <a:round/>
                      <a:headEnd type="none" w="med" len="med"/>
                      <a:tailEnd type="none" w="med" len="med"/>
                    </a:lnR>
                    <a:lnT w="12700" cap="flat" cmpd="sng" algn="ctr">
                      <a:noFill/>
                      <a:prstDash val="sysDot"/>
                      <a:round/>
                      <a:headEnd type="none" w="med" len="med"/>
                      <a:tailEnd type="none" w="med" len="med"/>
                    </a:lnT>
                    <a:lnB>
                      <a:noFill/>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2808746350"/>
                  </a:ext>
                </a:extLst>
              </a:tr>
              <a:tr h="272619">
                <a:tc>
                  <a:txBody>
                    <a:bodyPr/>
                    <a:lstStyle/>
                    <a:p>
                      <a:pPr algn="ctr">
                        <a:spcBef>
                          <a:spcPts val="1200"/>
                        </a:spcBef>
                        <a:spcAft>
                          <a:spcPts val="600"/>
                        </a:spcAft>
                      </a:pPr>
                      <a:r>
                        <a:rPr lang="en-US" sz="1600" dirty="0">
                          <a:effectLst/>
                          <a:latin typeface="Arial" panose="020B0604020202020204" pitchFamily="34" charset="0"/>
                          <a:ea typeface="Calibri" panose="020F0502020204030204" pitchFamily="34" charset="0"/>
                          <a:cs typeface="Arial" panose="020B0604020202020204" pitchFamily="34" charset="0"/>
                        </a:rPr>
                        <a:t>O</a:t>
                      </a:r>
                      <a:endParaRPr lang="de-DE" sz="1600" dirty="0">
                        <a:effectLst/>
                        <a:latin typeface="Arial" panose="020B0604020202020204" pitchFamily="34" charset="0"/>
                        <a:ea typeface="Calibri" panose="020F0502020204030204" pitchFamily="34" charset="0"/>
                        <a:cs typeface="Arial" panose="020B0604020202020204" pitchFamily="34" charset="0"/>
                      </a:endParaRPr>
                    </a:p>
                  </a:txBody>
                  <a:tcPr marL="36195" marR="36195" marT="0" marB="0" anchor="ctr">
                    <a:lnL w="12700" cap="flat" cmpd="sng" algn="ctr">
                      <a:no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l">
                        <a:spcBef>
                          <a:spcPts val="1200"/>
                        </a:spcBef>
                        <a:spcAft>
                          <a:spcPts val="600"/>
                        </a:spcAft>
                      </a:pPr>
                      <a:r>
                        <a:rPr lang="en-US" sz="1600" dirty="0">
                          <a:effectLst/>
                          <a:latin typeface="Arial" panose="020B0604020202020204" pitchFamily="34" charset="0"/>
                          <a:ea typeface="Calibri" panose="020F0502020204030204" pitchFamily="34" charset="0"/>
                          <a:cs typeface="Arial" panose="020B0604020202020204" pitchFamily="34" charset="0"/>
                        </a:rPr>
                        <a:t>Organic base case</a:t>
                      </a:r>
                      <a:endParaRPr lang="de-DE" sz="1600" dirty="0">
                        <a:effectLst/>
                        <a:latin typeface="Arial" panose="020B0604020202020204" pitchFamily="34" charset="0"/>
                        <a:ea typeface="Calibri" panose="020F0502020204030204" pitchFamily="34" charset="0"/>
                        <a:cs typeface="Arial" panose="020B0604020202020204" pitchFamily="34" charset="0"/>
                      </a:endParaRPr>
                    </a:p>
                  </a:txBody>
                  <a:tcPr marL="36195" marR="36195" marT="0" marB="0" anchor="ctr">
                    <a:lnL>
                      <a:noFill/>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1377853578"/>
                  </a:ext>
                </a:extLst>
              </a:tr>
              <a:tr h="272619">
                <a:tc>
                  <a:txBody>
                    <a:bodyPr/>
                    <a:lstStyle/>
                    <a:p>
                      <a:pPr algn="ctr">
                        <a:spcBef>
                          <a:spcPts val="1200"/>
                        </a:spcBef>
                        <a:spcAft>
                          <a:spcPts val="600"/>
                        </a:spcAft>
                      </a:pPr>
                      <a:r>
                        <a:rPr lang="en-US" sz="1600" dirty="0">
                          <a:effectLst/>
                          <a:latin typeface="Arial" panose="020B0604020202020204" pitchFamily="34" charset="0"/>
                          <a:ea typeface="Calibri" panose="020F0502020204030204" pitchFamily="34" charset="0"/>
                          <a:cs typeface="Arial" panose="020B0604020202020204" pitchFamily="34" charset="0"/>
                        </a:rPr>
                        <a:t>#</a:t>
                      </a:r>
                      <a:endParaRPr lang="de-DE" sz="1600" dirty="0">
                        <a:effectLst/>
                        <a:latin typeface="Arial" panose="020B0604020202020204" pitchFamily="34" charset="0"/>
                        <a:ea typeface="Calibri" panose="020F0502020204030204" pitchFamily="34" charset="0"/>
                        <a:cs typeface="Arial" panose="020B0604020202020204" pitchFamily="34" charset="0"/>
                      </a:endParaRPr>
                    </a:p>
                  </a:txBody>
                  <a:tcPr marL="36195" marR="36195" marT="0" marB="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a:spcBef>
                          <a:spcPts val="1200"/>
                        </a:spcBef>
                        <a:spcAft>
                          <a:spcPts val="600"/>
                        </a:spcAft>
                      </a:pPr>
                      <a:r>
                        <a:rPr lang="en-US" sz="1600" b="1" dirty="0">
                          <a:effectLst/>
                          <a:latin typeface="Arial" panose="020B0604020202020204" pitchFamily="34" charset="0"/>
                          <a:ea typeface="Calibri" panose="020F0502020204030204" pitchFamily="34" charset="0"/>
                          <a:cs typeface="Arial" panose="020B0604020202020204" pitchFamily="34" charset="0"/>
                        </a:rPr>
                        <a:t>Scenario analyses</a:t>
                      </a:r>
                      <a:endParaRPr lang="de-DE" sz="1600" dirty="0">
                        <a:effectLst/>
                        <a:latin typeface="Arial" panose="020B0604020202020204" pitchFamily="34" charset="0"/>
                        <a:ea typeface="Calibri" panose="020F0502020204030204" pitchFamily="34" charset="0"/>
                        <a:cs typeface="Arial" panose="020B0604020202020204" pitchFamily="34" charset="0"/>
                      </a:endParaRPr>
                    </a:p>
                  </a:txBody>
                  <a:tcPr marL="36195" marR="36195" marT="0" marB="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7574729"/>
                  </a:ext>
                </a:extLst>
              </a:tr>
              <a:tr h="266835">
                <a:tc>
                  <a:txBody>
                    <a:bodyPr/>
                    <a:lstStyle/>
                    <a:p>
                      <a:pPr algn="ctr">
                        <a:spcBef>
                          <a:spcPts val="1200"/>
                        </a:spcBef>
                        <a:spcAft>
                          <a:spcPts val="600"/>
                        </a:spcAft>
                      </a:pPr>
                      <a:r>
                        <a:rPr lang="en-US" sz="1600" dirty="0">
                          <a:effectLst/>
                          <a:latin typeface="Arial" panose="020B0604020202020204" pitchFamily="34" charset="0"/>
                          <a:ea typeface="Calibri" panose="020F0502020204030204" pitchFamily="34" charset="0"/>
                          <a:cs typeface="Arial" panose="020B0604020202020204" pitchFamily="34" charset="0"/>
                        </a:rPr>
                        <a:t>O1</a:t>
                      </a:r>
                    </a:p>
                  </a:txBody>
                  <a:tcPr marL="36195" marR="3619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l" defTabSz="257175" rtl="0" eaLnBrk="1" fontAlgn="auto" latinLnBrk="0" hangingPunct="1">
                        <a:lnSpc>
                          <a:spcPct val="100000"/>
                        </a:lnSpc>
                        <a:spcBef>
                          <a:spcPts val="1200"/>
                        </a:spcBef>
                        <a:spcAft>
                          <a:spcPts val="600"/>
                        </a:spcAft>
                        <a:buClrTx/>
                        <a:buSzTx/>
                        <a:buFontTx/>
                        <a:buNone/>
                        <a:tabLst/>
                        <a:defRPr/>
                      </a:pPr>
                      <a:r>
                        <a:rPr lang="en-US" sz="1600" dirty="0">
                          <a:effectLst/>
                          <a:latin typeface="Arial" panose="020B0604020202020204" pitchFamily="34" charset="0"/>
                          <a:ea typeface="Calibri" panose="020F0502020204030204" pitchFamily="34" charset="0"/>
                          <a:cs typeface="Arial" panose="020B0604020202020204" pitchFamily="34" charset="0"/>
                        </a:rPr>
                        <a:t>yield (O) − standard deviation</a:t>
                      </a:r>
                      <a:endParaRPr lang="de-DE" sz="1600" dirty="0">
                        <a:effectLst/>
                        <a:latin typeface="Arial" panose="020B0604020202020204" pitchFamily="34" charset="0"/>
                        <a:ea typeface="Calibri" panose="020F0502020204030204" pitchFamily="34" charset="0"/>
                        <a:cs typeface="Arial" panose="020B0604020202020204" pitchFamily="34" charset="0"/>
                      </a:endParaRPr>
                    </a:p>
                  </a:txBody>
                  <a:tcPr marL="36195" marR="3619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7659137"/>
                  </a:ext>
                </a:extLst>
              </a:tr>
              <a:tr h="266835">
                <a:tc>
                  <a:txBody>
                    <a:bodyPr/>
                    <a:lstStyle/>
                    <a:p>
                      <a:pPr algn="ctr">
                        <a:spcBef>
                          <a:spcPts val="1200"/>
                        </a:spcBef>
                        <a:spcAft>
                          <a:spcPts val="600"/>
                        </a:spcAft>
                      </a:pPr>
                      <a:r>
                        <a:rPr lang="en-US" sz="1600" dirty="0">
                          <a:effectLst/>
                          <a:latin typeface="Arial" panose="020B0604020202020204" pitchFamily="34" charset="0"/>
                          <a:ea typeface="Calibri" panose="020F0502020204030204" pitchFamily="34" charset="0"/>
                          <a:cs typeface="Arial" panose="020B0604020202020204" pitchFamily="34" charset="0"/>
                        </a:rPr>
                        <a:t>O2</a:t>
                      </a:r>
                    </a:p>
                  </a:txBody>
                  <a:tcPr marL="36195" marR="3619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l" defTabSz="257175" rtl="0" eaLnBrk="1" fontAlgn="auto" latinLnBrk="0" hangingPunct="1">
                        <a:lnSpc>
                          <a:spcPct val="100000"/>
                        </a:lnSpc>
                        <a:spcBef>
                          <a:spcPts val="0"/>
                        </a:spcBef>
                        <a:spcAft>
                          <a:spcPts val="0"/>
                        </a:spcAft>
                        <a:buClrTx/>
                        <a:buSzTx/>
                        <a:buFontTx/>
                        <a:buNone/>
                        <a:tabLst/>
                        <a:defRPr/>
                      </a:pPr>
                      <a:r>
                        <a:rPr lang="de-DE" sz="1600" dirty="0">
                          <a:latin typeface="Arial" panose="020B0604020202020204" pitchFamily="34" charset="0"/>
                          <a:cs typeface="Arial" panose="020B0604020202020204" pitchFamily="34" charset="0"/>
                        </a:rPr>
                        <a:t>y</a:t>
                      </a:r>
                      <a:r>
                        <a:rPr lang="en-US" sz="1600" dirty="0" err="1">
                          <a:effectLst/>
                          <a:latin typeface="Arial" panose="020B0604020202020204" pitchFamily="34" charset="0"/>
                          <a:ea typeface="Calibri" panose="020F0502020204030204" pitchFamily="34" charset="0"/>
                          <a:cs typeface="Arial" panose="020B0604020202020204" pitchFamily="34" charset="0"/>
                        </a:rPr>
                        <a:t>ield</a:t>
                      </a:r>
                      <a:r>
                        <a:rPr lang="en-US" sz="1600" dirty="0">
                          <a:effectLst/>
                          <a:latin typeface="Arial" panose="020B0604020202020204" pitchFamily="34" charset="0"/>
                          <a:ea typeface="Calibri" panose="020F0502020204030204" pitchFamily="34" charset="0"/>
                          <a:cs typeface="Arial" panose="020B0604020202020204" pitchFamily="34" charset="0"/>
                        </a:rPr>
                        <a:t> (O) + standard deviation</a:t>
                      </a:r>
                      <a:endParaRPr lang="de-DE" sz="1600" dirty="0">
                        <a:effectLst/>
                        <a:latin typeface="Arial" panose="020B0604020202020204" pitchFamily="34" charset="0"/>
                        <a:ea typeface="Calibri" panose="020F0502020204030204" pitchFamily="34" charset="0"/>
                        <a:cs typeface="Arial" panose="020B0604020202020204" pitchFamily="34" charset="0"/>
                      </a:endParaRPr>
                    </a:p>
                  </a:txBody>
                  <a:tcPr marL="36195" marR="3619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48655380"/>
                  </a:ext>
                </a:extLst>
              </a:tr>
              <a:tr h="266835">
                <a:tc>
                  <a:txBody>
                    <a:bodyPr/>
                    <a:lstStyle/>
                    <a:p>
                      <a:pPr algn="ctr">
                        <a:spcBef>
                          <a:spcPts val="1200"/>
                        </a:spcBef>
                        <a:spcAft>
                          <a:spcPts val="600"/>
                        </a:spcAft>
                      </a:pPr>
                      <a:r>
                        <a:rPr lang="en-US" sz="1600" dirty="0">
                          <a:effectLst/>
                          <a:latin typeface="Arial" panose="020B0604020202020204" pitchFamily="34" charset="0"/>
                          <a:ea typeface="Calibri" panose="020F0502020204030204" pitchFamily="34" charset="0"/>
                          <a:cs typeface="Arial" panose="020B0604020202020204" pitchFamily="34" charset="0"/>
                        </a:rPr>
                        <a:t>O3</a:t>
                      </a:r>
                    </a:p>
                  </a:txBody>
                  <a:tcPr marL="36195" marR="3619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r>
                        <a:rPr lang="de-DE" sz="1600" dirty="0" err="1">
                          <a:latin typeface="Arial" panose="020B0604020202020204" pitchFamily="34" charset="0"/>
                          <a:cs typeface="Arial" panose="020B0604020202020204" pitchFamily="34" charset="0"/>
                        </a:rPr>
                        <a:t>manure</a:t>
                      </a:r>
                      <a:r>
                        <a:rPr lang="de-DE" sz="1600" dirty="0">
                          <a:latin typeface="Arial" panose="020B0604020202020204" pitchFamily="34" charset="0"/>
                          <a:cs typeface="Arial" panose="020B0604020202020204" pitchFamily="34" charset="0"/>
                        </a:rPr>
                        <a:t> (C)</a:t>
                      </a:r>
                    </a:p>
                  </a:txBody>
                  <a:tcPr marL="36195" marR="3619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83793508"/>
                  </a:ext>
                </a:extLst>
              </a:tr>
              <a:tr h="266835">
                <a:tc>
                  <a:txBody>
                    <a:bodyPr/>
                    <a:lstStyle/>
                    <a:p>
                      <a:pPr algn="ctr">
                        <a:spcBef>
                          <a:spcPts val="1200"/>
                        </a:spcBef>
                        <a:spcAft>
                          <a:spcPts val="600"/>
                        </a:spcAft>
                      </a:pPr>
                      <a:r>
                        <a:rPr lang="en-US" sz="1600" dirty="0">
                          <a:effectLst/>
                          <a:latin typeface="Arial" panose="020B0604020202020204" pitchFamily="34" charset="0"/>
                          <a:ea typeface="Calibri" panose="020F0502020204030204" pitchFamily="34" charset="0"/>
                          <a:cs typeface="Arial" panose="020B0604020202020204" pitchFamily="34" charset="0"/>
                        </a:rPr>
                        <a:t>O4</a:t>
                      </a:r>
                    </a:p>
                  </a:txBody>
                  <a:tcPr marL="36195" marR="36195" marT="0" marB="0" anchor="ctr">
                    <a:lnL w="12700" cap="flat" cmpd="sng" algn="ctr">
                      <a:noFill/>
                      <a:prstDash val="solid"/>
                      <a:round/>
                      <a:headEnd type="none" w="med" len="med"/>
                      <a:tailEnd type="none" w="med" len="med"/>
                    </a:lnL>
                    <a:lnR w="12700" cmpd="sng">
                      <a:noFill/>
                      <a:prstDash val="soli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r>
                        <a:rPr lang="de-DE" sz="1600" dirty="0" err="1">
                          <a:latin typeface="Arial" panose="020B0604020202020204" pitchFamily="34" charset="0"/>
                          <a:cs typeface="Arial" panose="020B0604020202020204" pitchFamily="34" charset="0"/>
                        </a:rPr>
                        <a:t>manure</a:t>
                      </a:r>
                      <a:r>
                        <a:rPr lang="de-DE" sz="1600" dirty="0">
                          <a:latin typeface="Arial" panose="020B0604020202020204" pitchFamily="34" charset="0"/>
                          <a:cs typeface="Arial" panose="020B0604020202020204" pitchFamily="34" charset="0"/>
                        </a:rPr>
                        <a:t> (</a:t>
                      </a:r>
                      <a:r>
                        <a:rPr lang="en-US" sz="1600" noProof="0" dirty="0">
                          <a:latin typeface="Arial" panose="020B0604020202020204" pitchFamily="34" charset="0"/>
                          <a:cs typeface="Arial" panose="020B0604020202020204" pitchFamily="34" charset="0"/>
                        </a:rPr>
                        <a:t>literature</a:t>
                      </a:r>
                      <a:r>
                        <a:rPr lang="de-DE" sz="1600" dirty="0">
                          <a:latin typeface="Arial" panose="020B0604020202020204" pitchFamily="34" charset="0"/>
                          <a:cs typeface="Arial" panose="020B0604020202020204" pitchFamily="34" charset="0"/>
                        </a:rPr>
                        <a:t>)</a:t>
                      </a:r>
                    </a:p>
                  </a:txBody>
                  <a:tcPr marL="36195" marR="36195" marT="0" marB="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8334439"/>
                  </a:ext>
                </a:extLst>
              </a:tr>
            </a:tbl>
          </a:graphicData>
        </a:graphic>
      </p:graphicFrame>
      <p:sp>
        <p:nvSpPr>
          <p:cNvPr id="5" name="Titel 1">
            <a:extLst>
              <a:ext uri="{FF2B5EF4-FFF2-40B4-BE49-F238E27FC236}">
                <a16:creationId xmlns:a16="http://schemas.microsoft.com/office/drawing/2014/main" id="{787BF365-3AF6-9728-E31B-1180ED7E6161}"/>
              </a:ext>
            </a:extLst>
          </p:cNvPr>
          <p:cNvSpPr txBox="1">
            <a:spLocks/>
          </p:cNvSpPr>
          <p:nvPr/>
        </p:nvSpPr>
        <p:spPr>
          <a:xfrm>
            <a:off x="395648" y="1024223"/>
            <a:ext cx="10005652" cy="517300"/>
          </a:xfrm>
          <a:prstGeom prst="rect">
            <a:avLst/>
          </a:prstGeom>
          <a:noFill/>
        </p:spPr>
        <p:txBody>
          <a:bodyPr anchor="ctr"/>
          <a:lstStyle>
            <a:lvl1pPr algn="ctr" defTabSz="257175" rtl="0" eaLnBrk="1" latinLnBrk="0" hangingPunct="1">
              <a:spcBef>
                <a:spcPct val="0"/>
              </a:spcBef>
              <a:buNone/>
              <a:defRPr sz="2475" kern="1200">
                <a:solidFill>
                  <a:schemeClr val="tx1"/>
                </a:solidFill>
                <a:latin typeface="+mj-lt"/>
                <a:ea typeface="+mj-ea"/>
                <a:cs typeface="+mj-cs"/>
              </a:defRPr>
            </a:lvl1pPr>
          </a:lstStyle>
          <a:p>
            <a:pPr algn="l"/>
            <a:r>
              <a:rPr lang="en-US" sz="2400" dirty="0">
                <a:latin typeface="Arial"/>
              </a:rPr>
              <a:t>Scenarios of production</a:t>
            </a:r>
          </a:p>
        </p:txBody>
      </p:sp>
      <p:sp>
        <p:nvSpPr>
          <p:cNvPr id="9" name="Textfeld 8">
            <a:extLst>
              <a:ext uri="{FF2B5EF4-FFF2-40B4-BE49-F238E27FC236}">
                <a16:creationId xmlns:a16="http://schemas.microsoft.com/office/drawing/2014/main" id="{908F6F88-1903-F456-FF66-3A77F415C9FA}"/>
              </a:ext>
            </a:extLst>
          </p:cNvPr>
          <p:cNvSpPr txBox="1"/>
          <p:nvPr/>
        </p:nvSpPr>
        <p:spPr>
          <a:xfrm>
            <a:off x="11611992" y="6573915"/>
            <a:ext cx="443884" cy="246221"/>
          </a:xfrm>
          <a:prstGeom prst="rect">
            <a:avLst/>
          </a:prstGeom>
          <a:noFill/>
        </p:spPr>
        <p:txBody>
          <a:bodyPr wrap="square" rtlCol="0">
            <a:spAutoFit/>
          </a:bodyPr>
          <a:lstStyle/>
          <a:p>
            <a:r>
              <a:rPr lang="de-DE" sz="1000" dirty="0">
                <a:solidFill>
                  <a:schemeClr val="bg1"/>
                </a:solidFill>
                <a:latin typeface="Arial" panose="020B0604020202020204" pitchFamily="34" charset="0"/>
                <a:cs typeface="Arial" panose="020B0604020202020204" pitchFamily="34" charset="0"/>
              </a:rPr>
              <a:t>10</a:t>
            </a:r>
          </a:p>
        </p:txBody>
      </p:sp>
      <p:sp>
        <p:nvSpPr>
          <p:cNvPr id="3" name="Textfeld 2">
            <a:extLst>
              <a:ext uri="{FF2B5EF4-FFF2-40B4-BE49-F238E27FC236}">
                <a16:creationId xmlns:a16="http://schemas.microsoft.com/office/drawing/2014/main" id="{C73700FE-9C84-7722-BE4C-C792D91C7025}"/>
              </a:ext>
            </a:extLst>
          </p:cNvPr>
          <p:cNvSpPr txBox="1"/>
          <p:nvPr/>
        </p:nvSpPr>
        <p:spPr>
          <a:xfrm>
            <a:off x="395648" y="1641793"/>
            <a:ext cx="5700352" cy="2277547"/>
          </a:xfrm>
          <a:prstGeom prst="rect">
            <a:avLst/>
          </a:prstGeom>
          <a:noFill/>
        </p:spPr>
        <p:txBody>
          <a:bodyPr wrap="square" rtlCol="0">
            <a:spAutoFit/>
          </a:bodyPr>
          <a:lstStyle/>
          <a:p>
            <a:r>
              <a:rPr lang="en-US" sz="1600" b="1" dirty="0">
                <a:solidFill>
                  <a:schemeClr val="tx1">
                    <a:lumMod val="85000"/>
                    <a:lumOff val="15000"/>
                  </a:schemeClr>
                </a:solidFill>
                <a:latin typeface="Helvetica"/>
                <a:cs typeface="Helvetica"/>
              </a:rPr>
              <a:t>LCA of 22 products</a:t>
            </a:r>
            <a:r>
              <a:rPr lang="en-US" sz="1600" dirty="0">
                <a:solidFill>
                  <a:schemeClr val="tx1">
                    <a:lumMod val="85000"/>
                    <a:lumOff val="15000"/>
                  </a:schemeClr>
                </a:solidFill>
                <a:latin typeface="Helvetica"/>
                <a:cs typeface="Helvetica"/>
              </a:rPr>
              <a:t>: 	</a:t>
            </a:r>
            <a:r>
              <a:rPr lang="en-US" sz="1600" b="1" dirty="0">
                <a:solidFill>
                  <a:schemeClr val="tx1">
                    <a:lumMod val="85000"/>
                    <a:lumOff val="15000"/>
                  </a:schemeClr>
                </a:solidFill>
                <a:latin typeface="Helvetica"/>
                <a:cs typeface="Helvetica"/>
              </a:rPr>
              <a:t>System boundaries:</a:t>
            </a:r>
            <a:endParaRPr lang="en-US" sz="1600" b="1" dirty="0">
              <a:solidFill>
                <a:schemeClr val="tx1">
                  <a:lumMod val="85000"/>
                  <a:lumOff val="1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chemeClr val="tx1">
                    <a:lumMod val="85000"/>
                    <a:lumOff val="15000"/>
                  </a:schemeClr>
                </a:solidFill>
                <a:latin typeface="Arial" panose="020B0604020202020204" pitchFamily="34" charset="0"/>
                <a:cs typeface="Arial" panose="020B0604020202020204" pitchFamily="34" charset="0"/>
              </a:rPr>
              <a:t>17 plants-based 		cradle to farmgate</a:t>
            </a:r>
          </a:p>
          <a:p>
            <a:pPr marL="285750" indent="-285750">
              <a:buFont typeface="Arial" panose="020B0604020202020204" pitchFamily="34" charset="0"/>
              <a:buChar char="•"/>
            </a:pPr>
            <a:r>
              <a:rPr lang="en-US" sz="1600" dirty="0">
                <a:solidFill>
                  <a:schemeClr val="tx1">
                    <a:lumMod val="85000"/>
                    <a:lumOff val="15000"/>
                  </a:schemeClr>
                </a:solidFill>
                <a:latin typeface="Arial" panose="020B0604020202020204" pitchFamily="34" charset="0"/>
                <a:cs typeface="Arial" panose="020B0604020202020204" pitchFamily="34" charset="0"/>
              </a:rPr>
              <a:t>5 animal-based</a:t>
            </a:r>
          </a:p>
          <a:p>
            <a:pPr marL="285750" indent="-285750">
              <a:buFont typeface="Arial" panose="020B0604020202020204" pitchFamily="34" charset="0"/>
              <a:buChar char="•"/>
            </a:pPr>
            <a:endParaRPr lang="en-US" sz="1000" dirty="0">
              <a:solidFill>
                <a:schemeClr val="tx1">
                  <a:lumMod val="85000"/>
                  <a:lumOff val="15000"/>
                </a:schemeClr>
              </a:solidFill>
              <a:latin typeface="Arial" panose="020B0604020202020204" pitchFamily="34" charset="0"/>
              <a:cs typeface="Arial" panose="020B0604020202020204" pitchFamily="34" charset="0"/>
            </a:endParaRPr>
          </a:p>
          <a:p>
            <a:r>
              <a:rPr lang="en-US" sz="1600" b="1" dirty="0">
                <a:solidFill>
                  <a:schemeClr val="tx1">
                    <a:lumMod val="85000"/>
                    <a:lumOff val="15000"/>
                  </a:schemeClr>
                </a:solidFill>
                <a:latin typeface="Arial" panose="020B0604020202020204" pitchFamily="34" charset="0"/>
                <a:cs typeface="Arial" panose="020B0604020202020204" pitchFamily="34" charset="0"/>
              </a:rPr>
              <a:t>LCIA method</a:t>
            </a:r>
            <a:r>
              <a:rPr lang="en-US" sz="1600" dirty="0">
                <a:solidFill>
                  <a:schemeClr val="tx1">
                    <a:lumMod val="85000"/>
                    <a:lumOff val="15000"/>
                  </a:schemeClr>
                </a:solidFill>
                <a:latin typeface="Arial" panose="020B0604020202020204" pitchFamily="34" charset="0"/>
                <a:cs typeface="Arial" panose="020B0604020202020204" pitchFamily="34" charset="0"/>
              </a:rPr>
              <a:t>:			</a:t>
            </a:r>
            <a:r>
              <a:rPr lang="en-US" sz="1600" b="1" dirty="0">
                <a:solidFill>
                  <a:schemeClr val="tx1">
                    <a:lumMod val="85000"/>
                    <a:lumOff val="15000"/>
                  </a:schemeClr>
                </a:solidFill>
                <a:latin typeface="Arial" panose="020B0604020202020204" pitchFamily="34" charset="0"/>
                <a:cs typeface="Arial" panose="020B0604020202020204" pitchFamily="34" charset="0"/>
              </a:rPr>
              <a:t>Functional unit:</a:t>
            </a:r>
          </a:p>
          <a:p>
            <a:r>
              <a:rPr lang="en-US" sz="1600" dirty="0" err="1">
                <a:solidFill>
                  <a:schemeClr val="tx1">
                    <a:lumMod val="85000"/>
                    <a:lumOff val="15000"/>
                  </a:schemeClr>
                </a:solidFill>
                <a:latin typeface="Arial" panose="020B0604020202020204" pitchFamily="34" charset="0"/>
                <a:cs typeface="Arial" panose="020B0604020202020204" pitchFamily="34" charset="0"/>
              </a:rPr>
              <a:t>ReCiPe</a:t>
            </a:r>
            <a:r>
              <a:rPr lang="en-US" sz="1600" dirty="0">
                <a:solidFill>
                  <a:schemeClr val="tx1">
                    <a:lumMod val="85000"/>
                    <a:lumOff val="15000"/>
                  </a:schemeClr>
                </a:solidFill>
                <a:latin typeface="Arial" panose="020B0604020202020204" pitchFamily="34" charset="0"/>
                <a:cs typeface="Arial" panose="020B0604020202020204" pitchFamily="34" charset="0"/>
              </a:rPr>
              <a:t> 2016			1 kg of product</a:t>
            </a:r>
            <a:endParaRPr lang="en-US" sz="1600" dirty="0">
              <a:solidFill>
                <a:schemeClr val="tx1">
                  <a:lumMod val="85000"/>
                  <a:lumOff val="15000"/>
                </a:schemeClr>
              </a:solidFill>
              <a:latin typeface="Helvetica"/>
              <a:cs typeface="Helvetica"/>
            </a:endParaRPr>
          </a:p>
          <a:p>
            <a:endParaRPr lang="en-US" sz="1000" b="1" dirty="0">
              <a:solidFill>
                <a:schemeClr val="tx1">
                  <a:lumMod val="85000"/>
                  <a:lumOff val="15000"/>
                </a:schemeClr>
              </a:solidFill>
              <a:latin typeface="Arial" panose="020B0604020202020204" pitchFamily="34" charset="0"/>
              <a:cs typeface="Arial" panose="020B0604020202020204" pitchFamily="34" charset="0"/>
            </a:endParaRPr>
          </a:p>
          <a:p>
            <a:r>
              <a:rPr lang="en-US" sz="1600" b="1" dirty="0">
                <a:solidFill>
                  <a:schemeClr val="tx1">
                    <a:lumMod val="85000"/>
                    <a:lumOff val="15000"/>
                  </a:schemeClr>
                </a:solidFill>
                <a:latin typeface="Arial" panose="020B0604020202020204" pitchFamily="34" charset="0"/>
                <a:cs typeface="Arial" panose="020B0604020202020204" pitchFamily="34" charset="0"/>
              </a:rPr>
              <a:t>LCA base-data</a:t>
            </a:r>
            <a:r>
              <a:rPr lang="en-US" sz="1600" dirty="0">
                <a:solidFill>
                  <a:schemeClr val="tx1">
                    <a:lumMod val="85000"/>
                    <a:lumOff val="15000"/>
                  </a:schemeClr>
                </a:solidFill>
                <a:latin typeface="Arial" panose="020B0604020202020204" pitchFamily="34" charset="0"/>
                <a:cs typeface="Arial" panose="020B0604020202020204" pitchFamily="34" charset="0"/>
              </a:rPr>
              <a:t>: </a:t>
            </a:r>
          </a:p>
          <a:p>
            <a:r>
              <a:rPr lang="en-US" sz="1600" dirty="0" err="1">
                <a:solidFill>
                  <a:schemeClr val="tx1">
                    <a:lumMod val="85000"/>
                    <a:lumOff val="15000"/>
                  </a:schemeClr>
                </a:solidFill>
                <a:latin typeface="Arial" panose="020B0604020202020204" pitchFamily="34" charset="0"/>
                <a:cs typeface="Arial" panose="020B0604020202020204" pitchFamily="34" charset="0"/>
              </a:rPr>
              <a:t>Agrifootprint</a:t>
            </a:r>
            <a:r>
              <a:rPr lang="en-US" sz="1600" dirty="0">
                <a:solidFill>
                  <a:schemeClr val="tx1">
                    <a:lumMod val="85000"/>
                    <a:lumOff val="15000"/>
                  </a:schemeClr>
                </a:solidFill>
                <a:latin typeface="Arial" panose="020B0604020202020204" pitchFamily="34" charset="0"/>
                <a:cs typeface="Arial" panose="020B0604020202020204" pitchFamily="34" charset="0"/>
              </a:rPr>
              <a:t> 5.0 (re)modelled in </a:t>
            </a:r>
            <a:r>
              <a:rPr lang="en-US" sz="1600" dirty="0" err="1">
                <a:solidFill>
                  <a:schemeClr val="tx1">
                    <a:lumMod val="85000"/>
                    <a:lumOff val="15000"/>
                  </a:schemeClr>
                </a:solidFill>
                <a:latin typeface="Arial" panose="020B0604020202020204" pitchFamily="34" charset="0"/>
                <a:cs typeface="Arial" panose="020B0604020202020204" pitchFamily="34" charset="0"/>
              </a:rPr>
              <a:t>SimaPro</a:t>
            </a:r>
            <a:endParaRPr lang="en-US" sz="1600" dirty="0">
              <a:solidFill>
                <a:schemeClr val="tx1">
                  <a:lumMod val="85000"/>
                  <a:lumOff val="15000"/>
                </a:schemeClr>
              </a:solidFill>
              <a:latin typeface="Arial" panose="020B0604020202020204" pitchFamily="34" charset="0"/>
              <a:cs typeface="Arial" panose="020B0604020202020204" pitchFamily="34" charset="0"/>
            </a:endParaRPr>
          </a:p>
          <a:p>
            <a:endParaRPr lang="en-US" sz="10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D926B266-6F24-5553-8777-5CBB5F367AC4}"/>
              </a:ext>
            </a:extLst>
          </p:cNvPr>
          <p:cNvSpPr txBox="1"/>
          <p:nvPr/>
        </p:nvSpPr>
        <p:spPr>
          <a:xfrm>
            <a:off x="5562155" y="1128321"/>
            <a:ext cx="3474593" cy="312625"/>
          </a:xfrm>
          <a:prstGeom prst="rect">
            <a:avLst/>
          </a:prstGeom>
          <a:noFill/>
        </p:spPr>
        <p:txBody>
          <a:bodyPr wrap="none" lIns="0" tIns="0" rIns="72000" bIns="0" rtlCol="0" anchor="ctr">
            <a:noAutofit/>
          </a:bodyPr>
          <a:lstStyle/>
          <a:p>
            <a:r>
              <a:rPr lang="en-GB" sz="2400" dirty="0">
                <a:latin typeface="Arial" panose="020B0604020202020204" pitchFamily="34" charset="0"/>
                <a:cs typeface="Arial" panose="020B0604020202020204" pitchFamily="34" charset="0"/>
              </a:rPr>
              <a:t>Exemplary production system</a:t>
            </a:r>
          </a:p>
        </p:txBody>
      </p:sp>
      <p:sp>
        <p:nvSpPr>
          <p:cNvPr id="56" name="Rechteck: abgerundete Ecken 55">
            <a:extLst>
              <a:ext uri="{FF2B5EF4-FFF2-40B4-BE49-F238E27FC236}">
                <a16:creationId xmlns:a16="http://schemas.microsoft.com/office/drawing/2014/main" id="{C30012F9-7CFD-0525-B31F-0E5EFA1EE35E}"/>
              </a:ext>
            </a:extLst>
          </p:cNvPr>
          <p:cNvSpPr/>
          <p:nvPr/>
        </p:nvSpPr>
        <p:spPr>
          <a:xfrm>
            <a:off x="5562155" y="2350743"/>
            <a:ext cx="4464794" cy="3973852"/>
          </a:xfrm>
          <a:prstGeom prst="roundRect">
            <a:avLst>
              <a:gd name="adj" fmla="val 7360"/>
            </a:avLst>
          </a:prstGeom>
          <a:noFill/>
          <a:ln w="28575">
            <a:solidFill>
              <a:schemeClr val="bg1">
                <a:lumMod val="65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Abgerundetes Rechteck 212">
            <a:extLst>
              <a:ext uri="{FF2B5EF4-FFF2-40B4-BE49-F238E27FC236}">
                <a16:creationId xmlns:a16="http://schemas.microsoft.com/office/drawing/2014/main" id="{1711BB22-8CCE-43A1-1BAB-1BC5C8A45345}"/>
              </a:ext>
            </a:extLst>
          </p:cNvPr>
          <p:cNvSpPr/>
          <p:nvPr/>
        </p:nvSpPr>
        <p:spPr>
          <a:xfrm>
            <a:off x="5737646" y="1987965"/>
            <a:ext cx="2612022" cy="755512"/>
          </a:xfrm>
          <a:prstGeom prst="roundRect">
            <a:avLst>
              <a:gd name="adj" fmla="val 9123"/>
            </a:avLst>
          </a:prstGeom>
          <a:solidFill>
            <a:schemeClr val="bg1"/>
          </a:solidFill>
          <a:ln w="12700">
            <a:solidFill>
              <a:schemeClr val="bg1">
                <a:lumMod val="50000"/>
              </a:schemeClr>
            </a:solidFill>
            <a:prstDash val="solid"/>
          </a:ln>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1600" dirty="0">
              <a:solidFill>
                <a:schemeClr val="tx1"/>
              </a:solidFill>
              <a:latin typeface="Arial" panose="020B0604020202020204" pitchFamily="34" charset="0"/>
              <a:cs typeface="Arial" panose="020B0604020202020204" pitchFamily="34" charset="0"/>
            </a:endParaRPr>
          </a:p>
        </p:txBody>
      </p:sp>
      <p:sp>
        <p:nvSpPr>
          <p:cNvPr id="10" name="Rechteck 9">
            <a:extLst>
              <a:ext uri="{FF2B5EF4-FFF2-40B4-BE49-F238E27FC236}">
                <a16:creationId xmlns:a16="http://schemas.microsoft.com/office/drawing/2014/main" id="{44E58B0D-97C4-2C50-FF56-1A0A0AECFDA9}"/>
              </a:ext>
            </a:extLst>
          </p:cNvPr>
          <p:cNvSpPr/>
          <p:nvPr/>
        </p:nvSpPr>
        <p:spPr>
          <a:xfrm>
            <a:off x="5954137" y="2311759"/>
            <a:ext cx="2194722" cy="269826"/>
          </a:xfrm>
          <a:prstGeom prst="rect">
            <a:avLst/>
          </a:prstGeom>
          <a:solidFill>
            <a:srgbClr val="D9D9D9"/>
          </a:solidFill>
          <a:ln w="9525">
            <a:solidFill>
              <a:schemeClr val="bg1">
                <a:lumMod val="50000"/>
              </a:schemeClr>
            </a:solid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en-GB" sz="1600" dirty="0">
                <a:solidFill>
                  <a:srgbClr val="0059AB"/>
                </a:solidFill>
                <a:latin typeface="Arial" panose="020B0604020202020204" pitchFamily="34" charset="0"/>
                <a:cs typeface="Arial" panose="020B0604020202020204" pitchFamily="34" charset="0"/>
              </a:rPr>
              <a:t>Pig &amp; poultry manure</a:t>
            </a:r>
          </a:p>
        </p:txBody>
      </p:sp>
      <p:sp>
        <p:nvSpPr>
          <p:cNvPr id="11" name="Textfeld 10">
            <a:extLst>
              <a:ext uri="{FF2B5EF4-FFF2-40B4-BE49-F238E27FC236}">
                <a16:creationId xmlns:a16="http://schemas.microsoft.com/office/drawing/2014/main" id="{0E5A32FF-2ED5-96C8-9698-04F5821CE446}"/>
              </a:ext>
            </a:extLst>
          </p:cNvPr>
          <p:cNvSpPr txBox="1"/>
          <p:nvPr/>
        </p:nvSpPr>
        <p:spPr>
          <a:xfrm>
            <a:off x="5751716" y="2023335"/>
            <a:ext cx="2599562" cy="215861"/>
          </a:xfrm>
          <a:prstGeom prst="rect">
            <a:avLst/>
          </a:prstGeom>
          <a:noFill/>
        </p:spPr>
        <p:txBody>
          <a:bodyPr wrap="none" lIns="0" tIns="0" rIns="0" bIns="0" rtlCol="0">
            <a:noAutofit/>
          </a:bodyPr>
          <a:lstStyle/>
          <a:p>
            <a:pPr algn="ctr"/>
            <a:r>
              <a:rPr lang="en-GB" sz="1600" i="1" dirty="0">
                <a:latin typeface="Arial" panose="020B0604020202020204" pitchFamily="34" charset="0"/>
                <a:cs typeface="Arial" panose="020B0604020202020204" pitchFamily="34" charset="0"/>
              </a:rPr>
              <a:t>Animal production systems</a:t>
            </a:r>
          </a:p>
        </p:txBody>
      </p:sp>
      <p:grpSp>
        <p:nvGrpSpPr>
          <p:cNvPr id="55" name="Gruppieren 54">
            <a:extLst>
              <a:ext uri="{FF2B5EF4-FFF2-40B4-BE49-F238E27FC236}">
                <a16:creationId xmlns:a16="http://schemas.microsoft.com/office/drawing/2014/main" id="{3332498B-5688-F11D-A9A2-C491DEDD0DF0}"/>
              </a:ext>
            </a:extLst>
          </p:cNvPr>
          <p:cNvGrpSpPr/>
          <p:nvPr/>
        </p:nvGrpSpPr>
        <p:grpSpPr>
          <a:xfrm>
            <a:off x="5751716" y="5182024"/>
            <a:ext cx="1827869" cy="1031907"/>
            <a:chOff x="4673060" y="5294254"/>
            <a:chExt cx="1608578" cy="1031907"/>
          </a:xfrm>
        </p:grpSpPr>
        <p:sp>
          <p:nvSpPr>
            <p:cNvPr id="14" name="Abgerundetes Rechteck 212">
              <a:extLst>
                <a:ext uri="{FF2B5EF4-FFF2-40B4-BE49-F238E27FC236}">
                  <a16:creationId xmlns:a16="http://schemas.microsoft.com/office/drawing/2014/main" id="{8CC65748-58BB-124A-E716-E98ACFE8E2B3}"/>
                </a:ext>
              </a:extLst>
            </p:cNvPr>
            <p:cNvSpPr/>
            <p:nvPr/>
          </p:nvSpPr>
          <p:spPr>
            <a:xfrm>
              <a:off x="4673060" y="5294254"/>
              <a:ext cx="1608578" cy="1031907"/>
            </a:xfrm>
            <a:prstGeom prst="roundRect">
              <a:avLst>
                <a:gd name="adj" fmla="val 15145"/>
              </a:avLst>
            </a:prstGeom>
            <a:solidFill>
              <a:schemeClr val="bg1"/>
            </a:solidFill>
            <a:ln w="9525">
              <a:solidFill>
                <a:schemeClr val="bg1">
                  <a:lumMod val="50000"/>
                </a:schemeClr>
              </a:solidFill>
              <a:prstDash val="solid"/>
            </a:ln>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1600" dirty="0">
                <a:solidFill>
                  <a:schemeClr val="tx1"/>
                </a:solidFill>
                <a:latin typeface="Arial" panose="020B0604020202020204" pitchFamily="34" charset="0"/>
                <a:cs typeface="Arial" panose="020B0604020202020204" pitchFamily="34" charset="0"/>
              </a:endParaRPr>
            </a:p>
          </p:txBody>
        </p:sp>
        <p:sp>
          <p:nvSpPr>
            <p:cNvPr id="15" name="Textfeld 14">
              <a:extLst>
                <a:ext uri="{FF2B5EF4-FFF2-40B4-BE49-F238E27FC236}">
                  <a16:creationId xmlns:a16="http://schemas.microsoft.com/office/drawing/2014/main" id="{7E240E37-EE1F-FAA4-32DE-EA2A7EEB7F53}"/>
                </a:ext>
              </a:extLst>
            </p:cNvPr>
            <p:cNvSpPr txBox="1"/>
            <p:nvPr/>
          </p:nvSpPr>
          <p:spPr>
            <a:xfrm>
              <a:off x="4673060" y="5294254"/>
              <a:ext cx="1608578" cy="206381"/>
            </a:xfrm>
            <a:prstGeom prst="rect">
              <a:avLst/>
            </a:prstGeom>
            <a:noFill/>
          </p:spPr>
          <p:txBody>
            <a:bodyPr wrap="none" lIns="0" tIns="0" rIns="0" bIns="0" rtlCol="0">
              <a:noAutofit/>
            </a:bodyPr>
            <a:lstStyle/>
            <a:p>
              <a:pPr algn="ctr"/>
              <a:r>
                <a:rPr lang="de-DE" sz="1600" i="1" dirty="0">
                  <a:latin typeface="Arial" panose="020B0604020202020204" pitchFamily="34" charset="0"/>
                  <a:cs typeface="Arial" panose="020B0604020202020204" pitchFamily="34" charset="0"/>
                </a:rPr>
                <a:t>Capital </a:t>
              </a:r>
              <a:r>
                <a:rPr lang="de-DE" sz="1600" i="1" dirty="0" err="1">
                  <a:latin typeface="Arial" panose="020B0604020202020204" pitchFamily="34" charset="0"/>
                  <a:cs typeface="Arial" panose="020B0604020202020204" pitchFamily="34" charset="0"/>
                </a:rPr>
                <a:t>goods</a:t>
              </a:r>
              <a:endParaRPr lang="en-US" sz="1600" i="1" dirty="0">
                <a:latin typeface="Arial" panose="020B0604020202020204" pitchFamily="34" charset="0"/>
                <a:cs typeface="Arial" panose="020B0604020202020204" pitchFamily="34" charset="0"/>
              </a:endParaRPr>
            </a:p>
          </p:txBody>
        </p:sp>
        <p:sp>
          <p:nvSpPr>
            <p:cNvPr id="16" name="Rechteck 15">
              <a:extLst>
                <a:ext uri="{FF2B5EF4-FFF2-40B4-BE49-F238E27FC236}">
                  <a16:creationId xmlns:a16="http://schemas.microsoft.com/office/drawing/2014/main" id="{B9E68C45-4E07-051C-5B95-611D734756C2}"/>
                </a:ext>
              </a:extLst>
            </p:cNvPr>
            <p:cNvSpPr/>
            <p:nvPr/>
          </p:nvSpPr>
          <p:spPr>
            <a:xfrm>
              <a:off x="4793703" y="5603826"/>
              <a:ext cx="1367291" cy="257977"/>
            </a:xfrm>
            <a:prstGeom prst="rect">
              <a:avLst/>
            </a:prstGeom>
            <a:solidFill>
              <a:srgbClr val="D9D9D9"/>
            </a:solidFill>
            <a:ln w="9525">
              <a:solidFill>
                <a:schemeClr val="bg1">
                  <a:lumMod val="50000"/>
                </a:schemeClr>
              </a:solid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en-GB" sz="1600" dirty="0">
                  <a:solidFill>
                    <a:schemeClr val="tx1"/>
                  </a:solidFill>
                  <a:latin typeface="Arial" panose="020B0604020202020204" pitchFamily="34" charset="0"/>
                  <a:cs typeface="Arial" panose="020B0604020202020204" pitchFamily="34" charset="0"/>
                </a:rPr>
                <a:t>Buildings</a:t>
              </a:r>
            </a:p>
          </p:txBody>
        </p:sp>
        <p:sp>
          <p:nvSpPr>
            <p:cNvPr id="17" name="Rechteck 16">
              <a:extLst>
                <a:ext uri="{FF2B5EF4-FFF2-40B4-BE49-F238E27FC236}">
                  <a16:creationId xmlns:a16="http://schemas.microsoft.com/office/drawing/2014/main" id="{B7E1967E-6A0C-D898-2569-5E29ED79D7ED}"/>
                </a:ext>
              </a:extLst>
            </p:cNvPr>
            <p:cNvSpPr/>
            <p:nvPr/>
          </p:nvSpPr>
          <p:spPr>
            <a:xfrm>
              <a:off x="4793703" y="5939196"/>
              <a:ext cx="1367291" cy="257977"/>
            </a:xfrm>
            <a:prstGeom prst="rect">
              <a:avLst/>
            </a:prstGeom>
            <a:solidFill>
              <a:srgbClr val="D9D9D9"/>
            </a:solidFill>
            <a:ln w="9525">
              <a:solidFill>
                <a:schemeClr val="bg1">
                  <a:lumMod val="50000"/>
                </a:schemeClr>
              </a:solid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en-GB" sz="1600" dirty="0">
                  <a:solidFill>
                    <a:schemeClr val="tx1"/>
                  </a:solidFill>
                  <a:latin typeface="Arial" panose="020B0604020202020204" pitchFamily="34" charset="0"/>
                  <a:cs typeface="Arial" panose="020B0604020202020204" pitchFamily="34" charset="0"/>
                </a:rPr>
                <a:t>Machinery</a:t>
              </a:r>
            </a:p>
          </p:txBody>
        </p:sp>
      </p:grpSp>
      <p:grpSp>
        <p:nvGrpSpPr>
          <p:cNvPr id="18" name="Gruppieren 17">
            <a:extLst>
              <a:ext uri="{FF2B5EF4-FFF2-40B4-BE49-F238E27FC236}">
                <a16:creationId xmlns:a16="http://schemas.microsoft.com/office/drawing/2014/main" id="{0E8664D7-4565-2B39-630A-CCEB762140A5}"/>
              </a:ext>
            </a:extLst>
          </p:cNvPr>
          <p:cNvGrpSpPr/>
          <p:nvPr/>
        </p:nvGrpSpPr>
        <p:grpSpPr>
          <a:xfrm>
            <a:off x="9534507" y="3310472"/>
            <a:ext cx="2045147" cy="775119"/>
            <a:chOff x="5040000" y="2510960"/>
            <a:chExt cx="1440000" cy="332313"/>
          </a:xfrm>
        </p:grpSpPr>
        <p:sp>
          <p:nvSpPr>
            <p:cNvPr id="19" name="Abgerundetes Rechteck 212">
              <a:extLst>
                <a:ext uri="{FF2B5EF4-FFF2-40B4-BE49-F238E27FC236}">
                  <a16:creationId xmlns:a16="http://schemas.microsoft.com/office/drawing/2014/main" id="{F787F462-AB32-552A-F2E9-2BBAC58AB0BA}"/>
                </a:ext>
              </a:extLst>
            </p:cNvPr>
            <p:cNvSpPr/>
            <p:nvPr/>
          </p:nvSpPr>
          <p:spPr>
            <a:xfrm>
              <a:off x="5040000" y="2510960"/>
              <a:ext cx="1440000" cy="332313"/>
            </a:xfrm>
            <a:prstGeom prst="roundRect">
              <a:avLst>
                <a:gd name="adj" fmla="val 18453"/>
              </a:avLst>
            </a:prstGeom>
            <a:solidFill>
              <a:schemeClr val="bg1"/>
            </a:solidFill>
            <a:ln w="9525">
              <a:solidFill>
                <a:schemeClr val="bg1">
                  <a:lumMod val="50000"/>
                </a:schemeClr>
              </a:solidFill>
              <a:prstDash val="solid"/>
            </a:ln>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1600" dirty="0">
                <a:solidFill>
                  <a:schemeClr val="tx1"/>
                </a:solidFill>
                <a:latin typeface="Arial" panose="020B0604020202020204" pitchFamily="34" charset="0"/>
                <a:cs typeface="Arial" panose="020B0604020202020204" pitchFamily="34" charset="0"/>
              </a:endParaRPr>
            </a:p>
          </p:txBody>
        </p:sp>
        <p:sp>
          <p:nvSpPr>
            <p:cNvPr id="20" name="Textfeld 19">
              <a:extLst>
                <a:ext uri="{FF2B5EF4-FFF2-40B4-BE49-F238E27FC236}">
                  <a16:creationId xmlns:a16="http://schemas.microsoft.com/office/drawing/2014/main" id="{E6F4C05E-5148-14BA-FB4F-C63077DB1658}"/>
                </a:ext>
              </a:extLst>
            </p:cNvPr>
            <p:cNvSpPr txBox="1"/>
            <p:nvPr/>
          </p:nvSpPr>
          <p:spPr>
            <a:xfrm>
              <a:off x="5144022" y="2540501"/>
              <a:ext cx="1159121" cy="144000"/>
            </a:xfrm>
            <a:prstGeom prst="rect">
              <a:avLst/>
            </a:prstGeom>
            <a:noFill/>
          </p:spPr>
          <p:txBody>
            <a:bodyPr wrap="none" lIns="0" tIns="0" rIns="0" bIns="0" rtlCol="0">
              <a:noAutofit/>
            </a:bodyPr>
            <a:lstStyle/>
            <a:p>
              <a:pPr algn="ctr"/>
              <a:r>
                <a:rPr lang="en-US" sz="1600" i="1" dirty="0">
                  <a:latin typeface="Arial" panose="020B0604020202020204" pitchFamily="34" charset="0"/>
                  <a:cs typeface="Arial" panose="020B0604020202020204" pitchFamily="34" charset="0"/>
                </a:rPr>
                <a:t>Co-products </a:t>
              </a:r>
            </a:p>
          </p:txBody>
        </p:sp>
        <p:sp>
          <p:nvSpPr>
            <p:cNvPr id="21" name="Rechteck 20">
              <a:extLst>
                <a:ext uri="{FF2B5EF4-FFF2-40B4-BE49-F238E27FC236}">
                  <a16:creationId xmlns:a16="http://schemas.microsoft.com/office/drawing/2014/main" id="{72483265-B1DA-F29A-545D-6E549B3D98B5}"/>
                </a:ext>
              </a:extLst>
            </p:cNvPr>
            <p:cNvSpPr/>
            <p:nvPr/>
          </p:nvSpPr>
          <p:spPr>
            <a:xfrm>
              <a:off x="5148000" y="2664000"/>
              <a:ext cx="1224000" cy="128991"/>
            </a:xfrm>
            <a:prstGeom prst="rect">
              <a:avLst/>
            </a:prstGeom>
            <a:solidFill>
              <a:srgbClr val="D9D9D9"/>
            </a:solidFill>
            <a:ln w="9525">
              <a:solidFill>
                <a:schemeClr val="bg1">
                  <a:lumMod val="50000"/>
                </a:schemeClr>
              </a:solid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en-GB" sz="1600" dirty="0">
                  <a:solidFill>
                    <a:schemeClr val="tx1"/>
                  </a:solidFill>
                  <a:latin typeface="Arial" panose="020B0604020202020204" pitchFamily="34" charset="0"/>
                  <a:cs typeface="Arial" panose="020B0604020202020204" pitchFamily="34" charset="0"/>
                </a:rPr>
                <a:t>Straw</a:t>
              </a:r>
            </a:p>
          </p:txBody>
        </p:sp>
      </p:grpSp>
      <p:grpSp>
        <p:nvGrpSpPr>
          <p:cNvPr id="23" name="Gruppieren 22">
            <a:extLst>
              <a:ext uri="{FF2B5EF4-FFF2-40B4-BE49-F238E27FC236}">
                <a16:creationId xmlns:a16="http://schemas.microsoft.com/office/drawing/2014/main" id="{56DED602-EED6-C9C1-A111-E134DBC92158}"/>
              </a:ext>
            </a:extLst>
          </p:cNvPr>
          <p:cNvGrpSpPr/>
          <p:nvPr/>
        </p:nvGrpSpPr>
        <p:grpSpPr>
          <a:xfrm>
            <a:off x="5745754" y="2956948"/>
            <a:ext cx="1827870" cy="2053096"/>
            <a:chOff x="1008000" y="1515600"/>
            <a:chExt cx="1440000" cy="1422000"/>
          </a:xfrm>
        </p:grpSpPr>
        <p:grpSp>
          <p:nvGrpSpPr>
            <p:cNvPr id="24" name="Gruppieren 23">
              <a:extLst>
                <a:ext uri="{FF2B5EF4-FFF2-40B4-BE49-F238E27FC236}">
                  <a16:creationId xmlns:a16="http://schemas.microsoft.com/office/drawing/2014/main" id="{3A4DD736-BD09-004E-5399-1E1DC5A65A7B}"/>
                </a:ext>
              </a:extLst>
            </p:cNvPr>
            <p:cNvGrpSpPr/>
            <p:nvPr/>
          </p:nvGrpSpPr>
          <p:grpSpPr>
            <a:xfrm>
              <a:off x="1008000" y="1515600"/>
              <a:ext cx="1440000" cy="1422000"/>
              <a:chOff x="720000" y="1296000"/>
              <a:chExt cx="1440000" cy="1422000"/>
            </a:xfrm>
          </p:grpSpPr>
          <p:sp>
            <p:nvSpPr>
              <p:cNvPr id="27" name="Abgerundetes Rechteck 212">
                <a:extLst>
                  <a:ext uri="{FF2B5EF4-FFF2-40B4-BE49-F238E27FC236}">
                    <a16:creationId xmlns:a16="http://schemas.microsoft.com/office/drawing/2014/main" id="{A65EDDAF-7CA8-176B-2A94-98916BB6F730}"/>
                  </a:ext>
                </a:extLst>
              </p:cNvPr>
              <p:cNvSpPr/>
              <p:nvPr/>
            </p:nvSpPr>
            <p:spPr>
              <a:xfrm>
                <a:off x="720000" y="1296000"/>
                <a:ext cx="1440000" cy="1422000"/>
              </a:xfrm>
              <a:prstGeom prst="roundRect">
                <a:avLst>
                  <a:gd name="adj" fmla="val 9123"/>
                </a:avLst>
              </a:prstGeom>
              <a:solidFill>
                <a:schemeClr val="bg1"/>
              </a:solidFill>
              <a:ln w="9525">
                <a:solidFill>
                  <a:schemeClr val="bg1">
                    <a:lumMod val="50000"/>
                  </a:schemeClr>
                </a:solidFill>
                <a:prstDash val="solid"/>
              </a:ln>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1600" dirty="0">
                  <a:solidFill>
                    <a:schemeClr val="tx1"/>
                  </a:solidFill>
                  <a:latin typeface="Arial" panose="020B0604020202020204" pitchFamily="34" charset="0"/>
                  <a:cs typeface="Arial" panose="020B0604020202020204" pitchFamily="34" charset="0"/>
                </a:endParaRPr>
              </a:p>
            </p:txBody>
          </p:sp>
          <p:sp>
            <p:nvSpPr>
              <p:cNvPr id="28" name="Textfeld 27">
                <a:extLst>
                  <a:ext uri="{FF2B5EF4-FFF2-40B4-BE49-F238E27FC236}">
                    <a16:creationId xmlns:a16="http://schemas.microsoft.com/office/drawing/2014/main" id="{17B3B087-8064-4C30-9DDE-2EAE4D5C14F8}"/>
                  </a:ext>
                </a:extLst>
              </p:cNvPr>
              <p:cNvSpPr txBox="1"/>
              <p:nvPr/>
            </p:nvSpPr>
            <p:spPr>
              <a:xfrm>
                <a:off x="720000" y="1296000"/>
                <a:ext cx="1440000" cy="144000"/>
              </a:xfrm>
              <a:prstGeom prst="rect">
                <a:avLst/>
              </a:prstGeom>
              <a:noFill/>
            </p:spPr>
            <p:txBody>
              <a:bodyPr wrap="none" lIns="0" tIns="0" rIns="0" bIns="0" rtlCol="0">
                <a:noAutofit/>
              </a:bodyPr>
              <a:lstStyle/>
              <a:p>
                <a:pPr algn="ctr"/>
                <a:r>
                  <a:rPr lang="en-US" sz="1600" i="1" dirty="0">
                    <a:latin typeface="Arial" panose="020B0604020202020204" pitchFamily="34" charset="0"/>
                    <a:cs typeface="Arial" panose="020B0604020202020204" pitchFamily="34" charset="0"/>
                  </a:rPr>
                  <a:t>Inputs</a:t>
                </a:r>
              </a:p>
            </p:txBody>
          </p:sp>
          <p:sp>
            <p:nvSpPr>
              <p:cNvPr id="29" name="Rechteck 28">
                <a:extLst>
                  <a:ext uri="{FF2B5EF4-FFF2-40B4-BE49-F238E27FC236}">
                    <a16:creationId xmlns:a16="http://schemas.microsoft.com/office/drawing/2014/main" id="{3F4F0083-7BB8-8A19-EB20-91948CA879DA}"/>
                  </a:ext>
                </a:extLst>
              </p:cNvPr>
              <p:cNvSpPr/>
              <p:nvPr/>
            </p:nvSpPr>
            <p:spPr>
              <a:xfrm>
                <a:off x="828000" y="1512000"/>
                <a:ext cx="1224000" cy="180000"/>
              </a:xfrm>
              <a:prstGeom prst="rect">
                <a:avLst/>
              </a:prstGeom>
              <a:solidFill>
                <a:srgbClr val="D9D9D9"/>
              </a:solidFill>
              <a:ln w="9525">
                <a:solidFill>
                  <a:schemeClr val="bg1">
                    <a:lumMod val="50000"/>
                  </a:schemeClr>
                </a:solid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en-GB" sz="1600" dirty="0">
                    <a:solidFill>
                      <a:schemeClr val="accent3"/>
                    </a:solidFill>
                    <a:latin typeface="Arial" panose="020B0604020202020204" pitchFamily="34" charset="0"/>
                    <a:cs typeface="Arial" panose="020B0604020202020204" pitchFamily="34" charset="0"/>
                  </a:rPr>
                  <a:t>Seeds</a:t>
                </a:r>
              </a:p>
            </p:txBody>
          </p:sp>
          <p:sp>
            <p:nvSpPr>
              <p:cNvPr id="30" name="Rechteck 29">
                <a:extLst>
                  <a:ext uri="{FF2B5EF4-FFF2-40B4-BE49-F238E27FC236}">
                    <a16:creationId xmlns:a16="http://schemas.microsoft.com/office/drawing/2014/main" id="{7A3936BB-D9D8-FD5C-2A78-A960FBA79190}"/>
                  </a:ext>
                </a:extLst>
              </p:cNvPr>
              <p:cNvSpPr/>
              <p:nvPr/>
            </p:nvSpPr>
            <p:spPr>
              <a:xfrm>
                <a:off x="828000" y="1746000"/>
                <a:ext cx="1224000" cy="180000"/>
              </a:xfrm>
              <a:prstGeom prst="rect">
                <a:avLst/>
              </a:prstGeom>
              <a:solidFill>
                <a:srgbClr val="D9D9D9"/>
              </a:solidFill>
              <a:ln w="9525">
                <a:solidFill>
                  <a:schemeClr val="bg1">
                    <a:lumMod val="50000"/>
                  </a:schemeClr>
                </a:solid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en-GB" sz="1600" dirty="0">
                    <a:solidFill>
                      <a:srgbClr val="C00000"/>
                    </a:solidFill>
                    <a:latin typeface="Arial" panose="020B0604020202020204" pitchFamily="34" charset="0"/>
                    <a:cs typeface="Arial" panose="020B0604020202020204" pitchFamily="34" charset="0"/>
                  </a:rPr>
                  <a:t>Fertilizers</a:t>
                </a:r>
              </a:p>
            </p:txBody>
          </p:sp>
          <p:sp>
            <p:nvSpPr>
              <p:cNvPr id="31" name="Rechteck 30">
                <a:extLst>
                  <a:ext uri="{FF2B5EF4-FFF2-40B4-BE49-F238E27FC236}">
                    <a16:creationId xmlns:a16="http://schemas.microsoft.com/office/drawing/2014/main" id="{F0C7C665-195B-12E9-7E0F-3816C4882635}"/>
                  </a:ext>
                </a:extLst>
              </p:cNvPr>
              <p:cNvSpPr/>
              <p:nvPr/>
            </p:nvSpPr>
            <p:spPr>
              <a:xfrm>
                <a:off x="828000" y="1980000"/>
                <a:ext cx="1224000" cy="180000"/>
              </a:xfrm>
              <a:prstGeom prst="rect">
                <a:avLst/>
              </a:prstGeom>
              <a:solidFill>
                <a:srgbClr val="D9D9D9"/>
              </a:solidFill>
              <a:ln w="9525">
                <a:solidFill>
                  <a:schemeClr val="bg1">
                    <a:lumMod val="50000"/>
                  </a:schemeClr>
                </a:solid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en-GB" sz="1600" dirty="0">
                    <a:solidFill>
                      <a:srgbClr val="C00000"/>
                    </a:solidFill>
                    <a:latin typeface="Arial" panose="020B0604020202020204" pitchFamily="34" charset="0"/>
                    <a:cs typeface="Arial" panose="020B0604020202020204" pitchFamily="34" charset="0"/>
                  </a:rPr>
                  <a:t>Pesticides</a:t>
                </a:r>
              </a:p>
            </p:txBody>
          </p:sp>
        </p:grpSp>
        <p:sp>
          <p:nvSpPr>
            <p:cNvPr id="25" name="Rechteck 24">
              <a:extLst>
                <a:ext uri="{FF2B5EF4-FFF2-40B4-BE49-F238E27FC236}">
                  <a16:creationId xmlns:a16="http://schemas.microsoft.com/office/drawing/2014/main" id="{CE95D81A-845F-EE73-1B62-BE3CD4C565EF}"/>
                </a:ext>
              </a:extLst>
            </p:cNvPr>
            <p:cNvSpPr/>
            <p:nvPr/>
          </p:nvSpPr>
          <p:spPr>
            <a:xfrm>
              <a:off x="1116000" y="2667600"/>
              <a:ext cx="1224000" cy="180000"/>
            </a:xfrm>
            <a:prstGeom prst="rect">
              <a:avLst/>
            </a:prstGeom>
            <a:solidFill>
              <a:srgbClr val="D9D9D9"/>
            </a:solidFill>
            <a:ln w="9525">
              <a:solidFill>
                <a:schemeClr val="bg1">
                  <a:lumMod val="50000"/>
                </a:schemeClr>
              </a:solid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en-GB" sz="1600" dirty="0">
                  <a:solidFill>
                    <a:schemeClr val="tx1"/>
                  </a:solidFill>
                  <a:latin typeface="Arial" panose="020B0604020202020204" pitchFamily="34" charset="0"/>
                  <a:cs typeface="Arial" panose="020B0604020202020204" pitchFamily="34" charset="0"/>
                </a:rPr>
                <a:t>Irrigation water</a:t>
              </a:r>
            </a:p>
          </p:txBody>
        </p:sp>
        <p:sp>
          <p:nvSpPr>
            <p:cNvPr id="26" name="Rechteck 25">
              <a:extLst>
                <a:ext uri="{FF2B5EF4-FFF2-40B4-BE49-F238E27FC236}">
                  <a16:creationId xmlns:a16="http://schemas.microsoft.com/office/drawing/2014/main" id="{AD31DDDD-CD15-E4AD-CCC2-72907ADB312E}"/>
                </a:ext>
              </a:extLst>
            </p:cNvPr>
            <p:cNvSpPr/>
            <p:nvPr/>
          </p:nvSpPr>
          <p:spPr>
            <a:xfrm>
              <a:off x="1116000" y="2433600"/>
              <a:ext cx="1224000" cy="180000"/>
            </a:xfrm>
            <a:prstGeom prst="rect">
              <a:avLst/>
            </a:prstGeom>
            <a:solidFill>
              <a:srgbClr val="D9D9D9"/>
            </a:solidFill>
            <a:ln w="9525">
              <a:solidFill>
                <a:schemeClr val="bg1">
                  <a:lumMod val="50000"/>
                </a:schemeClr>
              </a:solid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en-GB" sz="1600" dirty="0">
                  <a:solidFill>
                    <a:srgbClr val="0059AB"/>
                  </a:solidFill>
                  <a:latin typeface="Arial" panose="020B0604020202020204" pitchFamily="34" charset="0"/>
                  <a:cs typeface="Arial" panose="020B0604020202020204" pitchFamily="34" charset="0"/>
                </a:rPr>
                <a:t>Energy carriers</a:t>
              </a:r>
            </a:p>
          </p:txBody>
        </p:sp>
      </p:grpSp>
      <p:grpSp>
        <p:nvGrpSpPr>
          <p:cNvPr id="32" name="Gruppieren 31">
            <a:extLst>
              <a:ext uri="{FF2B5EF4-FFF2-40B4-BE49-F238E27FC236}">
                <a16:creationId xmlns:a16="http://schemas.microsoft.com/office/drawing/2014/main" id="{36568656-E83A-227B-2965-852ADF038A42}"/>
              </a:ext>
            </a:extLst>
          </p:cNvPr>
          <p:cNvGrpSpPr/>
          <p:nvPr/>
        </p:nvGrpSpPr>
        <p:grpSpPr>
          <a:xfrm>
            <a:off x="7820309" y="2954545"/>
            <a:ext cx="1519029" cy="375158"/>
            <a:chOff x="3023999" y="432000"/>
            <a:chExt cx="1440002" cy="1432947"/>
          </a:xfrm>
        </p:grpSpPr>
        <p:sp>
          <p:nvSpPr>
            <p:cNvPr id="33" name="Abgerundetes Rechteck 212">
              <a:extLst>
                <a:ext uri="{FF2B5EF4-FFF2-40B4-BE49-F238E27FC236}">
                  <a16:creationId xmlns:a16="http://schemas.microsoft.com/office/drawing/2014/main" id="{F171EFDE-481A-F3B0-1295-D950106E2B54}"/>
                </a:ext>
              </a:extLst>
            </p:cNvPr>
            <p:cNvSpPr/>
            <p:nvPr/>
          </p:nvSpPr>
          <p:spPr>
            <a:xfrm>
              <a:off x="3024001" y="432000"/>
              <a:ext cx="1440000" cy="1422000"/>
            </a:xfrm>
            <a:prstGeom prst="roundRect">
              <a:avLst>
                <a:gd name="adj" fmla="val 28200"/>
              </a:avLst>
            </a:prstGeom>
            <a:solidFill>
              <a:schemeClr val="bg1"/>
            </a:solidFill>
            <a:ln w="9525">
              <a:solidFill>
                <a:schemeClr val="tx1">
                  <a:lumMod val="50000"/>
                  <a:lumOff val="50000"/>
                </a:schemeClr>
              </a:solidFill>
              <a:prstDash val="solid"/>
            </a:ln>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1600" dirty="0">
                <a:solidFill>
                  <a:schemeClr val="tx1"/>
                </a:solidFill>
                <a:latin typeface="Arial" panose="020B0604020202020204" pitchFamily="34" charset="0"/>
                <a:cs typeface="Arial" panose="020B0604020202020204" pitchFamily="34" charset="0"/>
              </a:endParaRPr>
            </a:p>
          </p:txBody>
        </p:sp>
        <p:sp>
          <p:nvSpPr>
            <p:cNvPr id="34" name="Textfeld 33">
              <a:extLst>
                <a:ext uri="{FF2B5EF4-FFF2-40B4-BE49-F238E27FC236}">
                  <a16:creationId xmlns:a16="http://schemas.microsoft.com/office/drawing/2014/main" id="{B7783139-FE1C-FFFD-DC9D-8D34A70EB221}"/>
                </a:ext>
              </a:extLst>
            </p:cNvPr>
            <p:cNvSpPr txBox="1"/>
            <p:nvPr/>
          </p:nvSpPr>
          <p:spPr>
            <a:xfrm>
              <a:off x="3023999" y="442951"/>
              <a:ext cx="1440000" cy="1421996"/>
            </a:xfrm>
            <a:prstGeom prst="rect">
              <a:avLst/>
            </a:prstGeom>
            <a:noFill/>
          </p:spPr>
          <p:txBody>
            <a:bodyPr wrap="none" lIns="0" tIns="0" rIns="0" bIns="0" rtlCol="0" anchor="ctr">
              <a:noAutofit/>
            </a:bodyPr>
            <a:lstStyle/>
            <a:p>
              <a:pPr algn="ctr"/>
              <a:r>
                <a:rPr lang="en-US" sz="1600" i="1" dirty="0">
                  <a:latin typeface="Arial" panose="020B0604020202020204" pitchFamily="34" charset="0"/>
                  <a:cs typeface="Arial" panose="020B0604020202020204" pitchFamily="34" charset="0"/>
                </a:rPr>
                <a:t>Crop cultivation</a:t>
              </a:r>
            </a:p>
          </p:txBody>
        </p:sp>
      </p:grpSp>
      <p:grpSp>
        <p:nvGrpSpPr>
          <p:cNvPr id="39" name="Gruppieren 38">
            <a:extLst>
              <a:ext uri="{FF2B5EF4-FFF2-40B4-BE49-F238E27FC236}">
                <a16:creationId xmlns:a16="http://schemas.microsoft.com/office/drawing/2014/main" id="{0C237B38-D41A-F40D-B7D1-8A9EB0B1D7D7}"/>
              </a:ext>
            </a:extLst>
          </p:cNvPr>
          <p:cNvGrpSpPr/>
          <p:nvPr/>
        </p:nvGrpSpPr>
        <p:grpSpPr>
          <a:xfrm>
            <a:off x="9534507" y="4155476"/>
            <a:ext cx="2077485" cy="2053096"/>
            <a:chOff x="5040000" y="2477393"/>
            <a:chExt cx="1462770" cy="1422000"/>
          </a:xfrm>
        </p:grpSpPr>
        <p:grpSp>
          <p:nvGrpSpPr>
            <p:cNvPr id="40" name="Gruppieren 39">
              <a:extLst>
                <a:ext uri="{FF2B5EF4-FFF2-40B4-BE49-F238E27FC236}">
                  <a16:creationId xmlns:a16="http://schemas.microsoft.com/office/drawing/2014/main" id="{DBE3E8E9-8560-A493-D038-CECAB9FA4407}"/>
                </a:ext>
              </a:extLst>
            </p:cNvPr>
            <p:cNvGrpSpPr/>
            <p:nvPr/>
          </p:nvGrpSpPr>
          <p:grpSpPr>
            <a:xfrm>
              <a:off x="5040000" y="2477393"/>
              <a:ext cx="1462770" cy="1422000"/>
              <a:chOff x="5040000" y="3024000"/>
              <a:chExt cx="1462770" cy="1422000"/>
            </a:xfrm>
          </p:grpSpPr>
          <p:sp>
            <p:nvSpPr>
              <p:cNvPr id="45" name="Abgerundetes Rechteck 212">
                <a:extLst>
                  <a:ext uri="{FF2B5EF4-FFF2-40B4-BE49-F238E27FC236}">
                    <a16:creationId xmlns:a16="http://schemas.microsoft.com/office/drawing/2014/main" id="{8D8F4387-72A2-B239-6A44-321D77E47833}"/>
                  </a:ext>
                </a:extLst>
              </p:cNvPr>
              <p:cNvSpPr/>
              <p:nvPr/>
            </p:nvSpPr>
            <p:spPr>
              <a:xfrm>
                <a:off x="5040000" y="3024000"/>
                <a:ext cx="1439999" cy="1422000"/>
              </a:xfrm>
              <a:prstGeom prst="roundRect">
                <a:avLst>
                  <a:gd name="adj" fmla="val 9123"/>
                </a:avLst>
              </a:prstGeom>
              <a:solidFill>
                <a:schemeClr val="bg1"/>
              </a:solidFill>
              <a:ln w="9525">
                <a:solidFill>
                  <a:schemeClr val="bg1">
                    <a:lumMod val="50000"/>
                  </a:schemeClr>
                </a:solidFill>
                <a:prstDash val="solid"/>
              </a:ln>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1600" dirty="0">
                  <a:solidFill>
                    <a:schemeClr val="tx1"/>
                  </a:solidFill>
                  <a:latin typeface="Arial" panose="020B0604020202020204" pitchFamily="34" charset="0"/>
                  <a:cs typeface="Arial" panose="020B0604020202020204" pitchFamily="34" charset="0"/>
                </a:endParaRPr>
              </a:p>
            </p:txBody>
          </p:sp>
          <p:sp>
            <p:nvSpPr>
              <p:cNvPr id="46" name="Textfeld 45">
                <a:extLst>
                  <a:ext uri="{FF2B5EF4-FFF2-40B4-BE49-F238E27FC236}">
                    <a16:creationId xmlns:a16="http://schemas.microsoft.com/office/drawing/2014/main" id="{E0A35C6D-CA24-5808-EA09-8AE16B2E6368}"/>
                  </a:ext>
                </a:extLst>
              </p:cNvPr>
              <p:cNvSpPr txBox="1"/>
              <p:nvPr/>
            </p:nvSpPr>
            <p:spPr>
              <a:xfrm>
                <a:off x="5062770" y="3065805"/>
                <a:ext cx="1440000" cy="144000"/>
              </a:xfrm>
              <a:prstGeom prst="rect">
                <a:avLst/>
              </a:prstGeom>
              <a:noFill/>
            </p:spPr>
            <p:txBody>
              <a:bodyPr wrap="none" lIns="0" tIns="0" rIns="0" bIns="0" rtlCol="0">
                <a:noAutofit/>
              </a:bodyPr>
              <a:lstStyle/>
              <a:p>
                <a:pPr algn="ctr"/>
                <a:r>
                  <a:rPr lang="en-US" sz="1600" i="1" dirty="0">
                    <a:latin typeface="Arial" panose="020B0604020202020204" pitchFamily="34" charset="0"/>
                    <a:cs typeface="Arial" panose="020B0604020202020204" pitchFamily="34" charset="0"/>
                  </a:rPr>
                  <a:t>Product</a:t>
                </a:r>
              </a:p>
            </p:txBody>
          </p:sp>
          <p:sp>
            <p:nvSpPr>
              <p:cNvPr id="47" name="Rechteck 46">
                <a:extLst>
                  <a:ext uri="{FF2B5EF4-FFF2-40B4-BE49-F238E27FC236}">
                    <a16:creationId xmlns:a16="http://schemas.microsoft.com/office/drawing/2014/main" id="{563B140E-1DB0-43F6-AF01-36A0F7F9EA17}"/>
                  </a:ext>
                </a:extLst>
              </p:cNvPr>
              <p:cNvSpPr/>
              <p:nvPr/>
            </p:nvSpPr>
            <p:spPr>
              <a:xfrm>
                <a:off x="5148000" y="3240000"/>
                <a:ext cx="1224000" cy="180000"/>
              </a:xfrm>
              <a:prstGeom prst="rect">
                <a:avLst/>
              </a:prstGeom>
              <a:solidFill>
                <a:srgbClr val="D9D9D9"/>
              </a:solidFill>
              <a:ln w="9525">
                <a:solidFill>
                  <a:schemeClr val="bg1">
                    <a:lumMod val="50000"/>
                  </a:schemeClr>
                </a:solid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en-GB" sz="1600" dirty="0">
                    <a:solidFill>
                      <a:schemeClr val="tx1"/>
                    </a:solidFill>
                    <a:latin typeface="Arial" panose="020B0604020202020204" pitchFamily="34" charset="0"/>
                    <a:cs typeface="Arial" panose="020B0604020202020204" pitchFamily="34" charset="0"/>
                  </a:rPr>
                  <a:t>Cereals </a:t>
                </a:r>
              </a:p>
            </p:txBody>
          </p:sp>
        </p:grpSp>
        <p:sp>
          <p:nvSpPr>
            <p:cNvPr id="41" name="Rechteck 40">
              <a:extLst>
                <a:ext uri="{FF2B5EF4-FFF2-40B4-BE49-F238E27FC236}">
                  <a16:creationId xmlns:a16="http://schemas.microsoft.com/office/drawing/2014/main" id="{A7FCB551-730C-88BA-6320-AC6786841839}"/>
                </a:ext>
              </a:extLst>
            </p:cNvPr>
            <p:cNvSpPr/>
            <p:nvPr/>
          </p:nvSpPr>
          <p:spPr>
            <a:xfrm>
              <a:off x="5148000" y="3160800"/>
              <a:ext cx="1224000" cy="180000"/>
            </a:xfrm>
            <a:prstGeom prst="rect">
              <a:avLst/>
            </a:prstGeom>
            <a:solidFill>
              <a:srgbClr val="D9D9D9"/>
            </a:solidFill>
            <a:ln w="9525">
              <a:solidFill>
                <a:schemeClr val="bg1">
                  <a:lumMod val="50000"/>
                </a:schemeClr>
              </a:solid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en-GB" sz="1600" dirty="0">
                  <a:solidFill>
                    <a:schemeClr val="tx1"/>
                  </a:solidFill>
                  <a:latin typeface="Arial" panose="020B0604020202020204" pitchFamily="34" charset="0"/>
                  <a:cs typeface="Arial" panose="020B0604020202020204" pitchFamily="34" charset="0"/>
                </a:rPr>
                <a:t>Beets</a:t>
              </a:r>
            </a:p>
          </p:txBody>
        </p:sp>
        <p:sp>
          <p:nvSpPr>
            <p:cNvPr id="42" name="Rechteck 41">
              <a:extLst>
                <a:ext uri="{FF2B5EF4-FFF2-40B4-BE49-F238E27FC236}">
                  <a16:creationId xmlns:a16="http://schemas.microsoft.com/office/drawing/2014/main" id="{C5DD184A-B7E4-75EB-A679-F206697F8C74}"/>
                </a:ext>
              </a:extLst>
            </p:cNvPr>
            <p:cNvSpPr/>
            <p:nvPr/>
          </p:nvSpPr>
          <p:spPr>
            <a:xfrm>
              <a:off x="5148000" y="2926800"/>
              <a:ext cx="1224000" cy="180000"/>
            </a:xfrm>
            <a:prstGeom prst="rect">
              <a:avLst/>
            </a:prstGeom>
            <a:solidFill>
              <a:srgbClr val="D9D9D9"/>
            </a:solidFill>
            <a:ln w="9525">
              <a:solidFill>
                <a:schemeClr val="bg1">
                  <a:lumMod val="50000"/>
                </a:schemeClr>
              </a:solid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en-GB" sz="1600" dirty="0">
                  <a:solidFill>
                    <a:schemeClr val="tx1"/>
                  </a:solidFill>
                  <a:latin typeface="Arial" panose="020B0604020202020204" pitchFamily="34" charset="0"/>
                  <a:cs typeface="Arial" panose="020B0604020202020204" pitchFamily="34" charset="0"/>
                </a:rPr>
                <a:t>Roots</a:t>
              </a:r>
            </a:p>
          </p:txBody>
        </p:sp>
        <p:sp>
          <p:nvSpPr>
            <p:cNvPr id="43" name="Rechteck 42">
              <a:extLst>
                <a:ext uri="{FF2B5EF4-FFF2-40B4-BE49-F238E27FC236}">
                  <a16:creationId xmlns:a16="http://schemas.microsoft.com/office/drawing/2014/main" id="{F7173E84-CB46-12BF-3636-FA1C86AA2377}"/>
                </a:ext>
              </a:extLst>
            </p:cNvPr>
            <p:cNvSpPr/>
            <p:nvPr/>
          </p:nvSpPr>
          <p:spPr>
            <a:xfrm>
              <a:off x="5148000" y="3394800"/>
              <a:ext cx="1224000" cy="180000"/>
            </a:xfrm>
            <a:prstGeom prst="rect">
              <a:avLst/>
            </a:prstGeom>
            <a:solidFill>
              <a:srgbClr val="D9D9D9"/>
            </a:solidFill>
            <a:ln w="9525">
              <a:solidFill>
                <a:schemeClr val="bg1">
                  <a:lumMod val="50000"/>
                </a:schemeClr>
              </a:solid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en-GB" sz="1600" dirty="0">
                  <a:solidFill>
                    <a:schemeClr val="tx1"/>
                  </a:solidFill>
                  <a:latin typeface="Arial" panose="020B0604020202020204" pitchFamily="34" charset="0"/>
                  <a:cs typeface="Arial" panose="020B0604020202020204" pitchFamily="34" charset="0"/>
                </a:rPr>
                <a:t>Legumes</a:t>
              </a:r>
            </a:p>
          </p:txBody>
        </p:sp>
        <p:sp>
          <p:nvSpPr>
            <p:cNvPr id="44" name="Rechteck 43">
              <a:extLst>
                <a:ext uri="{FF2B5EF4-FFF2-40B4-BE49-F238E27FC236}">
                  <a16:creationId xmlns:a16="http://schemas.microsoft.com/office/drawing/2014/main" id="{EF6D5D40-6A5E-C506-AA8F-B222E9EA83EE}"/>
                </a:ext>
              </a:extLst>
            </p:cNvPr>
            <p:cNvSpPr/>
            <p:nvPr/>
          </p:nvSpPr>
          <p:spPr>
            <a:xfrm>
              <a:off x="5148000" y="3628800"/>
              <a:ext cx="1224000" cy="180000"/>
            </a:xfrm>
            <a:prstGeom prst="rect">
              <a:avLst/>
            </a:prstGeom>
            <a:solidFill>
              <a:srgbClr val="D9D9D9"/>
            </a:solidFill>
            <a:ln w="9525">
              <a:solidFill>
                <a:schemeClr val="bg1">
                  <a:lumMod val="50000"/>
                </a:schemeClr>
              </a:solid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en-GB" sz="1600" dirty="0">
                  <a:solidFill>
                    <a:schemeClr val="tx1"/>
                  </a:solidFill>
                  <a:latin typeface="Arial" panose="020B0604020202020204" pitchFamily="34" charset="0"/>
                  <a:cs typeface="Arial" panose="020B0604020202020204" pitchFamily="34" charset="0"/>
                </a:rPr>
                <a:t>Oilseeds</a:t>
              </a:r>
            </a:p>
          </p:txBody>
        </p:sp>
      </p:grpSp>
      <p:sp>
        <p:nvSpPr>
          <p:cNvPr id="50" name="Rechteck 49">
            <a:extLst>
              <a:ext uri="{FF2B5EF4-FFF2-40B4-BE49-F238E27FC236}">
                <a16:creationId xmlns:a16="http://schemas.microsoft.com/office/drawing/2014/main" id="{C297CAE3-85B6-F966-D905-45FF03113698}"/>
              </a:ext>
            </a:extLst>
          </p:cNvPr>
          <p:cNvSpPr/>
          <p:nvPr/>
        </p:nvSpPr>
        <p:spPr>
          <a:xfrm>
            <a:off x="8148859" y="4615243"/>
            <a:ext cx="870982" cy="253388"/>
          </a:xfrm>
          <a:prstGeom prst="rect">
            <a:avLst/>
          </a:prstGeom>
          <a:solidFill>
            <a:srgbClr val="D9D9D9"/>
          </a:solidFill>
          <a:ln w="3175">
            <a:solidFill>
              <a:schemeClr val="bg1">
                <a:lumMod val="50000"/>
              </a:schemeClr>
            </a:solid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en-GB" sz="1600" dirty="0">
                <a:solidFill>
                  <a:srgbClr val="0059AB"/>
                </a:solidFill>
                <a:latin typeface="Arial" panose="020B0604020202020204" pitchFamily="34" charset="0"/>
                <a:cs typeface="Arial" panose="020B0604020202020204" pitchFamily="34" charset="0"/>
              </a:rPr>
              <a:t>Yield</a:t>
            </a:r>
          </a:p>
        </p:txBody>
      </p:sp>
      <p:sp>
        <p:nvSpPr>
          <p:cNvPr id="57" name="Textfeld 56">
            <a:extLst>
              <a:ext uri="{FF2B5EF4-FFF2-40B4-BE49-F238E27FC236}">
                <a16:creationId xmlns:a16="http://schemas.microsoft.com/office/drawing/2014/main" id="{6DE36572-BAAE-43B1-A945-D1F406C04574}"/>
              </a:ext>
            </a:extLst>
          </p:cNvPr>
          <p:cNvSpPr txBox="1"/>
          <p:nvPr/>
        </p:nvSpPr>
        <p:spPr>
          <a:xfrm>
            <a:off x="8718652" y="2051306"/>
            <a:ext cx="1519029" cy="338554"/>
          </a:xfrm>
          <a:prstGeom prst="rect">
            <a:avLst/>
          </a:prstGeom>
          <a:noFill/>
        </p:spPr>
        <p:txBody>
          <a:bodyPr wrap="square" rtlCol="0">
            <a:spAutoFit/>
          </a:bodyPr>
          <a:lstStyle/>
          <a:p>
            <a:r>
              <a:rPr lang="en-US" sz="1600" dirty="0">
                <a:solidFill>
                  <a:schemeClr val="bg1">
                    <a:lumMod val="50000"/>
                  </a:schemeClr>
                </a:solidFill>
                <a:latin typeface="Helvetica"/>
                <a:cs typeface="Helvetica"/>
              </a:rPr>
              <a:t>Farmgate</a:t>
            </a:r>
          </a:p>
        </p:txBody>
      </p:sp>
      <p:cxnSp>
        <p:nvCxnSpPr>
          <p:cNvPr id="59" name="Gerade Verbindung mit Pfeil 58">
            <a:extLst>
              <a:ext uri="{FF2B5EF4-FFF2-40B4-BE49-F238E27FC236}">
                <a16:creationId xmlns:a16="http://schemas.microsoft.com/office/drawing/2014/main" id="{8AB6F814-EBA2-F784-0487-782F31EDAFF3}"/>
              </a:ext>
            </a:extLst>
          </p:cNvPr>
          <p:cNvCxnSpPr>
            <a:cxnSpLocks/>
          </p:cNvCxnSpPr>
          <p:nvPr/>
        </p:nvCxnSpPr>
        <p:spPr>
          <a:xfrm>
            <a:off x="8183340" y="2743477"/>
            <a:ext cx="0" cy="211068"/>
          </a:xfrm>
          <a:prstGeom prst="straightConnector1">
            <a:avLst/>
          </a:prstGeom>
          <a:ln>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2" name="Gerade Verbindung mit Pfeil 61">
            <a:extLst>
              <a:ext uri="{FF2B5EF4-FFF2-40B4-BE49-F238E27FC236}">
                <a16:creationId xmlns:a16="http://schemas.microsoft.com/office/drawing/2014/main" id="{27AD1447-27FB-734C-1E33-DA6EFD61A09A}"/>
              </a:ext>
            </a:extLst>
          </p:cNvPr>
          <p:cNvCxnSpPr>
            <a:cxnSpLocks/>
          </p:cNvCxnSpPr>
          <p:nvPr/>
        </p:nvCxnSpPr>
        <p:spPr>
          <a:xfrm>
            <a:off x="7573623" y="3236148"/>
            <a:ext cx="246688" cy="0"/>
          </a:xfrm>
          <a:prstGeom prst="straightConnector1">
            <a:avLst/>
          </a:prstGeom>
          <a:ln>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2" name="Verbinder: gewinkelt 81">
            <a:extLst>
              <a:ext uri="{FF2B5EF4-FFF2-40B4-BE49-F238E27FC236}">
                <a16:creationId xmlns:a16="http://schemas.microsoft.com/office/drawing/2014/main" id="{0F96F804-26A1-6BAA-6404-2A576E30468E}"/>
              </a:ext>
            </a:extLst>
          </p:cNvPr>
          <p:cNvCxnSpPr>
            <a:cxnSpLocks/>
            <a:stCxn id="14" idx="3"/>
          </p:cNvCxnSpPr>
          <p:nvPr/>
        </p:nvCxnSpPr>
        <p:spPr>
          <a:xfrm flipV="1">
            <a:off x="7579585" y="3326837"/>
            <a:ext cx="379813" cy="2371141"/>
          </a:xfrm>
          <a:prstGeom prst="bentConnector2">
            <a:avLst/>
          </a:prstGeom>
          <a:ln>
            <a:solidFill>
              <a:schemeClr val="bg1">
                <a:lumMod val="50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86" name="Gerader Verbinder 85">
            <a:extLst>
              <a:ext uri="{FF2B5EF4-FFF2-40B4-BE49-F238E27FC236}">
                <a16:creationId xmlns:a16="http://schemas.microsoft.com/office/drawing/2014/main" id="{C2E40697-D283-E131-C4BE-F3F0889AD49F}"/>
              </a:ext>
            </a:extLst>
          </p:cNvPr>
          <p:cNvCxnSpPr>
            <a:cxnSpLocks/>
            <a:stCxn id="34" idx="2"/>
            <a:endCxn id="50" idx="0"/>
          </p:cNvCxnSpPr>
          <p:nvPr/>
        </p:nvCxnSpPr>
        <p:spPr>
          <a:xfrm>
            <a:off x="8579823" y="3329703"/>
            <a:ext cx="4527" cy="1285540"/>
          </a:xfrm>
          <a:prstGeom prst="line">
            <a:avLst/>
          </a:prstGeom>
          <a:ln>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7" name="Gerader Verbinder 86">
            <a:extLst>
              <a:ext uri="{FF2B5EF4-FFF2-40B4-BE49-F238E27FC236}">
                <a16:creationId xmlns:a16="http://schemas.microsoft.com/office/drawing/2014/main" id="{D29E213D-1118-DA76-2843-0D088A3F5FC4}"/>
              </a:ext>
            </a:extLst>
          </p:cNvPr>
          <p:cNvCxnSpPr>
            <a:cxnSpLocks/>
          </p:cNvCxnSpPr>
          <p:nvPr/>
        </p:nvCxnSpPr>
        <p:spPr>
          <a:xfrm flipH="1">
            <a:off x="9315011" y="4745355"/>
            <a:ext cx="219496" cy="1337"/>
          </a:xfrm>
          <a:prstGeom prst="line">
            <a:avLst/>
          </a:prstGeom>
          <a:ln>
            <a:solidFill>
              <a:schemeClr val="bg1">
                <a:lumMod val="50000"/>
              </a:schemeClr>
            </a:solidFill>
            <a:prstDash val="sysDot"/>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08" name="Verbinder: gewinkelt 107">
            <a:extLst>
              <a:ext uri="{FF2B5EF4-FFF2-40B4-BE49-F238E27FC236}">
                <a16:creationId xmlns:a16="http://schemas.microsoft.com/office/drawing/2014/main" id="{46A51033-9C14-A84A-6731-27B7E06FB89F}"/>
              </a:ext>
            </a:extLst>
          </p:cNvPr>
          <p:cNvCxnSpPr>
            <a:endCxn id="19" idx="1"/>
          </p:cNvCxnSpPr>
          <p:nvPr/>
        </p:nvCxnSpPr>
        <p:spPr>
          <a:xfrm flipV="1">
            <a:off x="9015315" y="3698032"/>
            <a:ext cx="519192" cy="1051796"/>
          </a:xfrm>
          <a:prstGeom prst="bentConnector3">
            <a:avLst/>
          </a:prstGeom>
          <a:ln>
            <a:solidFill>
              <a:schemeClr val="bg1">
                <a:lumMod val="50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sp>
        <p:nvSpPr>
          <p:cNvPr id="113" name="Textfeld 112">
            <a:extLst>
              <a:ext uri="{FF2B5EF4-FFF2-40B4-BE49-F238E27FC236}">
                <a16:creationId xmlns:a16="http://schemas.microsoft.com/office/drawing/2014/main" id="{0F6A876B-815C-B1CB-BF92-934974C2EDBA}"/>
              </a:ext>
            </a:extLst>
          </p:cNvPr>
          <p:cNvSpPr txBox="1"/>
          <p:nvPr/>
        </p:nvSpPr>
        <p:spPr>
          <a:xfrm>
            <a:off x="5499492" y="1641793"/>
            <a:ext cx="5700352" cy="338554"/>
          </a:xfrm>
          <a:prstGeom prst="rect">
            <a:avLst/>
          </a:prstGeom>
          <a:noFill/>
        </p:spPr>
        <p:txBody>
          <a:bodyPr wrap="square" rtlCol="0">
            <a:spAutoFit/>
          </a:bodyPr>
          <a:lstStyle/>
          <a:p>
            <a:r>
              <a:rPr lang="en-US" sz="1600" b="1" dirty="0">
                <a:solidFill>
                  <a:schemeClr val="tx1">
                    <a:lumMod val="85000"/>
                    <a:lumOff val="15000"/>
                  </a:schemeClr>
                </a:solidFill>
                <a:latin typeface="Helvetica"/>
                <a:cs typeface="Helvetica"/>
              </a:rPr>
              <a:t>Arable crop production</a:t>
            </a:r>
          </a:p>
        </p:txBody>
      </p:sp>
      <p:sp>
        <p:nvSpPr>
          <p:cNvPr id="114" name="Rechteck 113">
            <a:extLst>
              <a:ext uri="{FF2B5EF4-FFF2-40B4-BE49-F238E27FC236}">
                <a16:creationId xmlns:a16="http://schemas.microsoft.com/office/drawing/2014/main" id="{6F556225-4BCB-0A79-EC7A-FD1BC7085B98}"/>
              </a:ext>
            </a:extLst>
          </p:cNvPr>
          <p:cNvSpPr/>
          <p:nvPr/>
        </p:nvSpPr>
        <p:spPr>
          <a:xfrm>
            <a:off x="10026950" y="1210527"/>
            <a:ext cx="1925708" cy="259886"/>
          </a:xfrm>
          <a:prstGeom prst="rect">
            <a:avLst/>
          </a:prstGeom>
          <a:solidFill>
            <a:srgbClr val="D9D9D9"/>
          </a:solidFill>
          <a:ln w="9525">
            <a:solidFill>
              <a:schemeClr val="bg1">
                <a:lumMod val="50000"/>
              </a:schemeClr>
            </a:solid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en-GB" sz="1600" dirty="0">
                <a:solidFill>
                  <a:srgbClr val="0059AB"/>
                </a:solidFill>
                <a:latin typeface="Arial" panose="020B0604020202020204" pitchFamily="34" charset="0"/>
                <a:cs typeface="Arial" panose="020B0604020202020204" pitchFamily="34" charset="0"/>
              </a:rPr>
              <a:t>Literature parameter</a:t>
            </a:r>
          </a:p>
        </p:txBody>
      </p:sp>
      <p:sp>
        <p:nvSpPr>
          <p:cNvPr id="115" name="Rechteck 114">
            <a:extLst>
              <a:ext uri="{FF2B5EF4-FFF2-40B4-BE49-F238E27FC236}">
                <a16:creationId xmlns:a16="http://schemas.microsoft.com/office/drawing/2014/main" id="{1DC61857-6795-C28B-9B38-CFCAAA511EEA}"/>
              </a:ext>
            </a:extLst>
          </p:cNvPr>
          <p:cNvSpPr/>
          <p:nvPr/>
        </p:nvSpPr>
        <p:spPr>
          <a:xfrm>
            <a:off x="10026949" y="1503932"/>
            <a:ext cx="1925708" cy="259886"/>
          </a:xfrm>
          <a:prstGeom prst="rect">
            <a:avLst/>
          </a:prstGeom>
          <a:solidFill>
            <a:srgbClr val="D9D9D9"/>
          </a:solidFill>
          <a:ln w="9525">
            <a:solidFill>
              <a:schemeClr val="bg1">
                <a:lumMod val="50000"/>
              </a:schemeClr>
            </a:solid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en-GB" sz="1600" dirty="0">
                <a:solidFill>
                  <a:srgbClr val="C00000"/>
                </a:solidFill>
                <a:latin typeface="Arial" panose="020B0604020202020204" pitchFamily="34" charset="0"/>
                <a:cs typeface="Arial" panose="020B0604020202020204" pitchFamily="34" charset="0"/>
              </a:rPr>
              <a:t>EU-reg. parameter</a:t>
            </a:r>
          </a:p>
        </p:txBody>
      </p:sp>
      <p:sp>
        <p:nvSpPr>
          <p:cNvPr id="116" name="Rechteck 115">
            <a:extLst>
              <a:ext uri="{FF2B5EF4-FFF2-40B4-BE49-F238E27FC236}">
                <a16:creationId xmlns:a16="http://schemas.microsoft.com/office/drawing/2014/main" id="{4DE3B582-8CAB-22F8-EA42-0501D3AC5D1C}"/>
              </a:ext>
            </a:extLst>
          </p:cNvPr>
          <p:cNvSpPr/>
          <p:nvPr/>
        </p:nvSpPr>
        <p:spPr>
          <a:xfrm>
            <a:off x="10026949" y="1797570"/>
            <a:ext cx="1925708" cy="259886"/>
          </a:xfrm>
          <a:prstGeom prst="rect">
            <a:avLst/>
          </a:prstGeom>
          <a:solidFill>
            <a:srgbClr val="D9D9D9"/>
          </a:solidFill>
          <a:ln w="9525">
            <a:solidFill>
              <a:schemeClr val="bg1">
                <a:lumMod val="50000"/>
              </a:schemeClr>
            </a:solid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en-GB" sz="1600" dirty="0">
                <a:solidFill>
                  <a:schemeClr val="accent3"/>
                </a:solidFill>
                <a:latin typeface="Arial" panose="020B0604020202020204" pitchFamily="34" charset="0"/>
                <a:cs typeface="Arial" panose="020B0604020202020204" pitchFamily="34" charset="0"/>
              </a:rPr>
              <a:t>Process remodel</a:t>
            </a:r>
          </a:p>
        </p:txBody>
      </p:sp>
      <p:sp>
        <p:nvSpPr>
          <p:cNvPr id="13" name="Textfeld 12">
            <a:extLst>
              <a:ext uri="{FF2B5EF4-FFF2-40B4-BE49-F238E27FC236}">
                <a16:creationId xmlns:a16="http://schemas.microsoft.com/office/drawing/2014/main" id="{6672E502-818D-7AF6-8F35-B2B17BEEBF7A}"/>
              </a:ext>
            </a:extLst>
          </p:cNvPr>
          <p:cNvSpPr txBox="1"/>
          <p:nvPr/>
        </p:nvSpPr>
        <p:spPr>
          <a:xfrm>
            <a:off x="0" y="400734"/>
            <a:ext cx="9483365" cy="523220"/>
          </a:xfrm>
          <a:prstGeom prst="rect">
            <a:avLst/>
          </a:prstGeom>
          <a:noFill/>
        </p:spPr>
        <p:txBody>
          <a:bodyPr wrap="square" rtlCol="0">
            <a:spAutoFit/>
          </a:bodyPr>
          <a:lstStyle/>
          <a:p>
            <a:r>
              <a:rPr lang="de-DE" sz="2800" dirty="0">
                <a:solidFill>
                  <a:schemeClr val="bg1"/>
                </a:solidFill>
                <a:latin typeface="Arial" panose="020B0604020202020204" pitchFamily="34" charset="0"/>
                <a:cs typeface="Arial" panose="020B0604020202020204" pitchFamily="34" charset="0"/>
              </a:rPr>
              <a:t>2. TCA </a:t>
            </a:r>
            <a:r>
              <a:rPr lang="de-DE" sz="2800" dirty="0" err="1">
                <a:solidFill>
                  <a:schemeClr val="bg1"/>
                </a:solidFill>
                <a:latin typeface="Arial" panose="020B0604020202020204" pitchFamily="34" charset="0"/>
                <a:cs typeface="Arial" panose="020B0604020202020204" pitchFamily="34" charset="0"/>
              </a:rPr>
              <a:t>Calculation</a:t>
            </a:r>
            <a:r>
              <a:rPr lang="de-DE" sz="2800" dirty="0">
                <a:solidFill>
                  <a:schemeClr val="bg1"/>
                </a:solidFill>
                <a:latin typeface="Arial" panose="020B0604020202020204" pitchFamily="34" charset="0"/>
                <a:cs typeface="Arial" panose="020B0604020202020204" pitchFamily="34" charset="0"/>
              </a:rPr>
              <a:t> – 2.2 Scenarios</a:t>
            </a:r>
          </a:p>
        </p:txBody>
      </p:sp>
      <p:sp>
        <p:nvSpPr>
          <p:cNvPr id="35" name="Textfeld 34">
            <a:extLst>
              <a:ext uri="{FF2B5EF4-FFF2-40B4-BE49-F238E27FC236}">
                <a16:creationId xmlns:a16="http://schemas.microsoft.com/office/drawing/2014/main" id="{37773561-8B6A-04FD-20C3-1414C89943E8}"/>
              </a:ext>
            </a:extLst>
          </p:cNvPr>
          <p:cNvSpPr txBox="1"/>
          <p:nvPr/>
        </p:nvSpPr>
        <p:spPr>
          <a:xfrm>
            <a:off x="5499492" y="6352539"/>
            <a:ext cx="7764164" cy="246221"/>
          </a:xfrm>
          <a:prstGeom prst="rect">
            <a:avLst/>
          </a:prstGeom>
          <a:noFill/>
        </p:spPr>
        <p:txBody>
          <a:bodyPr wrap="square">
            <a:spAutoFit/>
          </a:bodyPr>
          <a:lstStyle/>
          <a:p>
            <a:r>
              <a:rPr lang="de-DE" sz="1000" dirty="0">
                <a:latin typeface="Arial" panose="020B0604020202020204" pitchFamily="34" charset="0"/>
                <a:cs typeface="Arial" panose="020B0604020202020204" pitchFamily="34" charset="0"/>
              </a:rPr>
              <a:t>Own </a:t>
            </a:r>
            <a:r>
              <a:rPr lang="de-DE" sz="1000" dirty="0" err="1">
                <a:latin typeface="Arial" panose="020B0604020202020204" pitchFamily="34" charset="0"/>
                <a:cs typeface="Arial" panose="020B0604020202020204" pitchFamily="34" charset="0"/>
              </a:rPr>
              <a:t>figure</a:t>
            </a:r>
            <a:r>
              <a:rPr lang="de-DE" sz="1000" dirty="0">
                <a:latin typeface="Arial" panose="020B0604020202020204" pitchFamily="34" charset="0"/>
                <a:cs typeface="Arial" panose="020B0604020202020204" pitchFamily="34" charset="0"/>
              </a:rPr>
              <a:t> </a:t>
            </a:r>
            <a:r>
              <a:rPr lang="de-DE" sz="1000" dirty="0" err="1">
                <a:latin typeface="Arial" panose="020B0604020202020204" pitchFamily="34" charset="0"/>
                <a:cs typeface="Arial" panose="020B0604020202020204" pitchFamily="34" charset="0"/>
              </a:rPr>
              <a:t>based</a:t>
            </a:r>
            <a:r>
              <a:rPr lang="de-DE" sz="1000" dirty="0">
                <a:latin typeface="Arial" panose="020B0604020202020204" pitchFamily="34" charset="0"/>
                <a:cs typeface="Arial" panose="020B0604020202020204" pitchFamily="34" charset="0"/>
              </a:rPr>
              <a:t> on Michalke et al. (2023)</a:t>
            </a:r>
          </a:p>
        </p:txBody>
      </p:sp>
      <p:sp>
        <p:nvSpPr>
          <p:cNvPr id="36" name="Textfeld 35">
            <a:extLst>
              <a:ext uri="{FF2B5EF4-FFF2-40B4-BE49-F238E27FC236}">
                <a16:creationId xmlns:a16="http://schemas.microsoft.com/office/drawing/2014/main" id="{A9E65D05-2525-3B8E-4FBC-6CA338B98D34}"/>
              </a:ext>
            </a:extLst>
          </p:cNvPr>
          <p:cNvSpPr txBox="1"/>
          <p:nvPr/>
        </p:nvSpPr>
        <p:spPr>
          <a:xfrm>
            <a:off x="325429" y="3828235"/>
            <a:ext cx="3083481" cy="246221"/>
          </a:xfrm>
          <a:prstGeom prst="rect">
            <a:avLst/>
          </a:prstGeom>
          <a:noFill/>
        </p:spPr>
        <p:txBody>
          <a:bodyPr wrap="square">
            <a:spAutoFit/>
          </a:bodyPr>
          <a:lstStyle/>
          <a:p>
            <a:r>
              <a:rPr lang="de-DE" sz="1000" dirty="0" err="1">
                <a:latin typeface="Arial" panose="020B0604020202020204" pitchFamily="34" charset="0"/>
                <a:cs typeface="Arial" panose="020B0604020202020204" pitchFamily="34" charset="0"/>
              </a:rPr>
              <a:t>Based</a:t>
            </a:r>
            <a:r>
              <a:rPr lang="de-DE" sz="1000" dirty="0">
                <a:latin typeface="Arial" panose="020B0604020202020204" pitchFamily="34" charset="0"/>
                <a:cs typeface="Arial" panose="020B0604020202020204" pitchFamily="34" charset="0"/>
              </a:rPr>
              <a:t> on </a:t>
            </a:r>
            <a:r>
              <a:rPr lang="de-DE" sz="1000" b="1" dirty="0">
                <a:latin typeface="Arial" panose="020B0604020202020204" pitchFamily="34" charset="0"/>
                <a:cs typeface="Arial" panose="020B0604020202020204" pitchFamily="34" charset="0"/>
              </a:rPr>
              <a:t>Table 1</a:t>
            </a:r>
            <a:r>
              <a:rPr lang="de-DE" sz="1000" dirty="0">
                <a:latin typeface="Arial" panose="020B0604020202020204" pitchFamily="34" charset="0"/>
                <a:cs typeface="Arial" panose="020B0604020202020204" pitchFamily="34" charset="0"/>
              </a:rPr>
              <a:t>, Michalke et al. (2023)</a:t>
            </a:r>
          </a:p>
        </p:txBody>
      </p:sp>
    </p:spTree>
    <p:extLst>
      <p:ext uri="{BB962C8B-B14F-4D97-AF65-F5344CB8AC3E}">
        <p14:creationId xmlns:p14="http://schemas.microsoft.com/office/powerpoint/2010/main" val="115274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par>
                          <p:cTn id="26" fill="hold">
                            <p:stCondLst>
                              <p:cond delay="500"/>
                            </p:stCondLst>
                            <p:childTnLst>
                              <p:par>
                                <p:cTn id="27" presetID="10" presetClass="entr" presetSubtype="0" fill="hold" grpId="0" nodeType="afterEffect">
                                  <p:stCondLst>
                                    <p:cond delay="500"/>
                                  </p:stCondLst>
                                  <p:childTnLst>
                                    <p:set>
                                      <p:cBhvr>
                                        <p:cTn id="28" dur="1" fill="hold">
                                          <p:stCondLst>
                                            <p:cond delay="0"/>
                                          </p:stCondLst>
                                        </p:cTn>
                                        <p:tgtEl>
                                          <p:spTgt spid="113"/>
                                        </p:tgtEl>
                                        <p:attrNameLst>
                                          <p:attrName>style.visibility</p:attrName>
                                        </p:attrNameLst>
                                      </p:cBhvr>
                                      <p:to>
                                        <p:strVal val="visible"/>
                                      </p:to>
                                    </p:set>
                                    <p:animEffect transition="in" filter="fade">
                                      <p:cBhvr>
                                        <p:cTn id="29" dur="500"/>
                                        <p:tgtEl>
                                          <p:spTgt spid="1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6"/>
                                        </p:tgtEl>
                                        <p:attrNameLst>
                                          <p:attrName>style.visibility</p:attrName>
                                        </p:attrNameLst>
                                      </p:cBhvr>
                                      <p:to>
                                        <p:strVal val="visible"/>
                                      </p:to>
                                    </p:set>
                                    <p:animEffect transition="in" filter="fade">
                                      <p:cBhvr>
                                        <p:cTn id="34" dur="500"/>
                                        <p:tgtEl>
                                          <p:spTgt spid="5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par>
                                <p:cTn id="38" presetID="10" presetClass="entr" presetSubtype="0" fill="hold" nodeType="with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fade">
                                      <p:cBhvr>
                                        <p:cTn id="40" dur="500"/>
                                        <p:tgtEl>
                                          <p:spTgt spid="55"/>
                                        </p:tgtEl>
                                      </p:cBhvr>
                                    </p:animEffect>
                                  </p:childTnLst>
                                </p:cTn>
                              </p:par>
                              <p:par>
                                <p:cTn id="41" presetID="10"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par>
                                <p:cTn id="44" presetID="10" presetClass="entr" presetSubtype="0"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par>
                                <p:cTn id="47" presetID="10" presetClass="entr" presetSubtype="0"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par>
                                <p:cTn id="50" presetID="10" presetClass="entr" presetSubtype="0" fill="hold" nodeType="with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0"/>
                                        </p:tgtEl>
                                        <p:attrNameLst>
                                          <p:attrName>style.visibility</p:attrName>
                                        </p:attrNameLst>
                                      </p:cBhvr>
                                      <p:to>
                                        <p:strVal val="visible"/>
                                      </p:to>
                                    </p:set>
                                    <p:animEffect transition="in" filter="fade">
                                      <p:cBhvr>
                                        <p:cTn id="55" dur="500"/>
                                        <p:tgtEl>
                                          <p:spTgt spid="5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7"/>
                                        </p:tgtEl>
                                        <p:attrNameLst>
                                          <p:attrName>style.visibility</p:attrName>
                                        </p:attrNameLst>
                                      </p:cBhvr>
                                      <p:to>
                                        <p:strVal val="visible"/>
                                      </p:to>
                                    </p:set>
                                    <p:animEffect transition="in" filter="fade">
                                      <p:cBhvr>
                                        <p:cTn id="58" dur="500"/>
                                        <p:tgtEl>
                                          <p:spTgt spid="57"/>
                                        </p:tgtEl>
                                      </p:cBhvr>
                                    </p:animEffect>
                                  </p:childTnLst>
                                </p:cTn>
                              </p:par>
                              <p:par>
                                <p:cTn id="59" presetID="10" presetClass="entr" presetSubtype="0" fill="hold" nodeType="withEffect">
                                  <p:stCondLst>
                                    <p:cond delay="0"/>
                                  </p:stCondLst>
                                  <p:childTnLst>
                                    <p:set>
                                      <p:cBhvr>
                                        <p:cTn id="60" dur="1" fill="hold">
                                          <p:stCondLst>
                                            <p:cond delay="0"/>
                                          </p:stCondLst>
                                        </p:cTn>
                                        <p:tgtEl>
                                          <p:spTgt spid="59"/>
                                        </p:tgtEl>
                                        <p:attrNameLst>
                                          <p:attrName>style.visibility</p:attrName>
                                        </p:attrNameLst>
                                      </p:cBhvr>
                                      <p:to>
                                        <p:strVal val="visible"/>
                                      </p:to>
                                    </p:set>
                                    <p:animEffect transition="in" filter="fade">
                                      <p:cBhvr>
                                        <p:cTn id="61" dur="500"/>
                                        <p:tgtEl>
                                          <p:spTgt spid="59"/>
                                        </p:tgtEl>
                                      </p:cBhvr>
                                    </p:animEffect>
                                  </p:childTnLst>
                                </p:cTn>
                              </p:par>
                              <p:par>
                                <p:cTn id="62" presetID="10" presetClass="entr" presetSubtype="0" fill="hold" nodeType="withEffect">
                                  <p:stCondLst>
                                    <p:cond delay="0"/>
                                  </p:stCondLst>
                                  <p:childTnLst>
                                    <p:set>
                                      <p:cBhvr>
                                        <p:cTn id="63" dur="1" fill="hold">
                                          <p:stCondLst>
                                            <p:cond delay="0"/>
                                          </p:stCondLst>
                                        </p:cTn>
                                        <p:tgtEl>
                                          <p:spTgt spid="62"/>
                                        </p:tgtEl>
                                        <p:attrNameLst>
                                          <p:attrName>style.visibility</p:attrName>
                                        </p:attrNameLst>
                                      </p:cBhvr>
                                      <p:to>
                                        <p:strVal val="visible"/>
                                      </p:to>
                                    </p:set>
                                    <p:animEffect transition="in" filter="fade">
                                      <p:cBhvr>
                                        <p:cTn id="64" dur="500"/>
                                        <p:tgtEl>
                                          <p:spTgt spid="62"/>
                                        </p:tgtEl>
                                      </p:cBhvr>
                                    </p:animEffect>
                                  </p:childTnLst>
                                </p:cTn>
                              </p:par>
                              <p:par>
                                <p:cTn id="65" presetID="10" presetClass="entr" presetSubtype="0" fill="hold" nodeType="withEffect">
                                  <p:stCondLst>
                                    <p:cond delay="0"/>
                                  </p:stCondLst>
                                  <p:childTnLst>
                                    <p:set>
                                      <p:cBhvr>
                                        <p:cTn id="66" dur="1" fill="hold">
                                          <p:stCondLst>
                                            <p:cond delay="0"/>
                                          </p:stCondLst>
                                        </p:cTn>
                                        <p:tgtEl>
                                          <p:spTgt spid="82"/>
                                        </p:tgtEl>
                                        <p:attrNameLst>
                                          <p:attrName>style.visibility</p:attrName>
                                        </p:attrNameLst>
                                      </p:cBhvr>
                                      <p:to>
                                        <p:strVal val="visible"/>
                                      </p:to>
                                    </p:set>
                                    <p:animEffect transition="in" filter="fade">
                                      <p:cBhvr>
                                        <p:cTn id="67" dur="500"/>
                                        <p:tgtEl>
                                          <p:spTgt spid="82"/>
                                        </p:tgtEl>
                                      </p:cBhvr>
                                    </p:animEffect>
                                  </p:childTnLst>
                                </p:cTn>
                              </p:par>
                              <p:par>
                                <p:cTn id="68" presetID="10" presetClass="entr" presetSubtype="0" fill="hold" nodeType="withEffect">
                                  <p:stCondLst>
                                    <p:cond delay="0"/>
                                  </p:stCondLst>
                                  <p:childTnLst>
                                    <p:set>
                                      <p:cBhvr>
                                        <p:cTn id="69" dur="1" fill="hold">
                                          <p:stCondLst>
                                            <p:cond delay="0"/>
                                          </p:stCondLst>
                                        </p:cTn>
                                        <p:tgtEl>
                                          <p:spTgt spid="86"/>
                                        </p:tgtEl>
                                        <p:attrNameLst>
                                          <p:attrName>style.visibility</p:attrName>
                                        </p:attrNameLst>
                                      </p:cBhvr>
                                      <p:to>
                                        <p:strVal val="visible"/>
                                      </p:to>
                                    </p:set>
                                    <p:animEffect transition="in" filter="fade">
                                      <p:cBhvr>
                                        <p:cTn id="70" dur="500"/>
                                        <p:tgtEl>
                                          <p:spTgt spid="86"/>
                                        </p:tgtEl>
                                      </p:cBhvr>
                                    </p:animEffect>
                                  </p:childTnLst>
                                </p:cTn>
                              </p:par>
                              <p:par>
                                <p:cTn id="71" presetID="10" presetClass="entr" presetSubtype="0" fill="hold" nodeType="withEffect">
                                  <p:stCondLst>
                                    <p:cond delay="0"/>
                                  </p:stCondLst>
                                  <p:childTnLst>
                                    <p:set>
                                      <p:cBhvr>
                                        <p:cTn id="72" dur="1" fill="hold">
                                          <p:stCondLst>
                                            <p:cond delay="0"/>
                                          </p:stCondLst>
                                        </p:cTn>
                                        <p:tgtEl>
                                          <p:spTgt spid="87"/>
                                        </p:tgtEl>
                                        <p:attrNameLst>
                                          <p:attrName>style.visibility</p:attrName>
                                        </p:attrNameLst>
                                      </p:cBhvr>
                                      <p:to>
                                        <p:strVal val="visible"/>
                                      </p:to>
                                    </p:set>
                                    <p:animEffect transition="in" filter="fade">
                                      <p:cBhvr>
                                        <p:cTn id="73" dur="500"/>
                                        <p:tgtEl>
                                          <p:spTgt spid="87"/>
                                        </p:tgtEl>
                                      </p:cBhvr>
                                    </p:animEffect>
                                  </p:childTnLst>
                                </p:cTn>
                              </p:par>
                              <p:par>
                                <p:cTn id="74" presetID="10" presetClass="entr" presetSubtype="0" fill="hold" nodeType="withEffect">
                                  <p:stCondLst>
                                    <p:cond delay="0"/>
                                  </p:stCondLst>
                                  <p:childTnLst>
                                    <p:set>
                                      <p:cBhvr>
                                        <p:cTn id="75" dur="1" fill="hold">
                                          <p:stCondLst>
                                            <p:cond delay="0"/>
                                          </p:stCondLst>
                                        </p:cTn>
                                        <p:tgtEl>
                                          <p:spTgt spid="108"/>
                                        </p:tgtEl>
                                        <p:attrNameLst>
                                          <p:attrName>style.visibility</p:attrName>
                                        </p:attrNameLst>
                                      </p:cBhvr>
                                      <p:to>
                                        <p:strVal val="visible"/>
                                      </p:to>
                                    </p:set>
                                    <p:animEffect transition="in" filter="fade">
                                      <p:cBhvr>
                                        <p:cTn id="76" dur="500"/>
                                        <p:tgtEl>
                                          <p:spTgt spid="108"/>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fade">
                                      <p:cBhvr>
                                        <p:cTn id="79" dur="500"/>
                                        <p:tgtEl>
                                          <p:spTgt spid="12"/>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0"/>
                                        </p:tgtEl>
                                        <p:attrNameLst>
                                          <p:attrName>style.visibility</p:attrName>
                                        </p:attrNameLst>
                                      </p:cBhvr>
                                      <p:to>
                                        <p:strVal val="visible"/>
                                      </p:to>
                                    </p:set>
                                    <p:animEffect transition="in" filter="fade">
                                      <p:cBhvr>
                                        <p:cTn id="82" dur="500"/>
                                        <p:tgtEl>
                                          <p:spTgt spid="10"/>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1"/>
                                        </p:tgtEl>
                                        <p:attrNameLst>
                                          <p:attrName>style.visibility</p:attrName>
                                        </p:attrNameLst>
                                      </p:cBhvr>
                                      <p:to>
                                        <p:strVal val="visible"/>
                                      </p:to>
                                    </p:set>
                                    <p:animEffect transition="in" filter="fade">
                                      <p:cBhvr>
                                        <p:cTn id="85" dur="500"/>
                                        <p:tgtEl>
                                          <p:spTgt spid="11"/>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114"/>
                                        </p:tgtEl>
                                        <p:attrNameLst>
                                          <p:attrName>style.visibility</p:attrName>
                                        </p:attrNameLst>
                                      </p:cBhvr>
                                      <p:to>
                                        <p:strVal val="visible"/>
                                      </p:to>
                                    </p:set>
                                    <p:animEffect transition="in" filter="fade">
                                      <p:cBhvr>
                                        <p:cTn id="90" dur="500"/>
                                        <p:tgtEl>
                                          <p:spTgt spid="114"/>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115"/>
                                        </p:tgtEl>
                                        <p:attrNameLst>
                                          <p:attrName>style.visibility</p:attrName>
                                        </p:attrNameLst>
                                      </p:cBhvr>
                                      <p:to>
                                        <p:strVal val="visible"/>
                                      </p:to>
                                    </p:set>
                                    <p:animEffect transition="in" filter="fade">
                                      <p:cBhvr>
                                        <p:cTn id="95" dur="500"/>
                                        <p:tgtEl>
                                          <p:spTgt spid="115"/>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116"/>
                                        </p:tgtEl>
                                        <p:attrNameLst>
                                          <p:attrName>style.visibility</p:attrName>
                                        </p:attrNameLst>
                                      </p:cBhvr>
                                      <p:to>
                                        <p:strVal val="visible"/>
                                      </p:to>
                                    </p:set>
                                    <p:animEffect transition="in" filter="fade">
                                      <p:cBhvr>
                                        <p:cTn id="100"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 grpId="0"/>
      <p:bldP spid="3" grpId="0"/>
      <p:bldP spid="6" grpId="0"/>
      <p:bldP spid="56" grpId="0" animBg="1"/>
      <p:bldP spid="12" grpId="0" animBg="1"/>
      <p:bldP spid="10" grpId="0" animBg="1"/>
      <p:bldP spid="11" grpId="0"/>
      <p:bldP spid="50" grpId="0" animBg="1"/>
      <p:bldP spid="57" grpId="0"/>
      <p:bldP spid="113" grpId="0"/>
      <p:bldP spid="114" grpId="0" animBg="1"/>
      <p:bldP spid="115" grpId="0" animBg="1"/>
      <p:bldP spid="116" grpId="0" animBg="1"/>
      <p:bldP spid="35" grpId="0"/>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a:extLst>
              <a:ext uri="{FF2B5EF4-FFF2-40B4-BE49-F238E27FC236}">
                <a16:creationId xmlns:a16="http://schemas.microsoft.com/office/drawing/2014/main" id="{908F6F88-1903-F456-FF66-3A77F415C9FA}"/>
              </a:ext>
            </a:extLst>
          </p:cNvPr>
          <p:cNvSpPr txBox="1"/>
          <p:nvPr/>
        </p:nvSpPr>
        <p:spPr>
          <a:xfrm>
            <a:off x="11611992" y="6573915"/>
            <a:ext cx="443884" cy="246221"/>
          </a:xfrm>
          <a:prstGeom prst="rect">
            <a:avLst/>
          </a:prstGeom>
          <a:noFill/>
        </p:spPr>
        <p:txBody>
          <a:bodyPr wrap="square" rtlCol="0">
            <a:spAutoFit/>
          </a:bodyPr>
          <a:lstStyle/>
          <a:p>
            <a:r>
              <a:rPr lang="de-DE" sz="1000" dirty="0">
                <a:solidFill>
                  <a:schemeClr val="bg1"/>
                </a:solidFill>
                <a:latin typeface="Arial" panose="020B0604020202020204" pitchFamily="34" charset="0"/>
                <a:cs typeface="Arial" panose="020B0604020202020204" pitchFamily="34" charset="0"/>
              </a:rPr>
              <a:t>11</a:t>
            </a:r>
          </a:p>
        </p:txBody>
      </p:sp>
      <p:sp>
        <p:nvSpPr>
          <p:cNvPr id="3" name="Titel 1">
            <a:extLst>
              <a:ext uri="{FF2B5EF4-FFF2-40B4-BE49-F238E27FC236}">
                <a16:creationId xmlns:a16="http://schemas.microsoft.com/office/drawing/2014/main" id="{1943BA03-2B0E-7A67-8F0E-293BE2857B2A}"/>
              </a:ext>
            </a:extLst>
          </p:cNvPr>
          <p:cNvSpPr txBox="1">
            <a:spLocks/>
          </p:cNvSpPr>
          <p:nvPr/>
        </p:nvSpPr>
        <p:spPr>
          <a:xfrm>
            <a:off x="395648" y="1024223"/>
            <a:ext cx="10005652" cy="517300"/>
          </a:xfrm>
          <a:prstGeom prst="rect">
            <a:avLst/>
          </a:prstGeom>
          <a:noFill/>
        </p:spPr>
        <p:txBody>
          <a:bodyPr anchor="ctr"/>
          <a:lstStyle>
            <a:lvl1pPr algn="ctr" defTabSz="257175" rtl="0" eaLnBrk="1" latinLnBrk="0" hangingPunct="1">
              <a:spcBef>
                <a:spcPct val="0"/>
              </a:spcBef>
              <a:buNone/>
              <a:defRPr sz="2475" kern="1200">
                <a:solidFill>
                  <a:schemeClr val="tx1"/>
                </a:solidFill>
                <a:latin typeface="+mj-lt"/>
                <a:ea typeface="+mj-ea"/>
                <a:cs typeface="+mj-cs"/>
              </a:defRPr>
            </a:lvl1pPr>
          </a:lstStyle>
          <a:p>
            <a:pPr algn="l"/>
            <a:r>
              <a:rPr lang="de-DE" sz="2400" dirty="0" err="1">
                <a:latin typeface="Arial"/>
              </a:rPr>
              <a:t>Yield</a:t>
            </a:r>
            <a:r>
              <a:rPr lang="de-DE" sz="2400" dirty="0">
                <a:latin typeface="Arial"/>
              </a:rPr>
              <a:t> </a:t>
            </a:r>
            <a:r>
              <a:rPr lang="de-DE" sz="2400" dirty="0" err="1">
                <a:latin typeface="Arial"/>
              </a:rPr>
              <a:t>differentiation</a:t>
            </a:r>
            <a:r>
              <a:rPr lang="de-DE" sz="2400" dirty="0">
                <a:latin typeface="Arial"/>
              </a:rPr>
              <a:t>: Plant-</a:t>
            </a:r>
            <a:r>
              <a:rPr lang="de-DE" sz="2400" dirty="0" err="1">
                <a:latin typeface="Arial"/>
              </a:rPr>
              <a:t>based</a:t>
            </a:r>
            <a:r>
              <a:rPr lang="de-DE" sz="2400" dirty="0">
                <a:latin typeface="Arial"/>
              </a:rPr>
              <a:t> </a:t>
            </a:r>
            <a:r>
              <a:rPr lang="de-DE" sz="2400" dirty="0" err="1">
                <a:latin typeface="Arial"/>
              </a:rPr>
              <a:t>products</a:t>
            </a:r>
            <a:endParaRPr lang="de-DE" sz="2400" dirty="0">
              <a:latin typeface="Arial"/>
            </a:endParaRPr>
          </a:p>
        </p:txBody>
      </p:sp>
      <p:sp>
        <p:nvSpPr>
          <p:cNvPr id="6" name="Textfeld 5">
            <a:extLst>
              <a:ext uri="{FF2B5EF4-FFF2-40B4-BE49-F238E27FC236}">
                <a16:creationId xmlns:a16="http://schemas.microsoft.com/office/drawing/2014/main" id="{35FA6393-60B9-AF8D-9D48-037D8AACC986}"/>
              </a:ext>
            </a:extLst>
          </p:cNvPr>
          <p:cNvSpPr txBox="1"/>
          <p:nvPr/>
        </p:nvSpPr>
        <p:spPr>
          <a:xfrm>
            <a:off x="8791574" y="3755530"/>
            <a:ext cx="2611531" cy="830997"/>
          </a:xfrm>
          <a:prstGeom prst="rect">
            <a:avLst/>
          </a:prstGeom>
          <a:solidFill>
            <a:srgbClr val="D9D9D9"/>
          </a:solidFill>
        </p:spPr>
        <p:txBody>
          <a:bodyPr wrap="square" rtlCol="0">
            <a:spAutoFit/>
          </a:bodyPr>
          <a:lstStyle/>
          <a:p>
            <a:pPr algn="ctr"/>
            <a:r>
              <a:rPr lang="en-US" sz="1600" dirty="0">
                <a:latin typeface="Helvetica"/>
                <a:cs typeface="Helvetica"/>
              </a:rPr>
              <a:t>Defining yield scenarios to depict the </a:t>
            </a:r>
            <a:r>
              <a:rPr lang="en-US" sz="1600" b="1" dirty="0">
                <a:latin typeface="Helvetica"/>
                <a:cs typeface="Helvetica"/>
              </a:rPr>
              <a:t>variability</a:t>
            </a:r>
            <a:r>
              <a:rPr lang="en-US" sz="1600" dirty="0">
                <a:latin typeface="Helvetica"/>
                <a:cs typeface="Helvetica"/>
              </a:rPr>
              <a:t> of agricultural production</a:t>
            </a:r>
          </a:p>
        </p:txBody>
      </p:sp>
      <p:sp>
        <p:nvSpPr>
          <p:cNvPr id="11" name="Flussdiagramm: Zusammenführen 10">
            <a:extLst>
              <a:ext uri="{FF2B5EF4-FFF2-40B4-BE49-F238E27FC236}">
                <a16:creationId xmlns:a16="http://schemas.microsoft.com/office/drawing/2014/main" id="{775ABBAF-1B9C-4A17-BE16-8FB2C74E9262}"/>
              </a:ext>
            </a:extLst>
          </p:cNvPr>
          <p:cNvSpPr/>
          <p:nvPr/>
        </p:nvSpPr>
        <p:spPr>
          <a:xfrm rot="16200000">
            <a:off x="7471207" y="3803222"/>
            <a:ext cx="1905121" cy="735615"/>
          </a:xfrm>
          <a:prstGeom prst="flowChartMerge">
            <a:avLst/>
          </a:prstGeom>
          <a:solidFill>
            <a:srgbClr val="CCCCFF"/>
          </a:solidFill>
          <a:ln w="3175">
            <a:no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5" name="Textfeld 4">
            <a:extLst>
              <a:ext uri="{FF2B5EF4-FFF2-40B4-BE49-F238E27FC236}">
                <a16:creationId xmlns:a16="http://schemas.microsoft.com/office/drawing/2014/main" id="{BADCCC2D-9FD7-D6D3-A043-5E48A8348908}"/>
              </a:ext>
            </a:extLst>
          </p:cNvPr>
          <p:cNvSpPr txBox="1"/>
          <p:nvPr/>
        </p:nvSpPr>
        <p:spPr>
          <a:xfrm>
            <a:off x="0" y="400734"/>
            <a:ext cx="9483365" cy="523220"/>
          </a:xfrm>
          <a:prstGeom prst="rect">
            <a:avLst/>
          </a:prstGeom>
          <a:noFill/>
        </p:spPr>
        <p:txBody>
          <a:bodyPr wrap="square" rtlCol="0">
            <a:spAutoFit/>
          </a:bodyPr>
          <a:lstStyle/>
          <a:p>
            <a:r>
              <a:rPr lang="de-DE" sz="2800" dirty="0">
                <a:solidFill>
                  <a:schemeClr val="bg1"/>
                </a:solidFill>
                <a:latin typeface="Arial" panose="020B0604020202020204" pitchFamily="34" charset="0"/>
                <a:cs typeface="Arial" panose="020B0604020202020204" pitchFamily="34" charset="0"/>
              </a:rPr>
              <a:t>2. TCA </a:t>
            </a:r>
            <a:r>
              <a:rPr lang="de-DE" sz="2800" dirty="0" err="1">
                <a:solidFill>
                  <a:schemeClr val="bg1"/>
                </a:solidFill>
                <a:latin typeface="Arial" panose="020B0604020202020204" pitchFamily="34" charset="0"/>
                <a:cs typeface="Arial" panose="020B0604020202020204" pitchFamily="34" charset="0"/>
              </a:rPr>
              <a:t>Calculation</a:t>
            </a:r>
            <a:r>
              <a:rPr lang="de-DE" sz="2800" dirty="0">
                <a:solidFill>
                  <a:schemeClr val="bg1"/>
                </a:solidFill>
                <a:latin typeface="Arial" panose="020B0604020202020204" pitchFamily="34" charset="0"/>
                <a:cs typeface="Arial" panose="020B0604020202020204" pitchFamily="34" charset="0"/>
              </a:rPr>
              <a:t> – 2.2 Scenarios</a:t>
            </a:r>
          </a:p>
        </p:txBody>
      </p:sp>
      <p:pic>
        <p:nvPicPr>
          <p:cNvPr id="10" name="Grafik 9">
            <a:extLst>
              <a:ext uri="{FF2B5EF4-FFF2-40B4-BE49-F238E27FC236}">
                <a16:creationId xmlns:a16="http://schemas.microsoft.com/office/drawing/2014/main" id="{4ED21F13-A1B7-5A3E-02F9-E67BA93163DC}"/>
              </a:ext>
            </a:extLst>
          </p:cNvPr>
          <p:cNvPicPr>
            <a:picLocks noChangeAspect="1"/>
          </p:cNvPicPr>
          <p:nvPr/>
        </p:nvPicPr>
        <p:blipFill rotWithShape="1">
          <a:blip r:embed="rId3"/>
          <a:srcRect l="80316" t="33118" b="39289"/>
          <a:stretch/>
        </p:blipFill>
        <p:spPr>
          <a:xfrm>
            <a:off x="6276513" y="2010216"/>
            <a:ext cx="1437243" cy="1048351"/>
          </a:xfrm>
          <a:prstGeom prst="rect">
            <a:avLst/>
          </a:prstGeom>
        </p:spPr>
      </p:pic>
      <p:grpSp>
        <p:nvGrpSpPr>
          <p:cNvPr id="12" name="Gruppieren 11">
            <a:extLst>
              <a:ext uri="{FF2B5EF4-FFF2-40B4-BE49-F238E27FC236}">
                <a16:creationId xmlns:a16="http://schemas.microsoft.com/office/drawing/2014/main" id="{FD6FCB4B-0A62-CC55-DB5A-52A54CDA2882}"/>
              </a:ext>
            </a:extLst>
          </p:cNvPr>
          <p:cNvGrpSpPr/>
          <p:nvPr/>
        </p:nvGrpSpPr>
        <p:grpSpPr>
          <a:xfrm>
            <a:off x="395648" y="1958912"/>
            <a:ext cx="5880865" cy="3892405"/>
            <a:chOff x="395648" y="2272065"/>
            <a:chExt cx="5880865" cy="3892405"/>
          </a:xfrm>
        </p:grpSpPr>
        <p:pic>
          <p:nvPicPr>
            <p:cNvPr id="14" name="Grafik 13">
              <a:extLst>
                <a:ext uri="{FF2B5EF4-FFF2-40B4-BE49-F238E27FC236}">
                  <a16:creationId xmlns:a16="http://schemas.microsoft.com/office/drawing/2014/main" id="{D2392A1F-AEF2-06D9-9C06-7391100D5BA8}"/>
                </a:ext>
              </a:extLst>
            </p:cNvPr>
            <p:cNvPicPr>
              <a:picLocks noChangeAspect="1"/>
            </p:cNvPicPr>
            <p:nvPr/>
          </p:nvPicPr>
          <p:blipFill rotWithShape="1">
            <a:blip r:embed="rId4"/>
            <a:srcRect t="6865" r="19761" b="590"/>
            <a:stretch/>
          </p:blipFill>
          <p:spPr>
            <a:xfrm>
              <a:off x="395648" y="2272065"/>
              <a:ext cx="5880865" cy="3773929"/>
            </a:xfrm>
            <a:prstGeom prst="rect">
              <a:avLst/>
            </a:prstGeom>
            <a:ln w="6350">
              <a:noFill/>
            </a:ln>
            <a:effectLst/>
          </p:spPr>
        </p:pic>
        <p:sp>
          <p:nvSpPr>
            <p:cNvPr id="7" name="Textfeld 6">
              <a:extLst>
                <a:ext uri="{FF2B5EF4-FFF2-40B4-BE49-F238E27FC236}">
                  <a16:creationId xmlns:a16="http://schemas.microsoft.com/office/drawing/2014/main" id="{EA342E12-0ACB-BFB2-A9E8-CC01E5609592}"/>
                </a:ext>
              </a:extLst>
            </p:cNvPr>
            <p:cNvSpPr txBox="1"/>
            <p:nvPr/>
          </p:nvSpPr>
          <p:spPr>
            <a:xfrm rot="16200000">
              <a:off x="3598864" y="5797370"/>
              <a:ext cx="457200" cy="276999"/>
            </a:xfrm>
            <a:prstGeom prst="rect">
              <a:avLst/>
            </a:prstGeom>
            <a:noFill/>
          </p:spPr>
          <p:txBody>
            <a:bodyPr wrap="square" rtlCol="0">
              <a:spAutoFit/>
            </a:bodyPr>
            <a:lstStyle/>
            <a:p>
              <a:r>
                <a:rPr lang="en-US" sz="1200" dirty="0">
                  <a:solidFill>
                    <a:schemeClr val="tx1">
                      <a:lumMod val="85000"/>
                      <a:lumOff val="15000"/>
                    </a:schemeClr>
                  </a:solidFill>
                  <a:latin typeface="Arial" panose="020B0604020202020204" pitchFamily="34" charset="0"/>
                  <a:cs typeface="Arial" panose="020B0604020202020204" pitchFamily="34" charset="0"/>
                </a:rPr>
                <a:t>L</a:t>
              </a:r>
            </a:p>
          </p:txBody>
        </p:sp>
      </p:grpSp>
      <p:sp>
        <p:nvSpPr>
          <p:cNvPr id="16" name="Textfeld 15">
            <a:extLst>
              <a:ext uri="{FF2B5EF4-FFF2-40B4-BE49-F238E27FC236}">
                <a16:creationId xmlns:a16="http://schemas.microsoft.com/office/drawing/2014/main" id="{996DC71C-DF94-061B-D971-6A5468FEEE58}"/>
              </a:ext>
            </a:extLst>
          </p:cNvPr>
          <p:cNvSpPr txBox="1"/>
          <p:nvPr/>
        </p:nvSpPr>
        <p:spPr>
          <a:xfrm>
            <a:off x="6343914" y="3065153"/>
            <a:ext cx="6162674" cy="261610"/>
          </a:xfrm>
          <a:prstGeom prst="rect">
            <a:avLst/>
          </a:prstGeom>
          <a:noFill/>
        </p:spPr>
        <p:txBody>
          <a:bodyPr wrap="square">
            <a:spAutoFit/>
          </a:bodyPr>
          <a:lstStyle/>
          <a:p>
            <a:r>
              <a:rPr lang="en-US" sz="1100" dirty="0">
                <a:latin typeface="Helvetica"/>
                <a:cs typeface="Helvetica"/>
              </a:rPr>
              <a:t>average</a:t>
            </a:r>
            <a:endParaRPr lang="en-US" sz="1100" dirty="0"/>
          </a:p>
        </p:txBody>
      </p:sp>
      <p:cxnSp>
        <p:nvCxnSpPr>
          <p:cNvPr id="18" name="Gerader Verbinder 17">
            <a:extLst>
              <a:ext uri="{FF2B5EF4-FFF2-40B4-BE49-F238E27FC236}">
                <a16:creationId xmlns:a16="http://schemas.microsoft.com/office/drawing/2014/main" id="{7FFD1B74-58A6-4F1C-1253-BA8C82537DD5}"/>
              </a:ext>
            </a:extLst>
          </p:cNvPr>
          <p:cNvCxnSpPr>
            <a:cxnSpLocks/>
          </p:cNvCxnSpPr>
          <p:nvPr/>
        </p:nvCxnSpPr>
        <p:spPr>
          <a:xfrm>
            <a:off x="6309385" y="3167290"/>
            <a:ext cx="69057" cy="77269"/>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 name="Gerader Verbinder 36">
            <a:extLst>
              <a:ext uri="{FF2B5EF4-FFF2-40B4-BE49-F238E27FC236}">
                <a16:creationId xmlns:a16="http://schemas.microsoft.com/office/drawing/2014/main" id="{80146B73-50CC-7A0F-D1FB-94C18E81FE1A}"/>
              </a:ext>
            </a:extLst>
          </p:cNvPr>
          <p:cNvCxnSpPr>
            <a:cxnSpLocks/>
          </p:cNvCxnSpPr>
          <p:nvPr/>
        </p:nvCxnSpPr>
        <p:spPr>
          <a:xfrm flipH="1">
            <a:off x="6309385" y="3167290"/>
            <a:ext cx="69057" cy="77269"/>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 name="Gerader Verbinder 41">
            <a:extLst>
              <a:ext uri="{FF2B5EF4-FFF2-40B4-BE49-F238E27FC236}">
                <a16:creationId xmlns:a16="http://schemas.microsoft.com/office/drawing/2014/main" id="{6037A0A2-92BC-7A45-A563-7994CF40CE67}"/>
              </a:ext>
            </a:extLst>
          </p:cNvPr>
          <p:cNvCxnSpPr>
            <a:cxnSpLocks/>
          </p:cNvCxnSpPr>
          <p:nvPr/>
        </p:nvCxnSpPr>
        <p:spPr>
          <a:xfrm flipH="1">
            <a:off x="6246549" y="3513090"/>
            <a:ext cx="152400"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4" name="Textfeld 43">
            <a:extLst>
              <a:ext uri="{FF2B5EF4-FFF2-40B4-BE49-F238E27FC236}">
                <a16:creationId xmlns:a16="http://schemas.microsoft.com/office/drawing/2014/main" id="{1D045146-10FA-7562-0AC0-F35974D34242}"/>
              </a:ext>
            </a:extLst>
          </p:cNvPr>
          <p:cNvSpPr txBox="1"/>
          <p:nvPr/>
        </p:nvSpPr>
        <p:spPr>
          <a:xfrm>
            <a:off x="6328439" y="3382285"/>
            <a:ext cx="6162674" cy="261610"/>
          </a:xfrm>
          <a:prstGeom prst="rect">
            <a:avLst/>
          </a:prstGeom>
          <a:noFill/>
        </p:spPr>
        <p:txBody>
          <a:bodyPr wrap="square">
            <a:spAutoFit/>
          </a:bodyPr>
          <a:lstStyle/>
          <a:p>
            <a:r>
              <a:rPr lang="en-US" sz="1100" dirty="0">
                <a:latin typeface="Helvetica"/>
                <a:cs typeface="Helvetica"/>
              </a:rPr>
              <a:t>mean</a:t>
            </a:r>
            <a:endParaRPr lang="en-US" sz="1100" dirty="0"/>
          </a:p>
        </p:txBody>
      </p:sp>
      <p:sp>
        <p:nvSpPr>
          <p:cNvPr id="45" name="Textfeld 44">
            <a:extLst>
              <a:ext uri="{FF2B5EF4-FFF2-40B4-BE49-F238E27FC236}">
                <a16:creationId xmlns:a16="http://schemas.microsoft.com/office/drawing/2014/main" id="{508445AA-C92A-1696-FC0A-AF790F4BF4D4}"/>
              </a:ext>
            </a:extLst>
          </p:cNvPr>
          <p:cNvSpPr txBox="1"/>
          <p:nvPr/>
        </p:nvSpPr>
        <p:spPr>
          <a:xfrm>
            <a:off x="467439" y="5904009"/>
            <a:ext cx="7764164" cy="246221"/>
          </a:xfrm>
          <a:prstGeom prst="rect">
            <a:avLst/>
          </a:prstGeom>
          <a:noFill/>
        </p:spPr>
        <p:txBody>
          <a:bodyPr wrap="square">
            <a:spAutoFit/>
          </a:bodyPr>
          <a:lstStyle/>
          <a:p>
            <a:r>
              <a:rPr lang="de-DE" sz="1000" dirty="0">
                <a:latin typeface="Arial" panose="020B0604020202020204" pitchFamily="34" charset="0"/>
                <a:cs typeface="Arial" panose="020B0604020202020204" pitchFamily="34" charset="0"/>
              </a:rPr>
              <a:t>Own </a:t>
            </a:r>
            <a:r>
              <a:rPr lang="de-DE" sz="1000" dirty="0" err="1">
                <a:latin typeface="Arial" panose="020B0604020202020204" pitchFamily="34" charset="0"/>
                <a:cs typeface="Arial" panose="020B0604020202020204" pitchFamily="34" charset="0"/>
              </a:rPr>
              <a:t>figure</a:t>
            </a:r>
            <a:r>
              <a:rPr lang="de-DE" sz="1000" dirty="0">
                <a:latin typeface="Arial" panose="020B0604020202020204" pitchFamily="34" charset="0"/>
                <a:cs typeface="Arial" panose="020B0604020202020204" pitchFamily="34" charset="0"/>
              </a:rPr>
              <a:t> </a:t>
            </a:r>
            <a:r>
              <a:rPr lang="de-DE" sz="1000" dirty="0" err="1">
                <a:latin typeface="Arial" panose="020B0604020202020204" pitchFamily="34" charset="0"/>
                <a:cs typeface="Arial" panose="020B0604020202020204" pitchFamily="34" charset="0"/>
              </a:rPr>
              <a:t>based</a:t>
            </a:r>
            <a:r>
              <a:rPr lang="de-DE" sz="1000" dirty="0">
                <a:latin typeface="Arial" panose="020B0604020202020204" pitchFamily="34" charset="0"/>
                <a:cs typeface="Arial" panose="020B0604020202020204" pitchFamily="34" charset="0"/>
              </a:rPr>
              <a:t> on Michalke et al. (2023)</a:t>
            </a:r>
          </a:p>
        </p:txBody>
      </p:sp>
    </p:spTree>
    <p:extLst>
      <p:ext uri="{BB962C8B-B14F-4D97-AF65-F5344CB8AC3E}">
        <p14:creationId xmlns:p14="http://schemas.microsoft.com/office/powerpoint/2010/main" val="2885861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e 3">
            <a:extLst>
              <a:ext uri="{FF2B5EF4-FFF2-40B4-BE49-F238E27FC236}">
                <a16:creationId xmlns:a16="http://schemas.microsoft.com/office/drawing/2014/main" id="{48BC070D-E330-995C-7D48-8BC82107D92D}"/>
              </a:ext>
            </a:extLst>
          </p:cNvPr>
          <p:cNvGraphicFramePr>
            <a:graphicFrameLocks noGrp="1"/>
          </p:cNvGraphicFramePr>
          <p:nvPr>
            <p:extLst>
              <p:ext uri="{D42A27DB-BD31-4B8C-83A1-F6EECF244321}">
                <p14:modId xmlns:p14="http://schemas.microsoft.com/office/powerpoint/2010/main" val="2860400408"/>
              </p:ext>
            </p:extLst>
          </p:nvPr>
        </p:nvGraphicFramePr>
        <p:xfrm>
          <a:off x="395648" y="1956403"/>
          <a:ext cx="3551069" cy="1852836"/>
        </p:xfrm>
        <a:graphic>
          <a:graphicData uri="http://schemas.openxmlformats.org/drawingml/2006/table">
            <a:tbl>
              <a:tblPr firstRow="1" firstCol="1" bandRow="1"/>
              <a:tblGrid>
                <a:gridCol w="689081">
                  <a:extLst>
                    <a:ext uri="{9D8B030D-6E8A-4147-A177-3AD203B41FA5}">
                      <a16:colId xmlns:a16="http://schemas.microsoft.com/office/drawing/2014/main" val="1899736504"/>
                    </a:ext>
                  </a:extLst>
                </a:gridCol>
                <a:gridCol w="2861988">
                  <a:extLst>
                    <a:ext uri="{9D8B030D-6E8A-4147-A177-3AD203B41FA5}">
                      <a16:colId xmlns:a16="http://schemas.microsoft.com/office/drawing/2014/main" val="1242097438"/>
                    </a:ext>
                  </a:extLst>
                </a:gridCol>
              </a:tblGrid>
              <a:tr h="272619">
                <a:tc gridSpan="2">
                  <a:txBody>
                    <a:bodyPr/>
                    <a:lstStyle/>
                    <a:p>
                      <a:pPr algn="ctr">
                        <a:spcBef>
                          <a:spcPts val="1200"/>
                        </a:spcBef>
                        <a:spcAft>
                          <a:spcPts val="600"/>
                        </a:spcAft>
                      </a:pPr>
                      <a:r>
                        <a:rPr lang="en-US" sz="1400" b="1" dirty="0">
                          <a:effectLst/>
                          <a:latin typeface="Arial" panose="020B0604020202020204" pitchFamily="34" charset="0"/>
                          <a:ea typeface="Calibri" panose="020F0502020204030204" pitchFamily="34" charset="0"/>
                          <a:cs typeface="Arial" panose="020B0604020202020204" pitchFamily="34" charset="0"/>
                        </a:rPr>
                        <a:t>Costing scenarios</a:t>
                      </a:r>
                      <a:endParaRPr lang="de-DE" sz="1400" dirty="0">
                        <a:effectLst/>
                        <a:latin typeface="Arial" panose="020B0604020202020204" pitchFamily="34" charset="0"/>
                        <a:ea typeface="Calibri" panose="020F0502020204030204" pitchFamily="34" charset="0"/>
                        <a:cs typeface="Arial" panose="020B0604020202020204" pitchFamily="34" charset="0"/>
                      </a:endParaRPr>
                    </a:p>
                  </a:txBody>
                  <a:tcPr marL="36195" marR="3619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e-DE"/>
                    </a:p>
                  </a:txBody>
                  <a:tcPr/>
                </a:tc>
                <a:extLst>
                  <a:ext uri="{0D108BD9-81ED-4DB2-BD59-A6C34878D82A}">
                    <a16:rowId xmlns:a16="http://schemas.microsoft.com/office/drawing/2014/main" val="2556503163"/>
                  </a:ext>
                </a:extLst>
              </a:tr>
              <a:tr h="272619">
                <a:tc>
                  <a:txBody>
                    <a:bodyPr/>
                    <a:lstStyle/>
                    <a:p>
                      <a:pPr algn="ctr">
                        <a:spcBef>
                          <a:spcPts val="1200"/>
                        </a:spcBef>
                        <a:spcAft>
                          <a:spcPts val="600"/>
                        </a:spcAft>
                      </a:pPr>
                      <a:r>
                        <a:rPr lang="en-US" sz="1400" dirty="0">
                          <a:effectLst/>
                          <a:latin typeface="Arial" panose="020B0604020202020204" pitchFamily="34" charset="0"/>
                          <a:ea typeface="Calibri" panose="020F0502020204030204" pitchFamily="34" charset="0"/>
                          <a:cs typeface="Arial" panose="020B0604020202020204" pitchFamily="34" charset="0"/>
                        </a:rPr>
                        <a:t>#</a:t>
                      </a:r>
                      <a:endParaRPr lang="de-DE" sz="1400" dirty="0">
                        <a:effectLst/>
                        <a:latin typeface="Arial" panose="020B0604020202020204" pitchFamily="34" charset="0"/>
                        <a:ea typeface="Calibri" panose="020F0502020204030204" pitchFamily="34" charset="0"/>
                        <a:cs typeface="Arial" panose="020B0604020202020204" pitchFamily="34" charset="0"/>
                      </a:endParaRPr>
                    </a:p>
                  </a:txBody>
                  <a:tcPr marL="36195" marR="36195" marT="0" marB="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1200"/>
                        </a:spcBef>
                        <a:spcAft>
                          <a:spcPts val="600"/>
                        </a:spcAft>
                      </a:pPr>
                      <a:r>
                        <a:rPr lang="en-US" sz="1400" b="1" dirty="0">
                          <a:effectLst/>
                          <a:latin typeface="Arial" panose="020B0604020202020204" pitchFamily="34" charset="0"/>
                          <a:ea typeface="Calibri" panose="020F0502020204030204" pitchFamily="34" charset="0"/>
                          <a:cs typeface="Arial" panose="020B0604020202020204" pitchFamily="34" charset="0"/>
                        </a:rPr>
                        <a:t>Base case </a:t>
                      </a:r>
                      <a:endParaRPr lang="de-DE" sz="1400" dirty="0">
                        <a:effectLst/>
                        <a:latin typeface="Arial" panose="020B0604020202020204" pitchFamily="34" charset="0"/>
                        <a:ea typeface="Calibri" panose="020F0502020204030204" pitchFamily="34" charset="0"/>
                        <a:cs typeface="Arial" panose="020B0604020202020204" pitchFamily="34" charset="0"/>
                      </a:endParaRPr>
                    </a:p>
                  </a:txBody>
                  <a:tcPr marL="36195" marR="36195" marT="0" marB="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6072264"/>
                  </a:ext>
                </a:extLst>
              </a:tr>
              <a:tr h="272619">
                <a:tc>
                  <a:txBody>
                    <a:bodyPr/>
                    <a:lstStyle/>
                    <a:p>
                      <a:pPr algn="l">
                        <a:spcBef>
                          <a:spcPts val="1200"/>
                        </a:spcBef>
                        <a:spcAft>
                          <a:spcPts val="600"/>
                        </a:spcAft>
                      </a:pPr>
                      <a:r>
                        <a:rPr lang="en-US" sz="1400" dirty="0">
                          <a:effectLst/>
                          <a:latin typeface="Arial" panose="020B0604020202020204" pitchFamily="34" charset="0"/>
                          <a:ea typeface="Calibri" panose="020F0502020204030204" pitchFamily="34" charset="0"/>
                          <a:cs typeface="Arial" panose="020B0604020202020204" pitchFamily="34" charset="0"/>
                        </a:rPr>
                        <a:t>EPH</a:t>
                      </a:r>
                      <a:endParaRPr lang="de-DE" sz="1400" dirty="0">
                        <a:effectLst/>
                        <a:latin typeface="Arial" panose="020B0604020202020204" pitchFamily="34" charset="0"/>
                        <a:ea typeface="Calibri" panose="020F0502020204030204" pitchFamily="34" charset="0"/>
                        <a:cs typeface="Arial" panose="020B0604020202020204" pitchFamily="34" charset="0"/>
                      </a:endParaRPr>
                    </a:p>
                  </a:txBody>
                  <a:tcPr marL="36195" marR="36195"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Bef>
                          <a:spcPts val="1200"/>
                        </a:spcBef>
                        <a:spcAft>
                          <a:spcPts val="600"/>
                        </a:spcAft>
                      </a:pPr>
                      <a:r>
                        <a:rPr lang="en-US" sz="1400" dirty="0">
                          <a:effectLst/>
                          <a:latin typeface="Arial" panose="020B0604020202020204" pitchFamily="34" charset="0"/>
                          <a:ea typeface="Calibri" panose="020F0502020204030204" pitchFamily="34" charset="0"/>
                          <a:cs typeface="Arial" panose="020B0604020202020204" pitchFamily="34" charset="0"/>
                        </a:rPr>
                        <a:t>Environmental Prices Handbook</a:t>
                      </a:r>
                    </a:p>
                  </a:txBody>
                  <a:tcPr marL="36195" marR="36195"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8746350"/>
                  </a:ext>
                </a:extLst>
              </a:tr>
              <a:tr h="272619">
                <a:tc>
                  <a:txBody>
                    <a:bodyPr/>
                    <a:lstStyle/>
                    <a:p>
                      <a:pPr algn="ctr">
                        <a:spcBef>
                          <a:spcPts val="1200"/>
                        </a:spcBef>
                        <a:spcAft>
                          <a:spcPts val="600"/>
                        </a:spcAft>
                      </a:pPr>
                      <a:r>
                        <a:rPr lang="en-US" sz="1400" dirty="0">
                          <a:effectLst/>
                          <a:latin typeface="Arial" panose="020B0604020202020204" pitchFamily="34" charset="0"/>
                          <a:ea typeface="Calibri" panose="020F0502020204030204" pitchFamily="34" charset="0"/>
                          <a:cs typeface="Arial" panose="020B0604020202020204" pitchFamily="34" charset="0"/>
                        </a:rPr>
                        <a:t>#</a:t>
                      </a:r>
                      <a:endParaRPr lang="de-DE" sz="1400" dirty="0">
                        <a:effectLst/>
                        <a:latin typeface="Arial" panose="020B0604020202020204" pitchFamily="34" charset="0"/>
                        <a:ea typeface="Calibri" panose="020F0502020204030204" pitchFamily="34" charset="0"/>
                        <a:cs typeface="Arial" panose="020B0604020202020204" pitchFamily="34" charset="0"/>
                      </a:endParaRPr>
                    </a:p>
                  </a:txBody>
                  <a:tcPr marL="36195" marR="36195" marT="0" marB="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1200"/>
                        </a:spcBef>
                        <a:spcAft>
                          <a:spcPts val="600"/>
                        </a:spcAft>
                      </a:pPr>
                      <a:r>
                        <a:rPr lang="en-US" sz="1400" b="1" dirty="0">
                          <a:effectLst/>
                          <a:latin typeface="Arial" panose="020B0604020202020204" pitchFamily="34" charset="0"/>
                          <a:ea typeface="Calibri" panose="020F0502020204030204" pitchFamily="34" charset="0"/>
                          <a:cs typeface="Arial" panose="020B0604020202020204" pitchFamily="34" charset="0"/>
                        </a:rPr>
                        <a:t>Scenario analyses</a:t>
                      </a:r>
                      <a:endParaRPr lang="de-DE" sz="1400" dirty="0">
                        <a:effectLst/>
                        <a:latin typeface="Arial" panose="020B0604020202020204" pitchFamily="34" charset="0"/>
                        <a:ea typeface="Calibri" panose="020F0502020204030204" pitchFamily="34" charset="0"/>
                        <a:cs typeface="Arial" panose="020B0604020202020204" pitchFamily="34" charset="0"/>
                      </a:endParaRPr>
                    </a:p>
                  </a:txBody>
                  <a:tcPr marL="36195" marR="36195" marT="0" marB="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7574729"/>
                  </a:ext>
                </a:extLst>
              </a:tr>
              <a:tr h="274500">
                <a:tc>
                  <a:txBody>
                    <a:bodyPr/>
                    <a:lstStyle/>
                    <a:p>
                      <a:pPr algn="l">
                        <a:spcBef>
                          <a:spcPts val="1200"/>
                        </a:spcBef>
                        <a:spcAft>
                          <a:spcPts val="600"/>
                        </a:spcAft>
                      </a:pPr>
                      <a:r>
                        <a:rPr lang="en-US" sz="1400" dirty="0">
                          <a:effectLst/>
                          <a:latin typeface="Arial" panose="020B0604020202020204" pitchFamily="34" charset="0"/>
                          <a:ea typeface="Calibri" panose="020F0502020204030204" pitchFamily="34" charset="0"/>
                          <a:cs typeface="Arial" panose="020B0604020202020204" pitchFamily="34" charset="0"/>
                        </a:rPr>
                        <a:t>EPH, l</a:t>
                      </a:r>
                    </a:p>
                  </a:txBody>
                  <a:tcPr marL="36195" marR="3619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57175" rtl="0" eaLnBrk="1" fontAlgn="auto" latinLnBrk="0" hangingPunct="1">
                        <a:lnSpc>
                          <a:spcPct val="100000"/>
                        </a:lnSpc>
                        <a:spcBef>
                          <a:spcPts val="1200"/>
                        </a:spcBef>
                        <a:spcAft>
                          <a:spcPts val="600"/>
                        </a:spcAft>
                        <a:buClrTx/>
                        <a:buSzTx/>
                        <a:buFontTx/>
                        <a:buNone/>
                        <a:tabLst/>
                        <a:defRPr/>
                      </a:pPr>
                      <a:r>
                        <a:rPr lang="en-US" sz="1400" dirty="0">
                          <a:effectLst/>
                          <a:latin typeface="Arial" panose="020B0604020202020204" pitchFamily="34" charset="0"/>
                          <a:ea typeface="Calibri" panose="020F0502020204030204" pitchFamily="34" charset="0"/>
                          <a:cs typeface="Arial" panose="020B0604020202020204" pitchFamily="34" charset="0"/>
                        </a:rPr>
                        <a:t>lower bound of EPH</a:t>
                      </a:r>
                      <a:endParaRPr lang="de-DE" sz="1400" dirty="0">
                        <a:effectLst/>
                        <a:latin typeface="Arial" panose="020B0604020202020204" pitchFamily="34" charset="0"/>
                        <a:ea typeface="Calibri" panose="020F0502020204030204" pitchFamily="34" charset="0"/>
                        <a:cs typeface="Arial" panose="020B0604020202020204" pitchFamily="34" charset="0"/>
                      </a:endParaRPr>
                    </a:p>
                  </a:txBody>
                  <a:tcPr marL="36195" marR="3619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7659137"/>
                  </a:ext>
                </a:extLst>
              </a:tr>
              <a:tr h="185400">
                <a:tc>
                  <a:txBody>
                    <a:bodyPr/>
                    <a:lstStyle/>
                    <a:p>
                      <a:pPr algn="l">
                        <a:spcBef>
                          <a:spcPts val="1200"/>
                        </a:spcBef>
                        <a:spcAft>
                          <a:spcPts val="600"/>
                        </a:spcAft>
                      </a:pPr>
                      <a:r>
                        <a:rPr lang="en-US" sz="1400" dirty="0">
                          <a:effectLst/>
                          <a:latin typeface="Arial" panose="020B0604020202020204" pitchFamily="34" charset="0"/>
                          <a:ea typeface="Calibri" panose="020F0502020204030204" pitchFamily="34" charset="0"/>
                          <a:cs typeface="Arial" panose="020B0604020202020204" pitchFamily="34" charset="0"/>
                        </a:rPr>
                        <a:t>EPH, u</a:t>
                      </a:r>
                    </a:p>
                  </a:txBody>
                  <a:tcPr marL="36195" marR="3619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57175" rtl="0" eaLnBrk="1" fontAlgn="auto" latinLnBrk="0" hangingPunct="1">
                        <a:lnSpc>
                          <a:spcPct val="100000"/>
                        </a:lnSpc>
                        <a:spcBef>
                          <a:spcPts val="0"/>
                        </a:spcBef>
                        <a:spcAft>
                          <a:spcPts val="0"/>
                        </a:spcAft>
                        <a:buClrTx/>
                        <a:buSzTx/>
                        <a:buFontTx/>
                        <a:buNone/>
                        <a:tabLst/>
                        <a:defRPr/>
                      </a:pPr>
                      <a:r>
                        <a:rPr lang="de-DE" sz="1400" dirty="0" err="1">
                          <a:latin typeface="Arial" panose="020B0604020202020204" pitchFamily="34" charset="0"/>
                          <a:cs typeface="Arial" panose="020B0604020202020204" pitchFamily="34" charset="0"/>
                        </a:rPr>
                        <a:t>upper</a:t>
                      </a: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bound</a:t>
                      </a: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of</a:t>
                      </a:r>
                      <a:r>
                        <a:rPr lang="de-DE" sz="1400" dirty="0">
                          <a:latin typeface="Arial" panose="020B0604020202020204" pitchFamily="34" charset="0"/>
                          <a:cs typeface="Arial" panose="020B0604020202020204" pitchFamily="34" charset="0"/>
                        </a:rPr>
                        <a:t> EPH</a:t>
                      </a:r>
                      <a:endParaRPr lang="de-DE" sz="1400" dirty="0">
                        <a:effectLst/>
                        <a:latin typeface="Arial" panose="020B0604020202020204" pitchFamily="34" charset="0"/>
                        <a:ea typeface="Calibri" panose="020F0502020204030204" pitchFamily="34" charset="0"/>
                        <a:cs typeface="Arial" panose="020B0604020202020204" pitchFamily="34" charset="0"/>
                      </a:endParaRPr>
                    </a:p>
                  </a:txBody>
                  <a:tcPr marL="36195" marR="3619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48655380"/>
                  </a:ext>
                </a:extLst>
              </a:tr>
              <a:tr h="274500">
                <a:tc>
                  <a:txBody>
                    <a:bodyPr/>
                    <a:lstStyle/>
                    <a:p>
                      <a:pPr algn="l">
                        <a:spcBef>
                          <a:spcPts val="1200"/>
                        </a:spcBef>
                        <a:spcAft>
                          <a:spcPts val="600"/>
                        </a:spcAft>
                      </a:pPr>
                      <a:r>
                        <a:rPr lang="en-US" sz="1400" dirty="0">
                          <a:effectLst/>
                          <a:latin typeface="Arial" panose="020B0604020202020204" pitchFamily="34" charset="0"/>
                          <a:ea typeface="Calibri" panose="020F0502020204030204" pitchFamily="34" charset="0"/>
                          <a:cs typeface="Arial" panose="020B0604020202020204" pitchFamily="34" charset="0"/>
                        </a:rPr>
                        <a:t>TPF</a:t>
                      </a:r>
                    </a:p>
                  </a:txBody>
                  <a:tcPr marL="36195" marR="3619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400" dirty="0">
                          <a:latin typeface="Arial" panose="020B0604020202020204" pitchFamily="34" charset="0"/>
                          <a:cs typeface="Arial" panose="020B0604020202020204" pitchFamily="34" charset="0"/>
                        </a:rPr>
                        <a:t>True Prices </a:t>
                      </a:r>
                      <a:r>
                        <a:rPr lang="de-DE" sz="1400" dirty="0" err="1">
                          <a:latin typeface="Arial" panose="020B0604020202020204" pitchFamily="34" charset="0"/>
                          <a:cs typeface="Arial" panose="020B0604020202020204" pitchFamily="34" charset="0"/>
                        </a:rPr>
                        <a:t>Foundation</a:t>
                      </a:r>
                      <a:endParaRPr lang="de-DE" sz="1400" dirty="0">
                        <a:latin typeface="Arial" panose="020B0604020202020204" pitchFamily="34" charset="0"/>
                        <a:cs typeface="Arial" panose="020B0604020202020204" pitchFamily="34" charset="0"/>
                      </a:endParaRPr>
                    </a:p>
                  </a:txBody>
                  <a:tcPr marL="36195" marR="3619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83793508"/>
                  </a:ext>
                </a:extLst>
              </a:tr>
            </a:tbl>
          </a:graphicData>
        </a:graphic>
      </p:graphicFrame>
      <p:sp>
        <p:nvSpPr>
          <p:cNvPr id="9" name="Textfeld 8">
            <a:extLst>
              <a:ext uri="{FF2B5EF4-FFF2-40B4-BE49-F238E27FC236}">
                <a16:creationId xmlns:a16="http://schemas.microsoft.com/office/drawing/2014/main" id="{908F6F88-1903-F456-FF66-3A77F415C9FA}"/>
              </a:ext>
            </a:extLst>
          </p:cNvPr>
          <p:cNvSpPr txBox="1"/>
          <p:nvPr/>
        </p:nvSpPr>
        <p:spPr>
          <a:xfrm>
            <a:off x="11611992" y="6573915"/>
            <a:ext cx="443884" cy="246221"/>
          </a:xfrm>
          <a:prstGeom prst="rect">
            <a:avLst/>
          </a:prstGeom>
          <a:noFill/>
        </p:spPr>
        <p:txBody>
          <a:bodyPr wrap="square" rtlCol="0">
            <a:spAutoFit/>
          </a:bodyPr>
          <a:lstStyle/>
          <a:p>
            <a:r>
              <a:rPr lang="de-DE" sz="1000" dirty="0">
                <a:solidFill>
                  <a:schemeClr val="bg1"/>
                </a:solidFill>
                <a:latin typeface="Arial" panose="020B0604020202020204" pitchFamily="34" charset="0"/>
                <a:cs typeface="Arial" panose="020B0604020202020204" pitchFamily="34" charset="0"/>
              </a:rPr>
              <a:t>12</a:t>
            </a:r>
          </a:p>
        </p:txBody>
      </p:sp>
      <p:graphicFrame>
        <p:nvGraphicFramePr>
          <p:cNvPr id="10" name="Tabelle 9">
            <a:extLst>
              <a:ext uri="{FF2B5EF4-FFF2-40B4-BE49-F238E27FC236}">
                <a16:creationId xmlns:a16="http://schemas.microsoft.com/office/drawing/2014/main" id="{3C006B39-8196-6DCD-3F20-C858968340BA}"/>
              </a:ext>
            </a:extLst>
          </p:cNvPr>
          <p:cNvGraphicFramePr>
            <a:graphicFrameLocks noGrp="1"/>
          </p:cNvGraphicFramePr>
          <p:nvPr>
            <p:extLst>
              <p:ext uri="{D42A27DB-BD31-4B8C-83A1-F6EECF244321}">
                <p14:modId xmlns:p14="http://schemas.microsoft.com/office/powerpoint/2010/main" val="383116927"/>
              </p:ext>
            </p:extLst>
          </p:nvPr>
        </p:nvGraphicFramePr>
        <p:xfrm>
          <a:off x="5398474" y="1956403"/>
          <a:ext cx="4926626" cy="4249080"/>
        </p:xfrm>
        <a:graphic>
          <a:graphicData uri="http://schemas.openxmlformats.org/drawingml/2006/table">
            <a:tbl>
              <a:tblPr firstRow="1" firstCol="1" bandRow="1"/>
              <a:tblGrid>
                <a:gridCol w="2775211">
                  <a:extLst>
                    <a:ext uri="{9D8B030D-6E8A-4147-A177-3AD203B41FA5}">
                      <a16:colId xmlns:a16="http://schemas.microsoft.com/office/drawing/2014/main" val="1487710061"/>
                    </a:ext>
                  </a:extLst>
                </a:gridCol>
                <a:gridCol w="1254401">
                  <a:extLst>
                    <a:ext uri="{9D8B030D-6E8A-4147-A177-3AD203B41FA5}">
                      <a16:colId xmlns:a16="http://schemas.microsoft.com/office/drawing/2014/main" val="4164457493"/>
                    </a:ext>
                  </a:extLst>
                </a:gridCol>
                <a:gridCol w="897014">
                  <a:extLst>
                    <a:ext uri="{9D8B030D-6E8A-4147-A177-3AD203B41FA5}">
                      <a16:colId xmlns:a16="http://schemas.microsoft.com/office/drawing/2014/main" val="4258849257"/>
                    </a:ext>
                  </a:extLst>
                </a:gridCol>
              </a:tblGrid>
              <a:tr h="236060">
                <a:tc>
                  <a:txBody>
                    <a:bodyPr/>
                    <a:lstStyle/>
                    <a:p>
                      <a:pPr algn="l">
                        <a:spcBef>
                          <a:spcPts val="600"/>
                        </a:spcBef>
                        <a:spcAft>
                          <a:spcPts val="600"/>
                        </a:spcAft>
                      </a:pPr>
                      <a:r>
                        <a:rPr lang="en-US" sz="1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Impact categories</a:t>
                      </a:r>
                      <a:endParaRPr lang="de-DE" sz="140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spcBef>
                          <a:spcPts val="600"/>
                        </a:spcBef>
                        <a:spcAft>
                          <a:spcPts val="600"/>
                        </a:spcAft>
                      </a:pPr>
                      <a:r>
                        <a:rPr lang="en-US" sz="1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unit</a:t>
                      </a:r>
                      <a:endParaRPr lang="de-DE" sz="140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a:spcBef>
                          <a:spcPts val="600"/>
                        </a:spcBef>
                        <a:spcAft>
                          <a:spcPts val="600"/>
                        </a:spcAft>
                      </a:pPr>
                      <a:r>
                        <a:rPr lang="en-US" sz="1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EPH [€]</a:t>
                      </a:r>
                      <a:endParaRPr lang="de-DE" sz="140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453841270"/>
                  </a:ext>
                </a:extLst>
              </a:tr>
              <a:tr h="236060">
                <a:tc>
                  <a:txBody>
                    <a:bodyPr/>
                    <a:lstStyle/>
                    <a:p>
                      <a:pPr algn="l">
                        <a:spcBef>
                          <a:spcPts val="600"/>
                        </a:spcBef>
                        <a:spcAft>
                          <a:spcPts val="600"/>
                        </a:spcAft>
                      </a:pPr>
                      <a:r>
                        <a:rPr lang="en-US"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Climate change</a:t>
                      </a:r>
                      <a:endParaRPr lang="de-DE" sz="140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l">
                        <a:spcBef>
                          <a:spcPts val="600"/>
                        </a:spcBef>
                        <a:spcAft>
                          <a:spcPts val="600"/>
                        </a:spcAft>
                      </a:pPr>
                      <a:r>
                        <a:rPr lang="en-US"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kg CO</a:t>
                      </a:r>
                      <a:r>
                        <a:rPr lang="en-US" sz="1400" baseline="-25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r>
                        <a:rPr lang="en-US"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eq</a:t>
                      </a:r>
                      <a:endParaRPr lang="de-DE" sz="140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r">
                        <a:spcBef>
                          <a:spcPts val="600"/>
                        </a:spcBef>
                        <a:spcAft>
                          <a:spcPts val="600"/>
                        </a:spcAft>
                      </a:pPr>
                      <a:r>
                        <a:rPr lang="en-US"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0.20</a:t>
                      </a:r>
                      <a:endParaRPr lang="de-DE" sz="140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80679547"/>
                  </a:ext>
                </a:extLst>
              </a:tr>
              <a:tr h="236060">
                <a:tc>
                  <a:txBody>
                    <a:bodyPr/>
                    <a:lstStyle/>
                    <a:p>
                      <a:pPr algn="l">
                        <a:spcBef>
                          <a:spcPts val="600"/>
                        </a:spcBef>
                        <a:spcAft>
                          <a:spcPts val="600"/>
                        </a:spcAft>
                      </a:pPr>
                      <a:r>
                        <a:rPr lang="en-US"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Ozone depletion </a:t>
                      </a:r>
                      <a:endParaRPr lang="de-DE" sz="140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l">
                        <a:spcBef>
                          <a:spcPts val="600"/>
                        </a:spcBef>
                        <a:spcAft>
                          <a:spcPts val="60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kg CFC-11 eq</a:t>
                      </a:r>
                      <a:endParaRPr lang="de-DE" sz="14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r">
                        <a:spcBef>
                          <a:spcPts val="600"/>
                        </a:spcBef>
                        <a:spcAft>
                          <a:spcPts val="60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30.40</a:t>
                      </a:r>
                      <a:endParaRPr lang="de-DE" sz="14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61995913"/>
                  </a:ext>
                </a:extLst>
              </a:tr>
              <a:tr h="236060">
                <a:tc>
                  <a:txBody>
                    <a:bodyPr/>
                    <a:lstStyle/>
                    <a:p>
                      <a:pPr algn="l">
                        <a:spcBef>
                          <a:spcPts val="600"/>
                        </a:spcBef>
                        <a:spcAft>
                          <a:spcPts val="60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Ionizing radiation</a:t>
                      </a:r>
                      <a:endParaRPr lang="de-DE" sz="14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l">
                        <a:spcBef>
                          <a:spcPts val="600"/>
                        </a:spcBef>
                        <a:spcAft>
                          <a:spcPts val="60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kBq U235 eq</a:t>
                      </a:r>
                      <a:endParaRPr lang="de-DE" sz="14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r">
                        <a:spcBef>
                          <a:spcPts val="600"/>
                        </a:spcBef>
                        <a:spcAft>
                          <a:spcPts val="60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0.05</a:t>
                      </a:r>
                      <a:endParaRPr lang="de-DE" sz="14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468234201"/>
                  </a:ext>
                </a:extLst>
              </a:tr>
              <a:tr h="236060">
                <a:tc>
                  <a:txBody>
                    <a:bodyPr/>
                    <a:lstStyle/>
                    <a:p>
                      <a:pPr algn="l">
                        <a:spcBef>
                          <a:spcPts val="600"/>
                        </a:spcBef>
                        <a:spcAft>
                          <a:spcPts val="600"/>
                        </a:spcAft>
                      </a:pPr>
                      <a:r>
                        <a:rPr lang="en-US"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Photochemical oxidant formation</a:t>
                      </a:r>
                      <a:endParaRPr lang="de-DE" sz="140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l">
                        <a:spcBef>
                          <a:spcPts val="600"/>
                        </a:spcBef>
                        <a:spcAft>
                          <a:spcPts val="60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kg NMVOC</a:t>
                      </a:r>
                      <a:endParaRPr lang="de-DE" sz="14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r">
                        <a:spcBef>
                          <a:spcPts val="600"/>
                        </a:spcBef>
                        <a:spcAft>
                          <a:spcPts val="600"/>
                        </a:spcAft>
                      </a:pPr>
                      <a:r>
                        <a:rPr lang="en-US"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1.15</a:t>
                      </a:r>
                      <a:endParaRPr lang="de-DE" sz="140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439383448"/>
                  </a:ext>
                </a:extLst>
              </a:tr>
              <a:tr h="236060">
                <a:tc>
                  <a:txBody>
                    <a:bodyPr/>
                    <a:lstStyle/>
                    <a:p>
                      <a:pPr algn="l">
                        <a:spcBef>
                          <a:spcPts val="600"/>
                        </a:spcBef>
                        <a:spcAft>
                          <a:spcPts val="600"/>
                        </a:spcAft>
                      </a:pPr>
                      <a:r>
                        <a:rPr lang="en-US"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Particulate matter formation</a:t>
                      </a:r>
                      <a:endParaRPr lang="de-DE" sz="140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l">
                        <a:spcBef>
                          <a:spcPts val="600"/>
                        </a:spcBef>
                        <a:spcAft>
                          <a:spcPts val="60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kg PM10 eq</a:t>
                      </a:r>
                      <a:endParaRPr lang="de-DE" sz="14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r">
                        <a:spcBef>
                          <a:spcPts val="600"/>
                        </a:spcBef>
                        <a:spcAft>
                          <a:spcPts val="60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39.20</a:t>
                      </a:r>
                      <a:endParaRPr lang="de-DE" sz="14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89468240"/>
                  </a:ext>
                </a:extLst>
              </a:tr>
              <a:tr h="236060">
                <a:tc>
                  <a:txBody>
                    <a:bodyPr/>
                    <a:lstStyle/>
                    <a:p>
                      <a:pPr algn="l">
                        <a:spcBef>
                          <a:spcPts val="600"/>
                        </a:spcBef>
                        <a:spcAft>
                          <a:spcPts val="600"/>
                        </a:spcAft>
                      </a:pPr>
                      <a:r>
                        <a:rPr lang="en-US"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Terrestrial acidification</a:t>
                      </a:r>
                      <a:endParaRPr lang="de-DE" sz="140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l">
                        <a:spcBef>
                          <a:spcPts val="600"/>
                        </a:spcBef>
                        <a:spcAft>
                          <a:spcPts val="60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kg SO</a:t>
                      </a:r>
                      <a:r>
                        <a:rPr lang="en-US" sz="1400" baseline="-25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eq</a:t>
                      </a:r>
                      <a:endParaRPr lang="de-DE" sz="14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r">
                        <a:spcBef>
                          <a:spcPts val="600"/>
                        </a:spcBef>
                        <a:spcAft>
                          <a:spcPts val="60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4.97</a:t>
                      </a:r>
                      <a:endParaRPr lang="de-DE" sz="14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075472398"/>
                  </a:ext>
                </a:extLst>
              </a:tr>
              <a:tr h="236060">
                <a:tc>
                  <a:txBody>
                    <a:bodyPr/>
                    <a:lstStyle/>
                    <a:p>
                      <a:pPr algn="l">
                        <a:spcBef>
                          <a:spcPts val="600"/>
                        </a:spcBef>
                        <a:spcAft>
                          <a:spcPts val="60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Freshwater eutrophication</a:t>
                      </a:r>
                      <a:endParaRPr lang="de-DE" sz="14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l">
                        <a:spcBef>
                          <a:spcPts val="600"/>
                        </a:spcBef>
                        <a:spcAft>
                          <a:spcPts val="60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kg P eq</a:t>
                      </a:r>
                      <a:endParaRPr lang="de-DE" sz="14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r">
                        <a:spcBef>
                          <a:spcPts val="600"/>
                        </a:spcBef>
                        <a:spcAft>
                          <a:spcPts val="60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1.86</a:t>
                      </a:r>
                      <a:endParaRPr lang="de-DE" sz="14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787834266"/>
                  </a:ext>
                </a:extLst>
              </a:tr>
              <a:tr h="236060">
                <a:tc>
                  <a:txBody>
                    <a:bodyPr/>
                    <a:lstStyle/>
                    <a:p>
                      <a:pPr algn="l">
                        <a:spcBef>
                          <a:spcPts val="600"/>
                        </a:spcBef>
                        <a:spcAft>
                          <a:spcPts val="60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Marine eutrophication</a:t>
                      </a:r>
                      <a:endParaRPr lang="de-DE" sz="14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l">
                        <a:spcBef>
                          <a:spcPts val="600"/>
                        </a:spcBef>
                        <a:spcAft>
                          <a:spcPts val="60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kg N eq</a:t>
                      </a:r>
                      <a:endParaRPr lang="de-DE" sz="14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r">
                        <a:spcBef>
                          <a:spcPts val="600"/>
                        </a:spcBef>
                        <a:spcAft>
                          <a:spcPts val="60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3.11</a:t>
                      </a:r>
                      <a:endParaRPr lang="de-DE" sz="14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5530738"/>
                  </a:ext>
                </a:extLst>
              </a:tr>
              <a:tr h="236060">
                <a:tc>
                  <a:txBody>
                    <a:bodyPr/>
                    <a:lstStyle/>
                    <a:p>
                      <a:pPr algn="l">
                        <a:spcBef>
                          <a:spcPts val="600"/>
                        </a:spcBef>
                        <a:spcAft>
                          <a:spcPts val="600"/>
                        </a:spcAft>
                      </a:pPr>
                      <a:r>
                        <a:rPr lang="en-US"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Terrestrial ecotoxicity</a:t>
                      </a:r>
                      <a:endParaRPr lang="de-DE" sz="140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l">
                        <a:spcBef>
                          <a:spcPts val="600"/>
                        </a:spcBef>
                        <a:spcAft>
                          <a:spcPts val="60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kg 1,4-DB eq</a:t>
                      </a:r>
                      <a:endParaRPr lang="de-DE" sz="14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r">
                        <a:spcBef>
                          <a:spcPts val="600"/>
                        </a:spcBef>
                        <a:spcAft>
                          <a:spcPts val="60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8.69</a:t>
                      </a:r>
                      <a:endParaRPr lang="de-DE" sz="14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567135739"/>
                  </a:ext>
                </a:extLst>
              </a:tr>
              <a:tr h="236060">
                <a:tc>
                  <a:txBody>
                    <a:bodyPr/>
                    <a:lstStyle/>
                    <a:p>
                      <a:pPr algn="l">
                        <a:spcBef>
                          <a:spcPts val="600"/>
                        </a:spcBef>
                        <a:spcAft>
                          <a:spcPts val="60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Freshwater ecotoxicity</a:t>
                      </a:r>
                      <a:endParaRPr lang="de-DE" sz="14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l">
                        <a:spcBef>
                          <a:spcPts val="600"/>
                        </a:spcBef>
                        <a:spcAft>
                          <a:spcPts val="60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kg 1,4-DB eq</a:t>
                      </a:r>
                      <a:endParaRPr lang="de-DE" sz="14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r">
                        <a:spcBef>
                          <a:spcPts val="600"/>
                        </a:spcBef>
                        <a:spcAft>
                          <a:spcPts val="60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0.04</a:t>
                      </a:r>
                      <a:endParaRPr lang="de-DE" sz="14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223556504"/>
                  </a:ext>
                </a:extLst>
              </a:tr>
              <a:tr h="236060">
                <a:tc>
                  <a:txBody>
                    <a:bodyPr/>
                    <a:lstStyle/>
                    <a:p>
                      <a:pPr algn="l">
                        <a:spcBef>
                          <a:spcPts val="600"/>
                        </a:spcBef>
                        <a:spcAft>
                          <a:spcPts val="60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Marine ecotoxicity</a:t>
                      </a:r>
                      <a:endParaRPr lang="de-DE" sz="14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l">
                        <a:spcBef>
                          <a:spcPts val="600"/>
                        </a:spcBef>
                        <a:spcAft>
                          <a:spcPts val="60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kg 1,4-DB eq</a:t>
                      </a:r>
                      <a:endParaRPr lang="de-DE" sz="14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r">
                        <a:spcBef>
                          <a:spcPts val="600"/>
                        </a:spcBef>
                        <a:spcAft>
                          <a:spcPts val="60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0.01</a:t>
                      </a:r>
                      <a:endParaRPr lang="de-DE" sz="14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873445639"/>
                  </a:ext>
                </a:extLst>
              </a:tr>
              <a:tr h="236060">
                <a:tc>
                  <a:txBody>
                    <a:bodyPr/>
                    <a:lstStyle/>
                    <a:p>
                      <a:pPr algn="l">
                        <a:spcBef>
                          <a:spcPts val="600"/>
                        </a:spcBef>
                        <a:spcAft>
                          <a:spcPts val="600"/>
                        </a:spcAft>
                      </a:pPr>
                      <a:r>
                        <a:rPr lang="en-US"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Human toxicity</a:t>
                      </a:r>
                      <a:endParaRPr lang="de-DE" sz="140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l">
                        <a:spcBef>
                          <a:spcPts val="600"/>
                        </a:spcBef>
                        <a:spcAft>
                          <a:spcPts val="60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kg 1,4-DB eq</a:t>
                      </a:r>
                      <a:endParaRPr lang="de-DE" sz="14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r">
                        <a:spcBef>
                          <a:spcPts val="600"/>
                        </a:spcBef>
                        <a:spcAft>
                          <a:spcPts val="60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0.10</a:t>
                      </a:r>
                      <a:endParaRPr lang="de-DE" sz="14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918972463"/>
                  </a:ext>
                </a:extLst>
              </a:tr>
              <a:tr h="236060">
                <a:tc>
                  <a:txBody>
                    <a:bodyPr/>
                    <a:lstStyle/>
                    <a:p>
                      <a:pPr algn="l">
                        <a:spcBef>
                          <a:spcPts val="600"/>
                        </a:spcBef>
                        <a:spcAft>
                          <a:spcPts val="60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Land occupation</a:t>
                      </a:r>
                      <a:endParaRPr lang="de-DE" sz="14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l">
                        <a:spcBef>
                          <a:spcPts val="600"/>
                        </a:spcBef>
                        <a:spcAft>
                          <a:spcPts val="60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t>
                      </a:r>
                      <a:r>
                        <a:rPr lang="en-US" sz="1400" baseline="30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a:t>
                      </a:r>
                      <a:endParaRPr lang="de-DE" sz="14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r">
                        <a:spcBef>
                          <a:spcPts val="600"/>
                        </a:spcBef>
                        <a:spcAft>
                          <a:spcPts val="60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0.0845</a:t>
                      </a:r>
                      <a:endParaRPr lang="de-DE" sz="14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90675155"/>
                  </a:ext>
                </a:extLst>
              </a:tr>
              <a:tr h="236060">
                <a:tc>
                  <a:txBody>
                    <a:bodyPr/>
                    <a:lstStyle/>
                    <a:p>
                      <a:pPr algn="l">
                        <a:spcBef>
                          <a:spcPts val="600"/>
                        </a:spcBef>
                        <a:spcAft>
                          <a:spcPts val="600"/>
                        </a:spcAft>
                      </a:pPr>
                      <a:r>
                        <a:rPr lang="en-US"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Natural land transformation</a:t>
                      </a:r>
                      <a:endParaRPr lang="de-DE" sz="140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l">
                        <a:spcBef>
                          <a:spcPts val="600"/>
                        </a:spcBef>
                        <a:spcAft>
                          <a:spcPts val="60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t>
                      </a:r>
                      <a:r>
                        <a:rPr lang="en-US" sz="1400" baseline="30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de-DE" sz="14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r">
                        <a:spcBef>
                          <a:spcPts val="600"/>
                        </a:spcBef>
                        <a:spcAft>
                          <a:spcPts val="600"/>
                        </a:spcAft>
                      </a:pPr>
                      <a:endParaRPr lang="de-DE" sz="140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26219124"/>
                  </a:ext>
                </a:extLst>
              </a:tr>
              <a:tr h="236060">
                <a:tc>
                  <a:txBody>
                    <a:bodyPr/>
                    <a:lstStyle/>
                    <a:p>
                      <a:pPr algn="l">
                        <a:spcBef>
                          <a:spcPts val="600"/>
                        </a:spcBef>
                        <a:spcAft>
                          <a:spcPts val="600"/>
                        </a:spcAft>
                      </a:pPr>
                      <a:r>
                        <a:rPr lang="en-US"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Metal depletion</a:t>
                      </a:r>
                      <a:endParaRPr lang="de-DE" sz="140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l">
                        <a:spcBef>
                          <a:spcPts val="600"/>
                        </a:spcBef>
                        <a:spcAft>
                          <a:spcPts val="60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kg Fe eq</a:t>
                      </a:r>
                      <a:endParaRPr lang="de-DE" sz="14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r">
                        <a:spcBef>
                          <a:spcPts val="600"/>
                        </a:spcBef>
                        <a:spcAft>
                          <a:spcPts val="600"/>
                        </a:spcAft>
                      </a:pPr>
                      <a:endParaRPr lang="de-DE" sz="140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13683896"/>
                  </a:ext>
                </a:extLst>
              </a:tr>
              <a:tr h="236060">
                <a:tc>
                  <a:txBody>
                    <a:bodyPr/>
                    <a:lstStyle/>
                    <a:p>
                      <a:pPr algn="l">
                        <a:spcBef>
                          <a:spcPts val="600"/>
                        </a:spcBef>
                        <a:spcAft>
                          <a:spcPts val="600"/>
                        </a:spcAft>
                      </a:pPr>
                      <a:r>
                        <a:rPr lang="en-US"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Fossil depletion</a:t>
                      </a:r>
                      <a:endParaRPr lang="de-DE" sz="140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l">
                        <a:spcBef>
                          <a:spcPts val="600"/>
                        </a:spcBef>
                        <a:spcAft>
                          <a:spcPts val="60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kg oil eq</a:t>
                      </a:r>
                      <a:endParaRPr lang="de-DE" sz="14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r">
                        <a:spcBef>
                          <a:spcPts val="600"/>
                        </a:spcBef>
                        <a:spcAft>
                          <a:spcPts val="600"/>
                        </a:spcAft>
                      </a:pPr>
                      <a:endParaRPr lang="de-DE" sz="140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613556084"/>
                  </a:ext>
                </a:extLst>
              </a:tr>
              <a:tr h="236060">
                <a:tc>
                  <a:txBody>
                    <a:bodyPr/>
                    <a:lstStyle/>
                    <a:p>
                      <a:pPr algn="l">
                        <a:spcBef>
                          <a:spcPts val="600"/>
                        </a:spcBef>
                        <a:spcAft>
                          <a:spcPts val="600"/>
                        </a:spcAft>
                      </a:pPr>
                      <a:r>
                        <a:rPr lang="en-US"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Water depletion</a:t>
                      </a:r>
                      <a:endParaRPr lang="de-DE" sz="140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spcBef>
                          <a:spcPts val="600"/>
                        </a:spcBef>
                        <a:spcAft>
                          <a:spcPts val="600"/>
                        </a:spcAft>
                      </a:pPr>
                      <a:r>
                        <a:rPr lang="en-US"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t>
                      </a:r>
                      <a:r>
                        <a:rPr lang="en-US" sz="1400" baseline="30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de-DE" sz="140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a:spcBef>
                          <a:spcPts val="600"/>
                        </a:spcBef>
                        <a:spcAft>
                          <a:spcPts val="600"/>
                        </a:spcAft>
                      </a:pPr>
                      <a:endParaRPr lang="de-DE" sz="140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94699332"/>
                  </a:ext>
                </a:extLst>
              </a:tr>
            </a:tbl>
          </a:graphicData>
        </a:graphic>
      </p:graphicFrame>
      <p:sp>
        <p:nvSpPr>
          <p:cNvPr id="11" name="Rechteck 10">
            <a:extLst>
              <a:ext uri="{FF2B5EF4-FFF2-40B4-BE49-F238E27FC236}">
                <a16:creationId xmlns:a16="http://schemas.microsoft.com/office/drawing/2014/main" id="{10AC71BB-382B-22D9-CED6-E7D8AA28BF49}"/>
              </a:ext>
            </a:extLst>
          </p:cNvPr>
          <p:cNvSpPr/>
          <p:nvPr/>
        </p:nvSpPr>
        <p:spPr>
          <a:xfrm>
            <a:off x="5398474" y="2205037"/>
            <a:ext cx="4926626" cy="219075"/>
          </a:xfrm>
          <a:prstGeom prst="rect">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 name="Flussdiagramm: Zusammenführen 2">
            <a:extLst>
              <a:ext uri="{FF2B5EF4-FFF2-40B4-BE49-F238E27FC236}">
                <a16:creationId xmlns:a16="http://schemas.microsoft.com/office/drawing/2014/main" id="{E4C5D674-2D2F-2E1E-8284-C55FF377F48D}"/>
              </a:ext>
            </a:extLst>
          </p:cNvPr>
          <p:cNvSpPr/>
          <p:nvPr/>
        </p:nvSpPr>
        <p:spPr>
          <a:xfrm>
            <a:off x="1218621" y="3809239"/>
            <a:ext cx="1905121" cy="735615"/>
          </a:xfrm>
          <a:prstGeom prst="flowChartMerge">
            <a:avLst/>
          </a:prstGeom>
          <a:solidFill>
            <a:srgbClr val="CCCCFF"/>
          </a:solidFill>
          <a:ln w="3175">
            <a:no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6" name="Textfeld 5">
            <a:extLst>
              <a:ext uri="{FF2B5EF4-FFF2-40B4-BE49-F238E27FC236}">
                <a16:creationId xmlns:a16="http://schemas.microsoft.com/office/drawing/2014/main" id="{65762CF7-3A17-5E69-0217-5C35CA9A302D}"/>
              </a:ext>
            </a:extLst>
          </p:cNvPr>
          <p:cNvSpPr txBox="1"/>
          <p:nvPr/>
        </p:nvSpPr>
        <p:spPr>
          <a:xfrm>
            <a:off x="911680" y="4544854"/>
            <a:ext cx="2519002" cy="1077218"/>
          </a:xfrm>
          <a:prstGeom prst="rect">
            <a:avLst/>
          </a:prstGeom>
          <a:solidFill>
            <a:srgbClr val="D9D9D9"/>
          </a:solidFill>
        </p:spPr>
        <p:txBody>
          <a:bodyPr wrap="square" rtlCol="0">
            <a:spAutoFit/>
          </a:bodyPr>
          <a:lstStyle/>
          <a:p>
            <a:pPr algn="ctr"/>
            <a:r>
              <a:rPr lang="en-US" sz="1600" dirty="0">
                <a:latin typeface="Helvetica"/>
                <a:cs typeface="Helvetica"/>
              </a:rPr>
              <a:t>In combination with production scenarios we derive </a:t>
            </a:r>
            <a:r>
              <a:rPr lang="en-US" sz="1600" b="1" dirty="0">
                <a:latin typeface="Helvetica"/>
                <a:cs typeface="Helvetica"/>
              </a:rPr>
              <a:t>26 datasets </a:t>
            </a:r>
            <a:r>
              <a:rPr lang="en-US" sz="1600" dirty="0">
                <a:latin typeface="Helvetica"/>
                <a:cs typeface="Helvetica"/>
              </a:rPr>
              <a:t>of scenario analyses</a:t>
            </a:r>
          </a:p>
        </p:txBody>
      </p:sp>
      <p:sp>
        <p:nvSpPr>
          <p:cNvPr id="7" name="Titel 1">
            <a:extLst>
              <a:ext uri="{FF2B5EF4-FFF2-40B4-BE49-F238E27FC236}">
                <a16:creationId xmlns:a16="http://schemas.microsoft.com/office/drawing/2014/main" id="{DB5E9589-07E5-AF33-F979-D8359EF5DC27}"/>
              </a:ext>
            </a:extLst>
          </p:cNvPr>
          <p:cNvSpPr txBox="1">
            <a:spLocks/>
          </p:cNvSpPr>
          <p:nvPr/>
        </p:nvSpPr>
        <p:spPr>
          <a:xfrm>
            <a:off x="395648" y="1024223"/>
            <a:ext cx="10005652" cy="517300"/>
          </a:xfrm>
          <a:prstGeom prst="rect">
            <a:avLst/>
          </a:prstGeom>
          <a:noFill/>
        </p:spPr>
        <p:txBody>
          <a:bodyPr anchor="ctr"/>
          <a:lstStyle>
            <a:lvl1pPr algn="ctr" defTabSz="257175" rtl="0" eaLnBrk="1" latinLnBrk="0" hangingPunct="1">
              <a:spcBef>
                <a:spcPct val="0"/>
              </a:spcBef>
              <a:buNone/>
              <a:defRPr sz="2475" kern="1200">
                <a:solidFill>
                  <a:schemeClr val="tx1"/>
                </a:solidFill>
                <a:latin typeface="+mj-lt"/>
                <a:ea typeface="+mj-ea"/>
                <a:cs typeface="+mj-cs"/>
              </a:defRPr>
            </a:lvl1pPr>
          </a:lstStyle>
          <a:p>
            <a:pPr algn="l"/>
            <a:r>
              <a:rPr lang="de-DE" sz="2400" dirty="0">
                <a:latin typeface="Arial"/>
              </a:rPr>
              <a:t>Scenarios </a:t>
            </a:r>
            <a:r>
              <a:rPr lang="de-DE" sz="2400" dirty="0" err="1">
                <a:latin typeface="Arial"/>
              </a:rPr>
              <a:t>of</a:t>
            </a:r>
            <a:r>
              <a:rPr lang="de-DE" sz="2400" dirty="0">
                <a:latin typeface="Arial"/>
              </a:rPr>
              <a:t> </a:t>
            </a:r>
            <a:r>
              <a:rPr lang="de-DE" sz="2400" dirty="0" err="1">
                <a:latin typeface="Arial"/>
              </a:rPr>
              <a:t>costing</a:t>
            </a:r>
            <a:endParaRPr lang="de-DE" sz="2400" dirty="0">
              <a:latin typeface="Arial"/>
            </a:endParaRPr>
          </a:p>
        </p:txBody>
      </p:sp>
      <p:sp>
        <p:nvSpPr>
          <p:cNvPr id="5" name="Rechteck 4">
            <a:extLst>
              <a:ext uri="{FF2B5EF4-FFF2-40B4-BE49-F238E27FC236}">
                <a16:creationId xmlns:a16="http://schemas.microsoft.com/office/drawing/2014/main" id="{08ADB021-EA88-D971-62D1-CF012DC42D9F}"/>
              </a:ext>
            </a:extLst>
          </p:cNvPr>
          <p:cNvSpPr/>
          <p:nvPr/>
        </p:nvSpPr>
        <p:spPr>
          <a:xfrm>
            <a:off x="9417050" y="5253037"/>
            <a:ext cx="908050" cy="928688"/>
          </a:xfrm>
          <a:prstGeom prst="rect">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F6565A61-FE48-E408-1068-5CB2852ACFE8}"/>
              </a:ext>
            </a:extLst>
          </p:cNvPr>
          <p:cNvSpPr txBox="1"/>
          <p:nvPr/>
        </p:nvSpPr>
        <p:spPr>
          <a:xfrm>
            <a:off x="0" y="400734"/>
            <a:ext cx="9483365" cy="523220"/>
          </a:xfrm>
          <a:prstGeom prst="rect">
            <a:avLst/>
          </a:prstGeom>
          <a:noFill/>
        </p:spPr>
        <p:txBody>
          <a:bodyPr wrap="square" rtlCol="0">
            <a:spAutoFit/>
          </a:bodyPr>
          <a:lstStyle/>
          <a:p>
            <a:r>
              <a:rPr lang="de-DE" sz="2800" dirty="0">
                <a:solidFill>
                  <a:schemeClr val="bg1"/>
                </a:solidFill>
                <a:latin typeface="Arial" panose="020B0604020202020204" pitchFamily="34" charset="0"/>
                <a:cs typeface="Arial" panose="020B0604020202020204" pitchFamily="34" charset="0"/>
              </a:rPr>
              <a:t>2. TCA </a:t>
            </a:r>
            <a:r>
              <a:rPr lang="de-DE" sz="2800" dirty="0" err="1">
                <a:solidFill>
                  <a:schemeClr val="bg1"/>
                </a:solidFill>
                <a:latin typeface="Arial" panose="020B0604020202020204" pitchFamily="34" charset="0"/>
                <a:cs typeface="Arial" panose="020B0604020202020204" pitchFamily="34" charset="0"/>
              </a:rPr>
              <a:t>Calculation</a:t>
            </a:r>
            <a:r>
              <a:rPr lang="de-DE" sz="2800" dirty="0">
                <a:solidFill>
                  <a:schemeClr val="bg1"/>
                </a:solidFill>
                <a:latin typeface="Arial" panose="020B0604020202020204" pitchFamily="34" charset="0"/>
                <a:cs typeface="Arial" panose="020B0604020202020204" pitchFamily="34" charset="0"/>
              </a:rPr>
              <a:t> – 2.2 Scenarios</a:t>
            </a:r>
          </a:p>
        </p:txBody>
      </p:sp>
      <p:sp>
        <p:nvSpPr>
          <p:cNvPr id="14" name="Textfeld 13">
            <a:extLst>
              <a:ext uri="{FF2B5EF4-FFF2-40B4-BE49-F238E27FC236}">
                <a16:creationId xmlns:a16="http://schemas.microsoft.com/office/drawing/2014/main" id="{BD561341-6324-A44B-E933-19CE673F0F09}"/>
              </a:ext>
            </a:extLst>
          </p:cNvPr>
          <p:cNvSpPr txBox="1"/>
          <p:nvPr/>
        </p:nvSpPr>
        <p:spPr>
          <a:xfrm>
            <a:off x="5349673" y="1725399"/>
            <a:ext cx="3083481" cy="246221"/>
          </a:xfrm>
          <a:prstGeom prst="rect">
            <a:avLst/>
          </a:prstGeom>
          <a:noFill/>
        </p:spPr>
        <p:txBody>
          <a:bodyPr wrap="square">
            <a:spAutoFit/>
          </a:bodyPr>
          <a:lstStyle/>
          <a:p>
            <a:r>
              <a:rPr lang="de-DE" sz="1000" dirty="0" err="1">
                <a:latin typeface="Arial" panose="020B0604020202020204" pitchFamily="34" charset="0"/>
                <a:cs typeface="Arial" panose="020B0604020202020204" pitchFamily="34" charset="0"/>
              </a:rPr>
              <a:t>Based</a:t>
            </a:r>
            <a:r>
              <a:rPr lang="de-DE" sz="1000" dirty="0">
                <a:latin typeface="Arial" panose="020B0604020202020204" pitchFamily="34" charset="0"/>
                <a:cs typeface="Arial" panose="020B0604020202020204" pitchFamily="34" charset="0"/>
              </a:rPr>
              <a:t> on </a:t>
            </a:r>
            <a:r>
              <a:rPr lang="de-DE" sz="1000" b="1" dirty="0">
                <a:latin typeface="Arial" panose="020B0604020202020204" pitchFamily="34" charset="0"/>
                <a:cs typeface="Arial" panose="020B0604020202020204" pitchFamily="34" charset="0"/>
              </a:rPr>
              <a:t>Table S1-2</a:t>
            </a:r>
            <a:r>
              <a:rPr lang="de-DE" sz="1000" dirty="0">
                <a:latin typeface="Arial" panose="020B0604020202020204" pitchFamily="34" charset="0"/>
                <a:cs typeface="Arial" panose="020B0604020202020204" pitchFamily="34" charset="0"/>
              </a:rPr>
              <a:t>, Michalke et al. (2023)</a:t>
            </a:r>
          </a:p>
        </p:txBody>
      </p:sp>
      <p:sp>
        <p:nvSpPr>
          <p:cNvPr id="15" name="Textfeld 14">
            <a:extLst>
              <a:ext uri="{FF2B5EF4-FFF2-40B4-BE49-F238E27FC236}">
                <a16:creationId xmlns:a16="http://schemas.microsoft.com/office/drawing/2014/main" id="{55B930BD-C330-429F-49A4-AE11E118B59E}"/>
              </a:ext>
            </a:extLst>
          </p:cNvPr>
          <p:cNvSpPr txBox="1"/>
          <p:nvPr/>
        </p:nvSpPr>
        <p:spPr>
          <a:xfrm>
            <a:off x="347201" y="1725399"/>
            <a:ext cx="3083481" cy="246221"/>
          </a:xfrm>
          <a:prstGeom prst="rect">
            <a:avLst/>
          </a:prstGeom>
          <a:noFill/>
        </p:spPr>
        <p:txBody>
          <a:bodyPr wrap="square">
            <a:spAutoFit/>
          </a:bodyPr>
          <a:lstStyle/>
          <a:p>
            <a:r>
              <a:rPr lang="de-DE" sz="1000" dirty="0" err="1">
                <a:latin typeface="Arial" panose="020B0604020202020204" pitchFamily="34" charset="0"/>
                <a:cs typeface="Arial" panose="020B0604020202020204" pitchFamily="34" charset="0"/>
              </a:rPr>
              <a:t>Based</a:t>
            </a:r>
            <a:r>
              <a:rPr lang="de-DE" sz="1000" dirty="0">
                <a:latin typeface="Arial" panose="020B0604020202020204" pitchFamily="34" charset="0"/>
                <a:cs typeface="Arial" panose="020B0604020202020204" pitchFamily="34" charset="0"/>
              </a:rPr>
              <a:t> on </a:t>
            </a:r>
            <a:r>
              <a:rPr lang="de-DE" sz="1000" b="1" dirty="0">
                <a:latin typeface="Arial" panose="020B0604020202020204" pitchFamily="34" charset="0"/>
                <a:cs typeface="Arial" panose="020B0604020202020204" pitchFamily="34" charset="0"/>
              </a:rPr>
              <a:t>Table 1</a:t>
            </a:r>
            <a:r>
              <a:rPr lang="de-DE" sz="1000" dirty="0">
                <a:latin typeface="Arial" panose="020B0604020202020204" pitchFamily="34" charset="0"/>
                <a:cs typeface="Arial" panose="020B0604020202020204" pitchFamily="34" charset="0"/>
              </a:rPr>
              <a:t>, Michalke et al. (2023)</a:t>
            </a:r>
          </a:p>
        </p:txBody>
      </p:sp>
    </p:spTree>
    <p:extLst>
      <p:ext uri="{BB962C8B-B14F-4D97-AF65-F5344CB8AC3E}">
        <p14:creationId xmlns:p14="http://schemas.microsoft.com/office/powerpoint/2010/main" val="3838396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1"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par>
                                <p:cTn id="30" presetID="10" presetClass="entr" presetSubtype="0" fill="hold" grpId="1" nodeType="withEffect">
                                  <p:stCondLst>
                                    <p:cond delay="20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3" grpId="0" animBg="1"/>
      <p:bldP spid="6" grpId="0" animBg="1"/>
      <p:bldP spid="5" grpId="1" animBg="1"/>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30E03-98CB-77AB-D4FF-29275BC585BE}"/>
            </a:ext>
          </a:extLst>
        </p:cNvPr>
        <p:cNvGrpSpPr/>
        <p:nvPr/>
      </p:nvGrpSpPr>
      <p:grpSpPr>
        <a:xfrm>
          <a:off x="0" y="0"/>
          <a:ext cx="0" cy="0"/>
          <a:chOff x="0" y="0"/>
          <a:chExt cx="0" cy="0"/>
        </a:xfrm>
      </p:grpSpPr>
      <p:graphicFrame>
        <p:nvGraphicFramePr>
          <p:cNvPr id="4" name="Tabelle 3">
            <a:extLst>
              <a:ext uri="{FF2B5EF4-FFF2-40B4-BE49-F238E27FC236}">
                <a16:creationId xmlns:a16="http://schemas.microsoft.com/office/drawing/2014/main" id="{EB6B987D-B708-7EDD-6944-1D5D79277617}"/>
              </a:ext>
            </a:extLst>
          </p:cNvPr>
          <p:cNvGraphicFramePr>
            <a:graphicFrameLocks noGrp="1"/>
          </p:cNvGraphicFramePr>
          <p:nvPr/>
        </p:nvGraphicFramePr>
        <p:xfrm>
          <a:off x="1576387" y="1057276"/>
          <a:ext cx="7786689" cy="3969710"/>
        </p:xfrm>
        <a:graphic>
          <a:graphicData uri="http://schemas.openxmlformats.org/drawingml/2006/table">
            <a:tbl>
              <a:tblPr firstRow="1" firstCol="1" bandRow="1"/>
              <a:tblGrid>
                <a:gridCol w="2287426">
                  <a:extLst>
                    <a:ext uri="{9D8B030D-6E8A-4147-A177-3AD203B41FA5}">
                      <a16:colId xmlns:a16="http://schemas.microsoft.com/office/drawing/2014/main" val="1276242300"/>
                    </a:ext>
                  </a:extLst>
                </a:gridCol>
                <a:gridCol w="1168175">
                  <a:extLst>
                    <a:ext uri="{9D8B030D-6E8A-4147-A177-3AD203B41FA5}">
                      <a16:colId xmlns:a16="http://schemas.microsoft.com/office/drawing/2014/main" val="2780988814"/>
                    </a:ext>
                  </a:extLst>
                </a:gridCol>
                <a:gridCol w="1088351">
                  <a:extLst>
                    <a:ext uri="{9D8B030D-6E8A-4147-A177-3AD203B41FA5}">
                      <a16:colId xmlns:a16="http://schemas.microsoft.com/office/drawing/2014/main" val="185807452"/>
                    </a:ext>
                  </a:extLst>
                </a:gridCol>
                <a:gridCol w="1088351">
                  <a:extLst>
                    <a:ext uri="{9D8B030D-6E8A-4147-A177-3AD203B41FA5}">
                      <a16:colId xmlns:a16="http://schemas.microsoft.com/office/drawing/2014/main" val="2693236302"/>
                    </a:ext>
                  </a:extLst>
                </a:gridCol>
                <a:gridCol w="1088351">
                  <a:extLst>
                    <a:ext uri="{9D8B030D-6E8A-4147-A177-3AD203B41FA5}">
                      <a16:colId xmlns:a16="http://schemas.microsoft.com/office/drawing/2014/main" val="3731124657"/>
                    </a:ext>
                  </a:extLst>
                </a:gridCol>
                <a:gridCol w="1066035">
                  <a:extLst>
                    <a:ext uri="{9D8B030D-6E8A-4147-A177-3AD203B41FA5}">
                      <a16:colId xmlns:a16="http://schemas.microsoft.com/office/drawing/2014/main" val="1861210181"/>
                    </a:ext>
                  </a:extLst>
                </a:gridCol>
              </a:tblGrid>
              <a:tr h="214272">
                <a:tc>
                  <a:txBody>
                    <a:bodyPr/>
                    <a:lstStyle/>
                    <a:p>
                      <a:pPr algn="l">
                        <a:spcBef>
                          <a:spcPts val="600"/>
                        </a:spcBef>
                        <a:spcAft>
                          <a:spcPts val="600"/>
                        </a:spcAft>
                      </a:pPr>
                      <a:r>
                        <a:rPr lang="en-US" sz="11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Midpoint</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l">
                        <a:spcBef>
                          <a:spcPts val="600"/>
                        </a:spcBef>
                        <a:spcAft>
                          <a:spcPts val="600"/>
                        </a:spcAft>
                      </a:pPr>
                      <a:r>
                        <a:rPr lang="en-US" sz="11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unit</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spcBef>
                          <a:spcPts val="600"/>
                        </a:spcBef>
                        <a:spcAft>
                          <a:spcPts val="600"/>
                        </a:spcAft>
                      </a:pPr>
                      <a:r>
                        <a:rPr lang="en-US" sz="11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 [€] </a:t>
                      </a:r>
                      <a:r>
                        <a:rPr lang="en-US" sz="1100" baseline="30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r">
                        <a:spcBef>
                          <a:spcPts val="600"/>
                        </a:spcBef>
                        <a:spcAft>
                          <a:spcPts val="600"/>
                        </a:spcAft>
                      </a:pPr>
                      <a:r>
                        <a:rPr lang="en-US" sz="11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E1 [€] </a:t>
                      </a:r>
                      <a:r>
                        <a:rPr lang="en-US" sz="1100" baseline="30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r">
                        <a:spcBef>
                          <a:spcPts val="600"/>
                        </a:spcBef>
                        <a:spcAft>
                          <a:spcPts val="600"/>
                        </a:spcAft>
                      </a:pPr>
                      <a:r>
                        <a:rPr lang="en-US" sz="11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E2 [€] </a:t>
                      </a:r>
                      <a:r>
                        <a:rPr lang="en-US" sz="1100" baseline="30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r">
                        <a:spcBef>
                          <a:spcPts val="600"/>
                        </a:spcBef>
                        <a:spcAft>
                          <a:spcPts val="600"/>
                        </a:spcAft>
                      </a:pPr>
                      <a:r>
                        <a:rPr lang="en-US" sz="11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E3[€] </a:t>
                      </a:r>
                      <a:r>
                        <a:rPr lang="en-US" sz="1100" baseline="30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87696920"/>
                  </a:ext>
                </a:extLst>
              </a:tr>
              <a:tr h="214272">
                <a:tc>
                  <a:txBody>
                    <a:bodyPr/>
                    <a:lstStyle/>
                    <a:p>
                      <a:pPr algn="l">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Climate change</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w="19050" cap="flat" cmpd="sng" algn="ctr">
                      <a:solidFill>
                        <a:srgbClr val="000000"/>
                      </a:solidFill>
                      <a:prstDash val="solid"/>
                      <a:round/>
                      <a:headEnd type="none" w="med" len="med"/>
                      <a:tailEnd type="none" w="med" len="med"/>
                    </a:lnT>
                    <a:lnB>
                      <a:noFill/>
                    </a:lnB>
                    <a:solidFill>
                      <a:srgbClr val="FFFFFF"/>
                    </a:solidFill>
                  </a:tcPr>
                </a:tc>
                <a:tc>
                  <a:txBody>
                    <a:bodyPr/>
                    <a:lstStyle/>
                    <a:p>
                      <a:pPr algn="l">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kg CO</a:t>
                      </a:r>
                      <a:r>
                        <a:rPr lang="en-US" sz="1100" baseline="-25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eq</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w="19050" cap="flat" cmpd="sng" algn="ctr">
                      <a:solidFill>
                        <a:srgbClr val="000000"/>
                      </a:solidFill>
                      <a:prstDash val="solid"/>
                      <a:round/>
                      <a:headEnd type="none" w="med" len="med"/>
                      <a:tailEnd type="none" w="med" len="med"/>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0.20</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w="19050" cap="flat" cmpd="sng" algn="ctr">
                      <a:solidFill>
                        <a:srgbClr val="000000"/>
                      </a:solidFill>
                      <a:prstDash val="solid"/>
                      <a:round/>
                      <a:headEnd type="none" w="med" len="med"/>
                      <a:tailEnd type="none" w="med" len="med"/>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0.06</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w="19050" cap="flat" cmpd="sng" algn="ctr">
                      <a:solidFill>
                        <a:srgbClr val="000000"/>
                      </a:solidFill>
                      <a:prstDash val="solid"/>
                      <a:round/>
                      <a:headEnd type="none" w="med" len="med"/>
                      <a:tailEnd type="none" w="med" len="med"/>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0.37</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w="19050" cap="flat" cmpd="sng" algn="ctr">
                      <a:solidFill>
                        <a:srgbClr val="000000"/>
                      </a:solidFill>
                      <a:prstDash val="solid"/>
                      <a:round/>
                      <a:headEnd type="none" w="med" len="med"/>
                      <a:tailEnd type="none" w="med" len="med"/>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0.15</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w="190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710552100"/>
                  </a:ext>
                </a:extLst>
              </a:tr>
              <a:tr h="214272">
                <a:tc>
                  <a:txBody>
                    <a:bodyPr/>
                    <a:lstStyle/>
                    <a:p>
                      <a:pPr algn="l">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Ozone depletion </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l">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kg CFC-11 eq</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30.40</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22.10</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45.70</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31.80</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184538326"/>
                  </a:ext>
                </a:extLst>
              </a:tr>
              <a:tr h="214272">
                <a:tc>
                  <a:txBody>
                    <a:bodyPr/>
                    <a:lstStyle/>
                    <a:p>
                      <a:pPr algn="l">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Ionizing radiation</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l">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kBq U235 eq</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0.05</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0.03</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0.06</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baseline="30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4075045312"/>
                  </a:ext>
                </a:extLst>
              </a:tr>
              <a:tr h="327086">
                <a:tc>
                  <a:txBody>
                    <a:bodyPr/>
                    <a:lstStyle/>
                    <a:p>
                      <a:pPr algn="l">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Photochemical oxidant formation</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l">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kg NMVOC</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1.15</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0.84</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1.84</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2.22</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905881175"/>
                  </a:ext>
                </a:extLst>
              </a:tr>
              <a:tr h="214272">
                <a:tc>
                  <a:txBody>
                    <a:bodyPr/>
                    <a:lstStyle/>
                    <a:p>
                      <a:pPr algn="l">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Particulate matter formation</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l">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kg PM10 eq</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39.20</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28.00</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60.40</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31.64 </a:t>
                      </a:r>
                      <a:r>
                        <a:rPr lang="en-US" sz="1100" baseline="30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2258220257"/>
                  </a:ext>
                </a:extLst>
              </a:tr>
              <a:tr h="214272">
                <a:tc>
                  <a:txBody>
                    <a:bodyPr/>
                    <a:lstStyle/>
                    <a:p>
                      <a:pPr algn="l">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Terrestrial acidification</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l">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kg SO</a:t>
                      </a:r>
                      <a:r>
                        <a:rPr lang="en-US" sz="1100" baseline="-25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eq</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4.97</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0.53</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5.66</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3.36</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770820867"/>
                  </a:ext>
                </a:extLst>
              </a:tr>
              <a:tr h="214272">
                <a:tc>
                  <a:txBody>
                    <a:bodyPr/>
                    <a:lstStyle/>
                    <a:p>
                      <a:pPr algn="l">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Freshwater eutrophication</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l">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kg P eq</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1.86</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0.25</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2.11</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304.00</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4162592327"/>
                  </a:ext>
                </a:extLst>
              </a:tr>
              <a:tr h="214272">
                <a:tc>
                  <a:txBody>
                    <a:bodyPr/>
                    <a:lstStyle/>
                    <a:p>
                      <a:pPr algn="l">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Marine eutrophication</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l">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kg N eq</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3.11</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3.11</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3.11</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63.40</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4115834301"/>
                  </a:ext>
                </a:extLst>
              </a:tr>
              <a:tr h="214272">
                <a:tc>
                  <a:txBody>
                    <a:bodyPr/>
                    <a:lstStyle/>
                    <a:p>
                      <a:pPr algn="l">
                        <a:spcBef>
                          <a:spcPts val="600"/>
                        </a:spcBef>
                        <a:spcAft>
                          <a:spcPts val="600"/>
                        </a:spcAft>
                      </a:pPr>
                      <a:r>
                        <a:rPr lang="en-US"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Terrestrial ecotoxicity</a:t>
                      </a:r>
                      <a:endParaRPr lang="de-DE" sz="160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l">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kg 1,4-DB eq</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8.69</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1.17</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9.85</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7.27</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597662178"/>
                  </a:ext>
                </a:extLst>
              </a:tr>
              <a:tr h="214272">
                <a:tc>
                  <a:txBody>
                    <a:bodyPr/>
                    <a:lstStyle/>
                    <a:p>
                      <a:pPr algn="l">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Freshwater ecotoxicity</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l">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kg 1,4-DB eq</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0.04</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0.00</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0.04</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0.03</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3369964723"/>
                  </a:ext>
                </a:extLst>
              </a:tr>
              <a:tr h="214272">
                <a:tc>
                  <a:txBody>
                    <a:bodyPr/>
                    <a:lstStyle/>
                    <a:p>
                      <a:pPr algn="l">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Marine ecotoxicity</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l">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kg 1,4-DB eq</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0.01</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0.00</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0.01</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0.01</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3740831060"/>
                  </a:ext>
                </a:extLst>
              </a:tr>
              <a:tr h="214272">
                <a:tc>
                  <a:txBody>
                    <a:bodyPr/>
                    <a:lstStyle/>
                    <a:p>
                      <a:pPr algn="l">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Human toxicity</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l">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kg 1,4-DB eq</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0.10</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0.07</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0.15</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0.038 </a:t>
                      </a:r>
                      <a:r>
                        <a:rPr lang="en-US" sz="1100" baseline="30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2649958523"/>
                  </a:ext>
                </a:extLst>
              </a:tr>
              <a:tr h="214272">
                <a:tc>
                  <a:txBody>
                    <a:bodyPr/>
                    <a:lstStyle/>
                    <a:p>
                      <a:pPr algn="l">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Land occupation</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l">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t>
                      </a:r>
                      <a:r>
                        <a:rPr lang="en-US" sz="1100" baseline="30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0.0845</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0.0255</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0.6850</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0.2390 </a:t>
                      </a:r>
                      <a:r>
                        <a:rPr lang="en-US" sz="1100" baseline="30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4213936083"/>
                  </a:ext>
                </a:extLst>
              </a:tr>
              <a:tr h="214272">
                <a:tc>
                  <a:txBody>
                    <a:bodyPr/>
                    <a:lstStyle/>
                    <a:p>
                      <a:pPr algn="l">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Natural land transformation</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l">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t>
                      </a:r>
                      <a:r>
                        <a:rPr lang="en-US" sz="1100" baseline="30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baseline="30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baseline="30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baseline="30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0.0223 </a:t>
                      </a:r>
                      <a:r>
                        <a:rPr lang="en-US" sz="1100" baseline="30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109179292"/>
                  </a:ext>
                </a:extLst>
              </a:tr>
              <a:tr h="214272">
                <a:tc>
                  <a:txBody>
                    <a:bodyPr/>
                    <a:lstStyle/>
                    <a:p>
                      <a:pPr algn="l">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Metal depletion</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l">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kg Fe eq</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baseline="30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baseline="30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baseline="30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0.005 </a:t>
                      </a:r>
                      <a:r>
                        <a:rPr lang="en-US" sz="1100" baseline="30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743621638"/>
                  </a:ext>
                </a:extLst>
              </a:tr>
              <a:tr h="214272">
                <a:tc>
                  <a:txBody>
                    <a:bodyPr/>
                    <a:lstStyle/>
                    <a:p>
                      <a:pPr algn="l">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Fossil depletion</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l">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kg oil eq</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baseline="30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baseline="30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baseline="30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0.437</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945200335"/>
                  </a:ext>
                </a:extLst>
              </a:tr>
              <a:tr h="214272">
                <a:tc>
                  <a:txBody>
                    <a:bodyPr/>
                    <a:lstStyle/>
                    <a:p>
                      <a:pPr algn="l">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Water depletion</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l">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t>
                      </a:r>
                      <a:r>
                        <a:rPr lang="en-US" sz="1100" baseline="30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r">
                        <a:spcBef>
                          <a:spcPts val="600"/>
                        </a:spcBef>
                        <a:spcAft>
                          <a:spcPts val="600"/>
                        </a:spcAft>
                      </a:pPr>
                      <a:r>
                        <a:rPr lang="en-US" sz="1100" baseline="30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r">
                        <a:spcBef>
                          <a:spcPts val="600"/>
                        </a:spcBef>
                        <a:spcAft>
                          <a:spcPts val="600"/>
                        </a:spcAft>
                      </a:pPr>
                      <a:r>
                        <a:rPr lang="en-US" sz="1100" baseline="30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r">
                        <a:spcBef>
                          <a:spcPts val="600"/>
                        </a:spcBef>
                        <a:spcAft>
                          <a:spcPts val="600"/>
                        </a:spcAft>
                      </a:pPr>
                      <a:r>
                        <a:rPr lang="en-US" sz="1100" baseline="30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r">
                        <a:spcBef>
                          <a:spcPts val="600"/>
                        </a:spcBef>
                        <a:spcAft>
                          <a:spcPts val="600"/>
                        </a:spcAft>
                      </a:pPr>
                      <a:r>
                        <a:rPr lang="en-US"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1.27</a:t>
                      </a:r>
                      <a:endParaRPr lang="de-DE" sz="160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81742257"/>
                  </a:ext>
                </a:extLst>
              </a:tr>
            </a:tbl>
          </a:graphicData>
        </a:graphic>
      </p:graphicFrame>
      <p:sp>
        <p:nvSpPr>
          <p:cNvPr id="5" name="Rectangle 2">
            <a:extLst>
              <a:ext uri="{FF2B5EF4-FFF2-40B4-BE49-F238E27FC236}">
                <a16:creationId xmlns:a16="http://schemas.microsoft.com/office/drawing/2014/main" id="{18D52D4B-87DC-A5AA-DD88-06C191359A51}"/>
              </a:ext>
            </a:extLst>
          </p:cNvPr>
          <p:cNvSpPr>
            <a:spLocks noChangeArrowheads="1"/>
          </p:cNvSpPr>
          <p:nvPr/>
        </p:nvSpPr>
        <p:spPr bwMode="auto">
          <a:xfrm>
            <a:off x="119063" y="4907687"/>
            <a:ext cx="11815762"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de-DE" sz="9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Table S1-3: </a:t>
            </a:r>
            <a:r>
              <a:rPr kumimoji="0" lang="en-US" altLang="de-DE" sz="9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Cost factors</a:t>
            </a:r>
            <a:endParaRPr kumimoji="0" lang="de-DE" altLang="de-DE"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de-DE" sz="9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[1] E: For global warming the price factor is derived from </a:t>
            </a:r>
            <a:r>
              <a:rPr kumimoji="0" lang="en-US" altLang="de-DE" sz="9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Umweltbundesamt</a:t>
            </a:r>
            <a:r>
              <a:rPr kumimoji="0" lang="en-US" altLang="de-DE" sz="9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(2020), for all other midpoints the average values from the Environmental Prices Handbook (EPH) are taken (de </a:t>
            </a:r>
            <a:r>
              <a:rPr kumimoji="0" lang="en-US" altLang="de-DE" sz="9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Bruyn</a:t>
            </a:r>
            <a:r>
              <a:rPr kumimoji="0" lang="en-US" altLang="de-DE" sz="9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et al., 2018). </a:t>
            </a:r>
            <a:br>
              <a:rPr kumimoji="0" lang="en-US" altLang="de-DE" sz="9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en-US" altLang="de-DE" sz="9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[2] E1: For global warming the price factor is derived from the average values from the EPH, the German consumer price index of the Federal Statistical Office was used for price adjustment from 2015 to 2020 (</a:t>
            </a:r>
            <a:r>
              <a:rPr kumimoji="0" lang="en-US" altLang="de-DE" sz="9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Statistisches</a:t>
            </a:r>
            <a:r>
              <a:rPr kumimoji="0" lang="en-US" altLang="de-DE" sz="9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de-DE" sz="9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Bundesamt</a:t>
            </a:r>
            <a:r>
              <a:rPr kumimoji="0" lang="en-US" altLang="de-DE" sz="9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de-DE" sz="9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Destatis</a:t>
            </a:r>
            <a:r>
              <a:rPr kumimoji="0" lang="en-US" altLang="de-DE" sz="9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2021). For all other midpoints the lower bound values from the EPH are taken (de </a:t>
            </a:r>
            <a:r>
              <a:rPr kumimoji="0" lang="en-US" altLang="de-DE" sz="9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Bruyn</a:t>
            </a:r>
            <a:r>
              <a:rPr kumimoji="0" lang="en-US" altLang="de-DE" sz="9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et al., 2018).</a:t>
            </a:r>
            <a:br>
              <a:rPr kumimoji="0" lang="en-US" altLang="de-DE" sz="9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en-US" altLang="de-DE" sz="9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[3] E2: For global warming the price factor is derived from </a:t>
            </a:r>
            <a:r>
              <a:rPr kumimoji="0" lang="en-US" altLang="de-DE" sz="9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Ricke</a:t>
            </a:r>
            <a:r>
              <a:rPr kumimoji="0" lang="en-US" altLang="de-DE" sz="9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et al. (2018), exchange rates of the European Central Bank were used to for currency conversion from USD to EUR (ECB, 2021). For all other midpoints the upper bound values from the EPH are taken (de </a:t>
            </a:r>
            <a:r>
              <a:rPr kumimoji="0" lang="en-US" altLang="de-DE" sz="9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Bruyn</a:t>
            </a:r>
            <a:r>
              <a:rPr kumimoji="0" lang="en-US" altLang="de-DE" sz="9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et al., 2018).</a:t>
            </a:r>
            <a:br>
              <a:rPr kumimoji="0" lang="en-US" altLang="de-DE" sz="9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en-US" altLang="de-DE" sz="9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[4] E3: All price factors are derived from the True Pricing foundation (</a:t>
            </a:r>
            <a:r>
              <a:rPr kumimoji="0" lang="en-US" altLang="de-DE" sz="9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Galgani</a:t>
            </a:r>
            <a:r>
              <a:rPr kumimoji="0" lang="en-US" altLang="de-DE" sz="9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et al., 2020).</a:t>
            </a:r>
            <a:endParaRPr kumimoji="0" lang="de-DE" altLang="de-DE"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de-DE" sz="9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[5] The TPF documentation gives a cost factor of €</a:t>
            </a:r>
            <a:r>
              <a:rPr kumimoji="0" lang="en-US" altLang="de-DE" sz="9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46.20 per kg PM2.5 eq. To convert from PM2.5 to PM10, a characterization factor of 0.68 </a:t>
            </a:r>
            <a:r>
              <a:rPr kumimoji="0" lang="en-US" altLang="de-DE" sz="9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(de </a:t>
            </a:r>
            <a:r>
              <a:rPr kumimoji="0" lang="en-US" altLang="de-DE" sz="9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Bruyn</a:t>
            </a:r>
            <a:r>
              <a:rPr kumimoji="0" lang="en-US" altLang="de-DE" sz="9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et al., 2018)</a:t>
            </a:r>
            <a:r>
              <a:rPr kumimoji="0" lang="en-US" altLang="de-DE" sz="9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was used.</a:t>
            </a:r>
            <a:endParaRPr kumimoji="0" lang="de-DE" altLang="de-DE"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de-DE" sz="9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[6] The TPF documentation gives a cost factor of €</a:t>
            </a:r>
            <a:r>
              <a:rPr kumimoji="0" lang="en-US" altLang="de-DE" sz="9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54,800 per DALY. To convert from DALY to kg 1,4-DB eq, the </a:t>
            </a:r>
            <a:r>
              <a:rPr kumimoji="0" lang="en-US" altLang="de-DE" sz="9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ReCiPe</a:t>
            </a:r>
            <a:r>
              <a:rPr kumimoji="0" lang="en-US" altLang="de-DE" sz="9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2008 midpoint-to-endpoint factor of 7∙10</a:t>
            </a:r>
            <a:r>
              <a:rPr kumimoji="0" lang="en-US" altLang="de-DE" sz="900" b="0" i="0" u="none" strike="noStrike" cap="none" normalizeH="0" baseline="3000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-7</a:t>
            </a:r>
            <a:r>
              <a:rPr kumimoji="0" lang="en-US" altLang="de-DE" sz="9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was used.</a:t>
            </a:r>
            <a:endParaRPr kumimoji="0" lang="de-DE" altLang="de-DE"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de-DE" sz="9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[7] Grassland</a:t>
            </a:r>
            <a:endParaRPr kumimoji="0" lang="de-DE" altLang="de-DE"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de-DE" sz="9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[8] </a:t>
            </a:r>
            <a:r>
              <a:rPr kumimoji="0" lang="en-US" altLang="de-DE" sz="9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The TPF documentation gives a cost factor of €0.223</a:t>
            </a:r>
            <a:r>
              <a:rPr kumimoji="0" lang="en-US" altLang="de-DE" sz="9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per kg Cu eq. To convert from Cu to Fe, the </a:t>
            </a:r>
            <a:r>
              <a:rPr kumimoji="0" lang="en-US" altLang="de-DE" sz="9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ReCiPe</a:t>
            </a:r>
            <a:r>
              <a:rPr kumimoji="0" lang="en-US" altLang="de-DE" sz="9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2008 characterization factor of 42.7 kg Fe eq. per kg Cu eq. was used.</a:t>
            </a:r>
            <a:endParaRPr kumimoji="0" lang="de-DE" altLang="de-DE"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de-DE" sz="9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[9] No price factor available, which makes the monetized evaluation a conservative estimate.</a:t>
            </a:r>
            <a:endParaRPr kumimoji="0" lang="en-US" altLang="de-DE" sz="1800" b="0" i="0" u="none" strike="noStrike" cap="none" normalizeH="0" baseline="0" dirty="0">
              <a:ln>
                <a:noFill/>
              </a:ln>
              <a:solidFill>
                <a:schemeClr val="tx1"/>
              </a:solidFill>
              <a:effectLst/>
              <a:latin typeface="Arial" panose="020B0604020202020204" pitchFamily="34" charset="0"/>
            </a:endParaRPr>
          </a:p>
        </p:txBody>
      </p:sp>
      <p:sp>
        <p:nvSpPr>
          <p:cNvPr id="6" name="Textfeld 5">
            <a:extLst>
              <a:ext uri="{FF2B5EF4-FFF2-40B4-BE49-F238E27FC236}">
                <a16:creationId xmlns:a16="http://schemas.microsoft.com/office/drawing/2014/main" id="{4C6FE237-10A1-E59E-2F0B-6B9C08E0E57A}"/>
              </a:ext>
            </a:extLst>
          </p:cNvPr>
          <p:cNvSpPr txBox="1"/>
          <p:nvPr/>
        </p:nvSpPr>
        <p:spPr>
          <a:xfrm>
            <a:off x="0" y="400734"/>
            <a:ext cx="9483365" cy="523220"/>
          </a:xfrm>
          <a:prstGeom prst="rect">
            <a:avLst/>
          </a:prstGeom>
          <a:noFill/>
        </p:spPr>
        <p:txBody>
          <a:bodyPr wrap="square" rtlCol="0">
            <a:spAutoFit/>
          </a:bodyPr>
          <a:lstStyle/>
          <a:p>
            <a:r>
              <a:rPr lang="de-DE" sz="2800" dirty="0" err="1">
                <a:solidFill>
                  <a:schemeClr val="bg1"/>
                </a:solidFill>
                <a:latin typeface="Arial" panose="020B0604020202020204" pitchFamily="34" charset="0"/>
                <a:cs typeface="Arial" panose="020B0604020202020204" pitchFamily="34" charset="0"/>
              </a:rPr>
              <a:t>Cost</a:t>
            </a:r>
            <a:r>
              <a:rPr lang="de-DE" sz="2800" dirty="0">
                <a:solidFill>
                  <a:schemeClr val="bg1"/>
                </a:solidFill>
                <a:latin typeface="Arial" panose="020B0604020202020204" pitchFamily="34" charset="0"/>
                <a:cs typeface="Arial" panose="020B0604020202020204" pitchFamily="34" charset="0"/>
              </a:rPr>
              <a:t> </a:t>
            </a:r>
            <a:r>
              <a:rPr lang="de-DE" sz="2800" dirty="0" err="1">
                <a:solidFill>
                  <a:schemeClr val="bg1"/>
                </a:solidFill>
                <a:latin typeface="Arial" panose="020B0604020202020204" pitchFamily="34" charset="0"/>
                <a:cs typeface="Arial" panose="020B0604020202020204" pitchFamily="34" charset="0"/>
              </a:rPr>
              <a:t>factors</a:t>
            </a:r>
            <a:r>
              <a:rPr lang="de-DE" sz="2800" dirty="0">
                <a:solidFill>
                  <a:schemeClr val="bg1"/>
                </a:solidFill>
                <a:latin typeface="Arial" panose="020B0604020202020204" pitchFamily="34" charset="0"/>
                <a:cs typeface="Arial" panose="020B0604020202020204" pitchFamily="34" charset="0"/>
              </a:rPr>
              <a:t> </a:t>
            </a:r>
            <a:r>
              <a:rPr lang="de-DE" sz="2800" dirty="0" err="1">
                <a:solidFill>
                  <a:schemeClr val="bg1"/>
                </a:solidFill>
                <a:latin typeface="Arial" panose="020B0604020202020204" pitchFamily="34" charset="0"/>
                <a:cs typeface="Arial" panose="020B0604020202020204" pitchFamily="34" charset="0"/>
              </a:rPr>
              <a:t>with</a:t>
            </a:r>
            <a:r>
              <a:rPr lang="de-DE" sz="2800" dirty="0">
                <a:solidFill>
                  <a:schemeClr val="bg1"/>
                </a:solidFill>
                <a:latin typeface="Arial" panose="020B0604020202020204" pitchFamily="34" charset="0"/>
                <a:cs typeface="Arial" panose="020B0604020202020204" pitchFamily="34" charset="0"/>
              </a:rPr>
              <a:t> </a:t>
            </a:r>
            <a:r>
              <a:rPr lang="de-DE" sz="2800" dirty="0" err="1">
                <a:solidFill>
                  <a:schemeClr val="bg1"/>
                </a:solidFill>
                <a:latin typeface="Arial" panose="020B0604020202020204" pitchFamily="34" charset="0"/>
                <a:cs typeface="Arial" panose="020B0604020202020204" pitchFamily="34" charset="0"/>
              </a:rPr>
              <a:t>adaptations</a:t>
            </a:r>
            <a:endParaRPr lang="de-DE"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31494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feld 12">
            <a:extLst>
              <a:ext uri="{FF2B5EF4-FFF2-40B4-BE49-F238E27FC236}">
                <a16:creationId xmlns:a16="http://schemas.microsoft.com/office/drawing/2014/main" id="{9F9F3BAF-F8FC-1963-48AF-948FAE9867CD}"/>
              </a:ext>
            </a:extLst>
          </p:cNvPr>
          <p:cNvSpPr txBox="1"/>
          <p:nvPr/>
        </p:nvSpPr>
        <p:spPr>
          <a:xfrm>
            <a:off x="11611992" y="6573915"/>
            <a:ext cx="443884" cy="246221"/>
          </a:xfrm>
          <a:prstGeom prst="rect">
            <a:avLst/>
          </a:prstGeom>
          <a:noFill/>
        </p:spPr>
        <p:txBody>
          <a:bodyPr wrap="square" rtlCol="0">
            <a:spAutoFit/>
          </a:bodyPr>
          <a:lstStyle/>
          <a:p>
            <a:r>
              <a:rPr lang="de-DE" sz="1000" dirty="0">
                <a:solidFill>
                  <a:schemeClr val="bg1"/>
                </a:solidFill>
                <a:latin typeface="Arial" panose="020B0604020202020204" pitchFamily="34" charset="0"/>
                <a:cs typeface="Arial" panose="020B0604020202020204" pitchFamily="34" charset="0"/>
              </a:rPr>
              <a:t>13</a:t>
            </a:r>
          </a:p>
        </p:txBody>
      </p:sp>
      <p:sp>
        <p:nvSpPr>
          <p:cNvPr id="28" name="Textfeld 27">
            <a:extLst>
              <a:ext uri="{FF2B5EF4-FFF2-40B4-BE49-F238E27FC236}">
                <a16:creationId xmlns:a16="http://schemas.microsoft.com/office/drawing/2014/main" id="{E59D7D63-BFDB-DB99-9BAC-49C2C01C76F9}"/>
              </a:ext>
            </a:extLst>
          </p:cNvPr>
          <p:cNvSpPr txBox="1"/>
          <p:nvPr/>
        </p:nvSpPr>
        <p:spPr>
          <a:xfrm>
            <a:off x="3981474" y="1860026"/>
            <a:ext cx="400050" cy="369332"/>
          </a:xfrm>
          <a:prstGeom prst="rect">
            <a:avLst/>
          </a:prstGeom>
          <a:noFill/>
        </p:spPr>
        <p:txBody>
          <a:bodyPr wrap="square" rtlCol="0">
            <a:spAutoFit/>
          </a:bodyPr>
          <a:lstStyle/>
          <a:p>
            <a:r>
              <a:rPr lang="en-US" b="1" dirty="0">
                <a:solidFill>
                  <a:schemeClr val="tx1">
                    <a:lumMod val="85000"/>
                    <a:lumOff val="15000"/>
                  </a:schemeClr>
                </a:solidFill>
                <a:latin typeface="Helvetica"/>
                <a:cs typeface="Helvetica"/>
              </a:rPr>
              <a:t>+</a:t>
            </a:r>
          </a:p>
        </p:txBody>
      </p:sp>
      <p:sp>
        <p:nvSpPr>
          <p:cNvPr id="32" name="Titel 1">
            <a:extLst>
              <a:ext uri="{FF2B5EF4-FFF2-40B4-BE49-F238E27FC236}">
                <a16:creationId xmlns:a16="http://schemas.microsoft.com/office/drawing/2014/main" id="{FB301CA6-565D-7381-0E13-440BE80E98D0}"/>
              </a:ext>
            </a:extLst>
          </p:cNvPr>
          <p:cNvSpPr txBox="1">
            <a:spLocks/>
          </p:cNvSpPr>
          <p:nvPr/>
        </p:nvSpPr>
        <p:spPr>
          <a:xfrm>
            <a:off x="395648" y="1024223"/>
            <a:ext cx="10005652" cy="517300"/>
          </a:xfrm>
          <a:prstGeom prst="rect">
            <a:avLst/>
          </a:prstGeom>
          <a:noFill/>
        </p:spPr>
        <p:txBody>
          <a:bodyPr anchor="ctr"/>
          <a:lstStyle>
            <a:lvl1pPr algn="ctr" defTabSz="257175" rtl="0" eaLnBrk="1" latinLnBrk="0" hangingPunct="1">
              <a:spcBef>
                <a:spcPct val="0"/>
              </a:spcBef>
              <a:buNone/>
              <a:defRPr sz="2475" kern="1200">
                <a:solidFill>
                  <a:schemeClr val="tx1"/>
                </a:solidFill>
                <a:latin typeface="+mj-lt"/>
                <a:ea typeface="+mj-ea"/>
                <a:cs typeface="+mj-cs"/>
              </a:defRPr>
            </a:lvl1pPr>
          </a:lstStyle>
          <a:p>
            <a:pPr algn="l"/>
            <a:r>
              <a:rPr lang="de-DE" sz="2400" dirty="0">
                <a:latin typeface="Arial"/>
              </a:rPr>
              <a:t>Market </a:t>
            </a:r>
            <a:r>
              <a:rPr lang="de-DE" sz="2400" dirty="0" err="1">
                <a:latin typeface="Arial"/>
              </a:rPr>
              <a:t>prices</a:t>
            </a:r>
            <a:r>
              <a:rPr lang="de-DE" sz="2400" dirty="0">
                <a:latin typeface="Arial"/>
              </a:rPr>
              <a:t> plus </a:t>
            </a:r>
            <a:r>
              <a:rPr lang="de-DE" sz="2400" dirty="0" err="1">
                <a:latin typeface="Arial"/>
              </a:rPr>
              <a:t>externalities</a:t>
            </a:r>
            <a:r>
              <a:rPr lang="de-DE" sz="2400" dirty="0">
                <a:latin typeface="Arial"/>
              </a:rPr>
              <a:t> </a:t>
            </a:r>
            <a:r>
              <a:rPr lang="de-DE" sz="2400" dirty="0" err="1">
                <a:latin typeface="Arial"/>
              </a:rPr>
              <a:t>of</a:t>
            </a:r>
            <a:r>
              <a:rPr lang="de-DE" sz="2400" dirty="0">
                <a:latin typeface="Arial"/>
              </a:rPr>
              <a:t> plant-</a:t>
            </a:r>
            <a:r>
              <a:rPr lang="de-DE" sz="2400" dirty="0" err="1">
                <a:latin typeface="Arial"/>
              </a:rPr>
              <a:t>based</a:t>
            </a:r>
            <a:r>
              <a:rPr lang="de-DE" sz="2400" dirty="0">
                <a:latin typeface="Arial"/>
              </a:rPr>
              <a:t> </a:t>
            </a:r>
            <a:r>
              <a:rPr lang="de-DE" sz="2400" dirty="0" err="1">
                <a:latin typeface="Arial"/>
              </a:rPr>
              <a:t>products</a:t>
            </a:r>
            <a:endParaRPr lang="de-DE" sz="2400" dirty="0">
              <a:latin typeface="Arial"/>
            </a:endParaRPr>
          </a:p>
        </p:txBody>
      </p:sp>
      <p:sp>
        <p:nvSpPr>
          <p:cNvPr id="18" name="Textfeld 17">
            <a:extLst>
              <a:ext uri="{FF2B5EF4-FFF2-40B4-BE49-F238E27FC236}">
                <a16:creationId xmlns:a16="http://schemas.microsoft.com/office/drawing/2014/main" id="{9FA4A6A3-06DC-4ECD-0FFD-CF9D37EDD113}"/>
              </a:ext>
            </a:extLst>
          </p:cNvPr>
          <p:cNvSpPr txBox="1"/>
          <p:nvPr/>
        </p:nvSpPr>
        <p:spPr>
          <a:xfrm>
            <a:off x="991879" y="1886223"/>
            <a:ext cx="7275821" cy="338554"/>
          </a:xfrm>
          <a:prstGeom prst="rect">
            <a:avLst/>
          </a:prstGeom>
          <a:noFill/>
        </p:spPr>
        <p:txBody>
          <a:bodyPr wrap="square" rtlCol="0">
            <a:spAutoFit/>
          </a:bodyPr>
          <a:lstStyle/>
          <a:p>
            <a:r>
              <a:rPr lang="en-US" sz="1600" dirty="0">
                <a:solidFill>
                  <a:schemeClr val="tx1">
                    <a:lumMod val="85000"/>
                    <a:lumOff val="15000"/>
                  </a:schemeClr>
                </a:solidFill>
                <a:latin typeface="Helvetica"/>
                <a:cs typeface="Helvetica"/>
              </a:rPr>
              <a:t>Market price conventional		EPH, upper bound		TPF</a:t>
            </a:r>
          </a:p>
        </p:txBody>
      </p:sp>
      <p:sp>
        <p:nvSpPr>
          <p:cNvPr id="15" name="Rechteck 14">
            <a:extLst>
              <a:ext uri="{FF2B5EF4-FFF2-40B4-BE49-F238E27FC236}">
                <a16:creationId xmlns:a16="http://schemas.microsoft.com/office/drawing/2014/main" id="{9F744392-E395-7DAB-E72E-C3C0572A0A51}"/>
              </a:ext>
            </a:extLst>
          </p:cNvPr>
          <p:cNvSpPr/>
          <p:nvPr/>
        </p:nvSpPr>
        <p:spPr>
          <a:xfrm>
            <a:off x="874880" y="1788598"/>
            <a:ext cx="126000" cy="126000"/>
          </a:xfrm>
          <a:prstGeom prst="rect">
            <a:avLst/>
          </a:prstGeom>
          <a:solidFill>
            <a:srgbClr val="72977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hteck 15">
            <a:extLst>
              <a:ext uri="{FF2B5EF4-FFF2-40B4-BE49-F238E27FC236}">
                <a16:creationId xmlns:a16="http://schemas.microsoft.com/office/drawing/2014/main" id="{6CA602D5-6F1C-D4C9-185B-D902A05DC37E}"/>
              </a:ext>
            </a:extLst>
          </p:cNvPr>
          <p:cNvSpPr/>
          <p:nvPr/>
        </p:nvSpPr>
        <p:spPr>
          <a:xfrm>
            <a:off x="874880" y="1990761"/>
            <a:ext cx="126000" cy="126000"/>
          </a:xfrm>
          <a:prstGeom prst="rect">
            <a:avLst/>
          </a:prstGeom>
          <a:solidFill>
            <a:srgbClr val="248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feld 16">
            <a:extLst>
              <a:ext uri="{FF2B5EF4-FFF2-40B4-BE49-F238E27FC236}">
                <a16:creationId xmlns:a16="http://schemas.microsoft.com/office/drawing/2014/main" id="{22A7F949-5538-C9F9-11AF-EE5ED814FB59}"/>
              </a:ext>
            </a:extLst>
          </p:cNvPr>
          <p:cNvSpPr txBox="1"/>
          <p:nvPr/>
        </p:nvSpPr>
        <p:spPr>
          <a:xfrm>
            <a:off x="991880" y="1682321"/>
            <a:ext cx="7399646" cy="338554"/>
          </a:xfrm>
          <a:prstGeom prst="rect">
            <a:avLst/>
          </a:prstGeom>
          <a:noFill/>
        </p:spPr>
        <p:txBody>
          <a:bodyPr wrap="square" rtlCol="0">
            <a:spAutoFit/>
          </a:bodyPr>
          <a:lstStyle/>
          <a:p>
            <a:r>
              <a:rPr lang="en-US" sz="1600" dirty="0">
                <a:solidFill>
                  <a:schemeClr val="tx1">
                    <a:lumMod val="85000"/>
                    <a:lumOff val="15000"/>
                  </a:schemeClr>
                </a:solidFill>
                <a:latin typeface="Helvetica"/>
                <a:cs typeface="Helvetica"/>
              </a:rPr>
              <a:t>Market price organic			EPH					EPH, lower bound</a:t>
            </a:r>
          </a:p>
        </p:txBody>
      </p:sp>
      <p:sp>
        <p:nvSpPr>
          <p:cNvPr id="19" name="Rechteck 18">
            <a:extLst>
              <a:ext uri="{FF2B5EF4-FFF2-40B4-BE49-F238E27FC236}">
                <a16:creationId xmlns:a16="http://schemas.microsoft.com/office/drawing/2014/main" id="{8AC490A8-F36D-9C60-8916-AB7474178E8A}"/>
              </a:ext>
            </a:extLst>
          </p:cNvPr>
          <p:cNvSpPr/>
          <p:nvPr/>
        </p:nvSpPr>
        <p:spPr>
          <a:xfrm>
            <a:off x="4074549" y="1788598"/>
            <a:ext cx="126000" cy="126000"/>
          </a:xfrm>
          <a:prstGeom prst="rect">
            <a:avLst/>
          </a:prstGeom>
          <a:solidFill>
            <a:srgbClr val="EFA8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Gerader Verbinder 21">
            <a:extLst>
              <a:ext uri="{FF2B5EF4-FFF2-40B4-BE49-F238E27FC236}">
                <a16:creationId xmlns:a16="http://schemas.microsoft.com/office/drawing/2014/main" id="{42B92398-299C-B1A7-379F-354F41089153}"/>
              </a:ext>
            </a:extLst>
          </p:cNvPr>
          <p:cNvCxnSpPr>
            <a:cxnSpLocks/>
          </p:cNvCxnSpPr>
          <p:nvPr/>
        </p:nvCxnSpPr>
        <p:spPr>
          <a:xfrm>
            <a:off x="6334877" y="1851598"/>
            <a:ext cx="126000"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 name="Gleichschenkliges Dreieck 28">
            <a:extLst>
              <a:ext uri="{FF2B5EF4-FFF2-40B4-BE49-F238E27FC236}">
                <a16:creationId xmlns:a16="http://schemas.microsoft.com/office/drawing/2014/main" id="{CB0D6C1F-FC0D-06F5-285A-009E9A565C84}"/>
              </a:ext>
            </a:extLst>
          </p:cNvPr>
          <p:cNvSpPr/>
          <p:nvPr/>
        </p:nvSpPr>
        <p:spPr>
          <a:xfrm>
            <a:off x="6343877" y="1993072"/>
            <a:ext cx="108000" cy="108000"/>
          </a:xfrm>
          <a:prstGeom prs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Grafik 13">
            <a:extLst>
              <a:ext uri="{FF2B5EF4-FFF2-40B4-BE49-F238E27FC236}">
                <a16:creationId xmlns:a16="http://schemas.microsoft.com/office/drawing/2014/main" id="{29DD7602-6516-7E18-4355-9F1794646099}"/>
              </a:ext>
            </a:extLst>
          </p:cNvPr>
          <p:cNvPicPr>
            <a:picLocks noChangeAspect="1"/>
          </p:cNvPicPr>
          <p:nvPr/>
        </p:nvPicPr>
        <p:blipFill>
          <a:blip r:embed="rId3"/>
          <a:stretch>
            <a:fillRect/>
          </a:stretch>
        </p:blipFill>
        <p:spPr>
          <a:xfrm>
            <a:off x="2880000" y="1872000"/>
            <a:ext cx="2102703" cy="6120000"/>
          </a:xfrm>
          <a:prstGeom prst="rect">
            <a:avLst/>
          </a:prstGeom>
        </p:spPr>
      </p:pic>
      <p:pic>
        <p:nvPicPr>
          <p:cNvPr id="20" name="Grafik 19">
            <a:extLst>
              <a:ext uri="{FF2B5EF4-FFF2-40B4-BE49-F238E27FC236}">
                <a16:creationId xmlns:a16="http://schemas.microsoft.com/office/drawing/2014/main" id="{CFA86176-ACB2-D886-4BBB-CB7C81F156F3}"/>
              </a:ext>
            </a:extLst>
          </p:cNvPr>
          <p:cNvPicPr>
            <a:picLocks noChangeAspect="1"/>
          </p:cNvPicPr>
          <p:nvPr/>
        </p:nvPicPr>
        <p:blipFill>
          <a:blip r:embed="rId4"/>
          <a:stretch>
            <a:fillRect/>
          </a:stretch>
        </p:blipFill>
        <p:spPr>
          <a:xfrm>
            <a:off x="2880000" y="1872000"/>
            <a:ext cx="2102703" cy="6120000"/>
          </a:xfrm>
          <a:prstGeom prst="rect">
            <a:avLst/>
          </a:prstGeom>
        </p:spPr>
      </p:pic>
      <p:pic>
        <p:nvPicPr>
          <p:cNvPr id="21" name="Grafik 20">
            <a:extLst>
              <a:ext uri="{FF2B5EF4-FFF2-40B4-BE49-F238E27FC236}">
                <a16:creationId xmlns:a16="http://schemas.microsoft.com/office/drawing/2014/main" id="{3A041AC7-8AB6-393E-6C13-F1312DF4E3D9}"/>
              </a:ext>
            </a:extLst>
          </p:cNvPr>
          <p:cNvPicPr>
            <a:picLocks noChangeAspect="1"/>
          </p:cNvPicPr>
          <p:nvPr/>
        </p:nvPicPr>
        <p:blipFill>
          <a:blip r:embed="rId5"/>
          <a:stretch>
            <a:fillRect/>
          </a:stretch>
        </p:blipFill>
        <p:spPr>
          <a:xfrm>
            <a:off x="2880000" y="1872000"/>
            <a:ext cx="2102703" cy="6120000"/>
          </a:xfrm>
          <a:prstGeom prst="rect">
            <a:avLst/>
          </a:prstGeom>
        </p:spPr>
      </p:pic>
      <p:pic>
        <p:nvPicPr>
          <p:cNvPr id="24" name="Grafik 23">
            <a:extLst>
              <a:ext uri="{FF2B5EF4-FFF2-40B4-BE49-F238E27FC236}">
                <a16:creationId xmlns:a16="http://schemas.microsoft.com/office/drawing/2014/main" id="{D6B431FB-D825-907A-E513-7E471D27F4D5}"/>
              </a:ext>
            </a:extLst>
          </p:cNvPr>
          <p:cNvPicPr>
            <a:picLocks noChangeAspect="1"/>
          </p:cNvPicPr>
          <p:nvPr/>
        </p:nvPicPr>
        <p:blipFill>
          <a:blip r:embed="rId6"/>
          <a:stretch>
            <a:fillRect/>
          </a:stretch>
        </p:blipFill>
        <p:spPr>
          <a:xfrm>
            <a:off x="2880000" y="1872000"/>
            <a:ext cx="2102703" cy="6120000"/>
          </a:xfrm>
          <a:prstGeom prst="rect">
            <a:avLst/>
          </a:prstGeom>
        </p:spPr>
      </p:pic>
      <p:sp>
        <p:nvSpPr>
          <p:cNvPr id="25" name="Textfeld 24">
            <a:extLst>
              <a:ext uri="{FF2B5EF4-FFF2-40B4-BE49-F238E27FC236}">
                <a16:creationId xmlns:a16="http://schemas.microsoft.com/office/drawing/2014/main" id="{9E874111-A132-1BF9-7BD3-52A294BFB16B}"/>
              </a:ext>
            </a:extLst>
          </p:cNvPr>
          <p:cNvSpPr txBox="1"/>
          <p:nvPr/>
        </p:nvSpPr>
        <p:spPr>
          <a:xfrm>
            <a:off x="3602831" y="6235361"/>
            <a:ext cx="1386600"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Oat</a:t>
            </a:r>
          </a:p>
        </p:txBody>
      </p:sp>
      <p:sp>
        <p:nvSpPr>
          <p:cNvPr id="26" name="Rechteck 25">
            <a:extLst>
              <a:ext uri="{FF2B5EF4-FFF2-40B4-BE49-F238E27FC236}">
                <a16:creationId xmlns:a16="http://schemas.microsoft.com/office/drawing/2014/main" id="{E5B5B070-B0F0-FC08-5D5C-E8D08748BA3E}"/>
              </a:ext>
            </a:extLst>
          </p:cNvPr>
          <p:cNvSpPr/>
          <p:nvPr/>
        </p:nvSpPr>
        <p:spPr>
          <a:xfrm>
            <a:off x="3981474" y="1700251"/>
            <a:ext cx="2015914" cy="2322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hteck 26">
            <a:extLst>
              <a:ext uri="{FF2B5EF4-FFF2-40B4-BE49-F238E27FC236}">
                <a16:creationId xmlns:a16="http://schemas.microsoft.com/office/drawing/2014/main" id="{97F5CC22-D2DE-75E7-7625-38E1D9F57B7C}"/>
              </a:ext>
            </a:extLst>
          </p:cNvPr>
          <p:cNvSpPr/>
          <p:nvPr/>
        </p:nvSpPr>
        <p:spPr>
          <a:xfrm>
            <a:off x="4018994" y="1958482"/>
            <a:ext cx="2015914" cy="2322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hteck 29">
            <a:extLst>
              <a:ext uri="{FF2B5EF4-FFF2-40B4-BE49-F238E27FC236}">
                <a16:creationId xmlns:a16="http://schemas.microsoft.com/office/drawing/2014/main" id="{1E9D3824-FE3C-9FAE-93B6-ED5ACFABE1B8}"/>
              </a:ext>
            </a:extLst>
          </p:cNvPr>
          <p:cNvSpPr/>
          <p:nvPr/>
        </p:nvSpPr>
        <p:spPr>
          <a:xfrm>
            <a:off x="6292244" y="1726205"/>
            <a:ext cx="2015914" cy="2322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hteck 32">
            <a:extLst>
              <a:ext uri="{FF2B5EF4-FFF2-40B4-BE49-F238E27FC236}">
                <a16:creationId xmlns:a16="http://schemas.microsoft.com/office/drawing/2014/main" id="{884E5259-2EE4-7F0F-2D74-FA742F9727E3}"/>
              </a:ext>
            </a:extLst>
          </p:cNvPr>
          <p:cNvSpPr/>
          <p:nvPr/>
        </p:nvSpPr>
        <p:spPr>
          <a:xfrm>
            <a:off x="6216045" y="1967736"/>
            <a:ext cx="2015914" cy="2322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4" name="Tabelle 33">
            <a:extLst>
              <a:ext uri="{FF2B5EF4-FFF2-40B4-BE49-F238E27FC236}">
                <a16:creationId xmlns:a16="http://schemas.microsoft.com/office/drawing/2014/main" id="{149D3087-2095-CA61-5A92-FFC2015A5EC6}"/>
              </a:ext>
            </a:extLst>
          </p:cNvPr>
          <p:cNvGraphicFramePr>
            <a:graphicFrameLocks noGrp="1"/>
          </p:cNvGraphicFramePr>
          <p:nvPr>
            <p:extLst>
              <p:ext uri="{D42A27DB-BD31-4B8C-83A1-F6EECF244321}">
                <p14:modId xmlns:p14="http://schemas.microsoft.com/office/powerpoint/2010/main" val="524530006"/>
              </p:ext>
            </p:extLst>
          </p:nvPr>
        </p:nvGraphicFramePr>
        <p:xfrm>
          <a:off x="6350435" y="2570830"/>
          <a:ext cx="4016273" cy="2979435"/>
        </p:xfrm>
        <a:graphic>
          <a:graphicData uri="http://schemas.openxmlformats.org/drawingml/2006/table">
            <a:tbl>
              <a:tblPr firstRow="1" firstCol="1" bandRow="1"/>
              <a:tblGrid>
                <a:gridCol w="200211">
                  <a:extLst>
                    <a:ext uri="{9D8B030D-6E8A-4147-A177-3AD203B41FA5}">
                      <a16:colId xmlns:a16="http://schemas.microsoft.com/office/drawing/2014/main" val="1899736504"/>
                    </a:ext>
                  </a:extLst>
                </a:gridCol>
                <a:gridCol w="1161762">
                  <a:extLst>
                    <a:ext uri="{9D8B030D-6E8A-4147-A177-3AD203B41FA5}">
                      <a16:colId xmlns:a16="http://schemas.microsoft.com/office/drawing/2014/main" val="1278323275"/>
                    </a:ext>
                  </a:extLst>
                </a:gridCol>
                <a:gridCol w="1340546">
                  <a:extLst>
                    <a:ext uri="{9D8B030D-6E8A-4147-A177-3AD203B41FA5}">
                      <a16:colId xmlns:a16="http://schemas.microsoft.com/office/drawing/2014/main" val="1242097438"/>
                    </a:ext>
                  </a:extLst>
                </a:gridCol>
                <a:gridCol w="1313754">
                  <a:extLst>
                    <a:ext uri="{9D8B030D-6E8A-4147-A177-3AD203B41FA5}">
                      <a16:colId xmlns:a16="http://schemas.microsoft.com/office/drawing/2014/main" val="3915749044"/>
                    </a:ext>
                  </a:extLst>
                </a:gridCol>
              </a:tblGrid>
              <a:tr h="272619">
                <a:tc gridSpan="4">
                  <a:txBody>
                    <a:bodyPr/>
                    <a:lstStyle/>
                    <a:p>
                      <a:pPr algn="ctr">
                        <a:spcBef>
                          <a:spcPts val="1200"/>
                        </a:spcBef>
                        <a:spcAft>
                          <a:spcPts val="600"/>
                        </a:spcAft>
                      </a:pPr>
                      <a:r>
                        <a:rPr lang="en-US" sz="1600" b="1" dirty="0">
                          <a:effectLst/>
                          <a:latin typeface="Arial" panose="020B0604020202020204" pitchFamily="34" charset="0"/>
                          <a:ea typeface="Calibri" panose="020F0502020204030204" pitchFamily="34" charset="0"/>
                          <a:cs typeface="Arial" panose="020B0604020202020204" pitchFamily="34" charset="0"/>
                        </a:rPr>
                        <a:t>“True” costs of Oat</a:t>
                      </a:r>
                      <a:endParaRPr lang="de-DE" sz="1600" dirty="0">
                        <a:effectLst/>
                        <a:latin typeface="Arial" panose="020B0604020202020204" pitchFamily="34" charset="0"/>
                        <a:ea typeface="Calibri" panose="020F0502020204030204" pitchFamily="34" charset="0"/>
                        <a:cs typeface="Arial" panose="020B0604020202020204" pitchFamily="34" charset="0"/>
                      </a:endParaRPr>
                    </a:p>
                  </a:txBody>
                  <a:tcPr marL="36195" marR="3619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de-DE"/>
                    </a:p>
                  </a:txBody>
                  <a:tcPr/>
                </a:tc>
                <a:tc hMerge="1">
                  <a:txBody>
                    <a:bodyPr/>
                    <a:lstStyle/>
                    <a:p>
                      <a:pPr algn="ctr">
                        <a:spcBef>
                          <a:spcPts val="1200"/>
                        </a:spcBef>
                        <a:spcAft>
                          <a:spcPts val="600"/>
                        </a:spcAft>
                      </a:pPr>
                      <a:endParaRPr lang="de-DE" sz="1600" dirty="0">
                        <a:effectLst/>
                        <a:latin typeface="Arial" panose="020B0604020202020204" pitchFamily="34" charset="0"/>
                        <a:ea typeface="Calibri" panose="020F0502020204030204" pitchFamily="34" charset="0"/>
                        <a:cs typeface="Arial" panose="020B0604020202020204" pitchFamily="34"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56503163"/>
                  </a:ext>
                </a:extLst>
              </a:tr>
              <a:tr h="272619">
                <a:tc gridSpan="2">
                  <a:txBody>
                    <a:bodyPr/>
                    <a:lstStyle/>
                    <a:p>
                      <a:pPr algn="l">
                        <a:spcBef>
                          <a:spcPts val="1200"/>
                        </a:spcBef>
                        <a:spcAft>
                          <a:spcPts val="600"/>
                        </a:spcAft>
                      </a:pP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36195" marR="3619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lnL w="12700" cap="flat" cmpd="sng" algn="ctr">
                      <a:solidFill>
                        <a:schemeClr val="tx1"/>
                      </a:solidFill>
                      <a:prstDash val="solid"/>
                      <a:round/>
                      <a:headEnd type="none" w="med" len="med"/>
                      <a:tailEnd type="none" w="med" len="med"/>
                    </a:lnL>
                  </a:tcPr>
                </a:tc>
                <a:tc>
                  <a:txBody>
                    <a:bodyPr/>
                    <a:lstStyle/>
                    <a:p>
                      <a:pPr algn="ctr">
                        <a:spcBef>
                          <a:spcPts val="1200"/>
                        </a:spcBef>
                        <a:spcAft>
                          <a:spcPts val="600"/>
                        </a:spcAft>
                      </a:pPr>
                      <a:r>
                        <a:rPr lang="de-DE" sz="1600" b="0" dirty="0" err="1">
                          <a:solidFill>
                            <a:srgbClr val="2480A0"/>
                          </a:solidFill>
                          <a:effectLst/>
                          <a:latin typeface="Arial" panose="020B0604020202020204" pitchFamily="34" charset="0"/>
                          <a:ea typeface="Calibri" panose="020F0502020204030204" pitchFamily="34" charset="0"/>
                          <a:cs typeface="Arial" panose="020B0604020202020204" pitchFamily="34" charset="0"/>
                        </a:rPr>
                        <a:t>conventional</a:t>
                      </a:r>
                      <a:endParaRPr lang="de-DE" sz="1600" b="0" dirty="0">
                        <a:solidFill>
                          <a:srgbClr val="2480A0"/>
                        </a:solidFill>
                        <a:effectLst/>
                        <a:latin typeface="Arial" panose="020B0604020202020204" pitchFamily="34" charset="0"/>
                        <a:ea typeface="Calibri" panose="020F0502020204030204" pitchFamily="34" charset="0"/>
                        <a:cs typeface="Arial" panose="020B0604020202020204" pitchFamily="34" charset="0"/>
                      </a:endParaRPr>
                    </a:p>
                  </a:txBody>
                  <a:tcPr marL="36195" marR="3619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1200"/>
                        </a:spcBef>
                        <a:spcAft>
                          <a:spcPts val="600"/>
                        </a:spcAft>
                      </a:pPr>
                      <a:r>
                        <a:rPr lang="de-DE" sz="1600" b="0" dirty="0" err="1">
                          <a:solidFill>
                            <a:srgbClr val="72977E"/>
                          </a:solidFill>
                          <a:effectLst/>
                          <a:latin typeface="Arial" panose="020B0604020202020204" pitchFamily="34" charset="0"/>
                          <a:ea typeface="Calibri" panose="020F0502020204030204" pitchFamily="34" charset="0"/>
                          <a:cs typeface="Arial" panose="020B0604020202020204" pitchFamily="34" charset="0"/>
                        </a:rPr>
                        <a:t>organic</a:t>
                      </a:r>
                      <a:endParaRPr lang="de-DE" sz="1600" b="0" dirty="0">
                        <a:solidFill>
                          <a:srgbClr val="72977E"/>
                        </a:solidFill>
                        <a:effectLst/>
                        <a:latin typeface="Arial" panose="020B0604020202020204" pitchFamily="34" charset="0"/>
                        <a:ea typeface="Calibri" panose="020F0502020204030204" pitchFamily="34" charset="0"/>
                        <a:cs typeface="Arial" panose="020B0604020202020204" pitchFamily="34" charset="0"/>
                      </a:endParaRPr>
                    </a:p>
                  </a:txBody>
                  <a:tcPr marL="36195" marR="3619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6572031"/>
                  </a:ext>
                </a:extLst>
              </a:tr>
              <a:tr h="272619">
                <a:tc gridSpan="2">
                  <a:txBody>
                    <a:bodyPr/>
                    <a:lstStyle/>
                    <a:p>
                      <a:pPr algn="l">
                        <a:spcBef>
                          <a:spcPts val="1200"/>
                        </a:spcBef>
                        <a:spcAft>
                          <a:spcPts val="600"/>
                        </a:spcAft>
                      </a:pPr>
                      <a:r>
                        <a:rPr lang="en-US" sz="1600" b="1" dirty="0">
                          <a:effectLst/>
                          <a:latin typeface="Arial" panose="020B0604020202020204" pitchFamily="34" charset="0"/>
                          <a:ea typeface="Calibri" panose="020F0502020204030204" pitchFamily="34" charset="0"/>
                          <a:cs typeface="Arial" panose="020B0604020202020204" pitchFamily="34" charset="0"/>
                        </a:rPr>
                        <a:t>Market price</a:t>
                      </a:r>
                    </a:p>
                  </a:txBody>
                  <a:tcPr marL="36195" marR="3619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lnL w="12700" cap="flat" cmpd="sng" algn="ctr">
                      <a:solidFill>
                        <a:schemeClr val="tx1"/>
                      </a:solidFill>
                      <a:prstDash val="solid"/>
                      <a:round/>
                      <a:headEnd type="none" w="med" len="med"/>
                      <a:tailEnd type="none" w="med" len="med"/>
                    </a:lnL>
                  </a:tcPr>
                </a:tc>
                <a:tc>
                  <a:txBody>
                    <a:bodyPr/>
                    <a:lstStyle/>
                    <a:p>
                      <a:pPr algn="r">
                        <a:spcBef>
                          <a:spcPts val="1200"/>
                        </a:spcBef>
                        <a:spcAft>
                          <a:spcPts val="600"/>
                        </a:spcAft>
                      </a:pPr>
                      <a:r>
                        <a:rPr lang="de-DE" sz="16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0.19 €</a:t>
                      </a:r>
                    </a:p>
                  </a:txBody>
                  <a:tcPr marL="36195" marR="3619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spcBef>
                          <a:spcPts val="1200"/>
                        </a:spcBef>
                        <a:spcAft>
                          <a:spcPts val="600"/>
                        </a:spcAft>
                      </a:pPr>
                      <a:r>
                        <a:rPr lang="de-DE" sz="16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0.38 €</a:t>
                      </a:r>
                    </a:p>
                  </a:txBody>
                  <a:tcPr marL="36195" marR="3619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072264"/>
                  </a:ext>
                </a:extLst>
              </a:tr>
              <a:tr h="272619">
                <a:tc gridSpan="2">
                  <a:txBody>
                    <a:bodyPr/>
                    <a:lstStyle/>
                    <a:p>
                      <a:pPr algn="l">
                        <a:spcBef>
                          <a:spcPts val="1200"/>
                        </a:spcBef>
                        <a:spcAft>
                          <a:spcPts val="600"/>
                        </a:spcAft>
                      </a:pPr>
                      <a:r>
                        <a:rPr lang="en-US" sz="1600" dirty="0">
                          <a:effectLst/>
                          <a:latin typeface="Arial" panose="020B0604020202020204" pitchFamily="34" charset="0"/>
                          <a:ea typeface="Calibri" panose="020F0502020204030204" pitchFamily="34" charset="0"/>
                          <a:cs typeface="Arial" panose="020B0604020202020204" pitchFamily="34" charset="0"/>
                        </a:rPr>
                        <a:t>EPH</a:t>
                      </a:r>
                      <a:endParaRPr lang="de-DE" sz="1600" dirty="0">
                        <a:effectLst/>
                        <a:latin typeface="Arial" panose="020B0604020202020204" pitchFamily="34" charset="0"/>
                        <a:ea typeface="Calibri" panose="020F0502020204030204" pitchFamily="34" charset="0"/>
                        <a:cs typeface="Arial" panose="020B0604020202020204" pitchFamily="34" charset="0"/>
                      </a:endParaRPr>
                    </a:p>
                  </a:txBody>
                  <a:tcPr marL="36195" marR="3619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ap="flat" cmpd="sng" algn="ctr">
                      <a:solidFill>
                        <a:schemeClr val="tx1"/>
                      </a:solidFill>
                      <a:prstDash val="solid"/>
                      <a:round/>
                      <a:headEnd type="none" w="med" len="med"/>
                      <a:tailEnd type="none" w="med" len="med"/>
                    </a:lnL>
                  </a:tcPr>
                </a:tc>
                <a:tc>
                  <a:txBody>
                    <a:bodyPr/>
                    <a:lstStyle/>
                    <a:p>
                      <a:pPr algn="r">
                        <a:spcBef>
                          <a:spcPts val="1200"/>
                        </a:spcBef>
                        <a:spcAft>
                          <a:spcPts val="600"/>
                        </a:spcAft>
                      </a:pPr>
                      <a:r>
                        <a:rPr lang="en-US" sz="16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0.51 €</a:t>
                      </a:r>
                    </a:p>
                  </a:txBody>
                  <a:tcPr marL="36195" marR="3619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spcBef>
                          <a:spcPts val="1200"/>
                        </a:spcBef>
                        <a:spcAft>
                          <a:spcPts val="600"/>
                        </a:spcAft>
                      </a:pPr>
                      <a:r>
                        <a:rPr lang="en-US" sz="16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0.23 €</a:t>
                      </a:r>
                    </a:p>
                  </a:txBody>
                  <a:tcPr marL="36195" marR="3619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8746350"/>
                  </a:ext>
                </a:extLst>
              </a:tr>
              <a:tr h="272619">
                <a:tc>
                  <a:txBody>
                    <a:bodyPr/>
                    <a:lstStyle/>
                    <a:p>
                      <a:pPr algn="l">
                        <a:spcBef>
                          <a:spcPts val="1200"/>
                        </a:spcBef>
                        <a:spcAft>
                          <a:spcPts val="600"/>
                        </a:spcAft>
                      </a:pPr>
                      <a:endParaRPr lang="de-DE" sz="1600" dirty="0">
                        <a:effectLst/>
                        <a:latin typeface="Arial" panose="020B0604020202020204" pitchFamily="34" charset="0"/>
                        <a:ea typeface="Calibri" panose="020F0502020204030204" pitchFamily="34" charset="0"/>
                        <a:cs typeface="Arial" panose="020B0604020202020204" pitchFamily="34" charset="0"/>
                      </a:endParaRPr>
                    </a:p>
                  </a:txBody>
                  <a:tcPr marL="36195" marR="3619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spcBef>
                          <a:spcPts val="1200"/>
                        </a:spcBef>
                        <a:spcAft>
                          <a:spcPts val="600"/>
                        </a:spcAft>
                      </a:pPr>
                      <a:r>
                        <a:rPr lang="de-DE" sz="1600" dirty="0" err="1">
                          <a:effectLst/>
                          <a:latin typeface="Arial" panose="020B0604020202020204" pitchFamily="34" charset="0"/>
                          <a:ea typeface="Calibri" panose="020F0502020204030204" pitchFamily="34" charset="0"/>
                          <a:cs typeface="Arial" panose="020B0604020202020204" pitchFamily="34" charset="0"/>
                        </a:rPr>
                        <a:t>true</a:t>
                      </a:r>
                      <a:r>
                        <a:rPr lang="de-DE" sz="1600" dirty="0">
                          <a:effectLst/>
                          <a:latin typeface="Arial" panose="020B0604020202020204" pitchFamily="34" charset="0"/>
                          <a:ea typeface="Calibri" panose="020F0502020204030204" pitchFamily="34" charset="0"/>
                          <a:cs typeface="Arial" panose="020B0604020202020204" pitchFamily="34" charset="0"/>
                        </a:rPr>
                        <a:t> </a:t>
                      </a:r>
                      <a:r>
                        <a:rPr lang="de-DE" sz="1600" dirty="0" err="1">
                          <a:effectLst/>
                          <a:latin typeface="Arial" panose="020B0604020202020204" pitchFamily="34" charset="0"/>
                          <a:ea typeface="Calibri" panose="020F0502020204030204" pitchFamily="34" charset="0"/>
                          <a:cs typeface="Arial" panose="020B0604020202020204" pitchFamily="34" charset="0"/>
                        </a:rPr>
                        <a:t>price</a:t>
                      </a:r>
                      <a:endParaRPr lang="de-DE" sz="1600" dirty="0">
                        <a:effectLst/>
                        <a:latin typeface="Arial" panose="020B0604020202020204" pitchFamily="34" charset="0"/>
                        <a:ea typeface="Calibri" panose="020F0502020204030204" pitchFamily="34" charset="0"/>
                        <a:cs typeface="Arial" panose="020B0604020202020204" pitchFamily="34" charset="0"/>
                      </a:endParaRPr>
                    </a:p>
                  </a:txBody>
                  <a:tcPr marL="36195" marR="3619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spcBef>
                          <a:spcPts val="1200"/>
                        </a:spcBef>
                        <a:spcAft>
                          <a:spcPts val="600"/>
                        </a:spcAft>
                      </a:pPr>
                      <a:r>
                        <a:rPr lang="de-DE" sz="16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0.70 €</a:t>
                      </a:r>
                    </a:p>
                  </a:txBody>
                  <a:tcPr marL="36195" marR="3619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spcBef>
                          <a:spcPts val="1200"/>
                        </a:spcBef>
                        <a:spcAft>
                          <a:spcPts val="600"/>
                        </a:spcAft>
                      </a:pPr>
                      <a:r>
                        <a:rPr lang="de-DE" sz="16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0.61 €</a:t>
                      </a:r>
                    </a:p>
                  </a:txBody>
                  <a:tcPr marL="36195" marR="3619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7574729"/>
                  </a:ext>
                </a:extLst>
              </a:tr>
              <a:tr h="185400">
                <a:tc gridSpan="2">
                  <a:txBody>
                    <a:bodyPr/>
                    <a:lstStyle/>
                    <a:p>
                      <a:pPr algn="l">
                        <a:spcBef>
                          <a:spcPts val="1200"/>
                        </a:spcBef>
                        <a:spcAft>
                          <a:spcPts val="600"/>
                        </a:spcAft>
                      </a:pPr>
                      <a:r>
                        <a:rPr lang="en-US" sz="1600" dirty="0">
                          <a:effectLst/>
                          <a:latin typeface="Arial" panose="020B0604020202020204" pitchFamily="34" charset="0"/>
                          <a:ea typeface="Calibri" panose="020F0502020204030204" pitchFamily="34" charset="0"/>
                          <a:cs typeface="Arial" panose="020B0604020202020204" pitchFamily="34" charset="0"/>
                        </a:rPr>
                        <a:t>EPH, lower</a:t>
                      </a:r>
                    </a:p>
                  </a:txBody>
                  <a:tcPr marL="36195" marR="3619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lvl="0" indent="0" algn="r" defTabSz="257175" rtl="0" eaLnBrk="1" fontAlgn="auto" latinLnBrk="0" hangingPunct="1">
                        <a:lnSpc>
                          <a:spcPct val="100000"/>
                        </a:lnSpc>
                        <a:spcBef>
                          <a:spcPts val="0"/>
                        </a:spcBef>
                        <a:spcAft>
                          <a:spcPts val="0"/>
                        </a:spcAft>
                        <a:buClrTx/>
                        <a:buSzTx/>
                        <a:buFontTx/>
                        <a:buNone/>
                        <a:tabLst/>
                        <a:defRPr/>
                      </a:pPr>
                      <a:r>
                        <a:rPr lang="de-DE" sz="16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0.35 €</a:t>
                      </a:r>
                    </a:p>
                  </a:txBody>
                  <a:tcPr marL="36195" marR="3619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257175" rtl="0" eaLnBrk="1" fontAlgn="auto" latinLnBrk="0" hangingPunct="1">
                        <a:lnSpc>
                          <a:spcPct val="100000"/>
                        </a:lnSpc>
                        <a:spcBef>
                          <a:spcPts val="0"/>
                        </a:spcBef>
                        <a:spcAft>
                          <a:spcPts val="0"/>
                        </a:spcAft>
                        <a:buClrTx/>
                        <a:buSzTx/>
                        <a:buFontTx/>
                        <a:buNone/>
                        <a:tabLst/>
                        <a:defRPr/>
                      </a:pPr>
                      <a:r>
                        <a:rPr lang="de-DE" sz="16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0.46 €</a:t>
                      </a:r>
                    </a:p>
                  </a:txBody>
                  <a:tcPr marL="36195" marR="3619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48655380"/>
                  </a:ext>
                </a:extLst>
              </a:tr>
              <a:tr h="274500">
                <a:tc>
                  <a:txBody>
                    <a:bodyPr/>
                    <a:lstStyle/>
                    <a:p>
                      <a:pPr algn="l">
                        <a:spcBef>
                          <a:spcPts val="1200"/>
                        </a:spcBef>
                        <a:spcAft>
                          <a:spcPts val="600"/>
                        </a:spcAft>
                      </a:pP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36195" marR="3619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algn="l">
                        <a:spcBef>
                          <a:spcPts val="1200"/>
                        </a:spcBef>
                        <a:spcAft>
                          <a:spcPts val="600"/>
                        </a:spcAft>
                      </a:pPr>
                      <a:r>
                        <a:rPr lang="de-DE" sz="1600" dirty="0" err="1">
                          <a:effectLst/>
                          <a:latin typeface="Arial" panose="020B0604020202020204" pitchFamily="34" charset="0"/>
                          <a:ea typeface="Calibri" panose="020F0502020204030204" pitchFamily="34" charset="0"/>
                          <a:cs typeface="Arial" panose="020B0604020202020204" pitchFamily="34" charset="0"/>
                        </a:rPr>
                        <a:t>true</a:t>
                      </a:r>
                      <a:r>
                        <a:rPr lang="de-DE" sz="1600" dirty="0">
                          <a:effectLst/>
                          <a:latin typeface="Arial" panose="020B0604020202020204" pitchFamily="34" charset="0"/>
                          <a:ea typeface="Calibri" panose="020F0502020204030204" pitchFamily="34" charset="0"/>
                          <a:cs typeface="Arial" panose="020B0604020202020204" pitchFamily="34" charset="0"/>
                        </a:rPr>
                        <a:t> </a:t>
                      </a:r>
                      <a:r>
                        <a:rPr lang="de-DE" sz="1600" dirty="0" err="1">
                          <a:effectLst/>
                          <a:latin typeface="Arial" panose="020B0604020202020204" pitchFamily="34" charset="0"/>
                          <a:ea typeface="Calibri" panose="020F0502020204030204" pitchFamily="34" charset="0"/>
                          <a:cs typeface="Arial" panose="020B0604020202020204" pitchFamily="34" charset="0"/>
                        </a:rPr>
                        <a:t>price</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36195" marR="3619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prstDash val="soli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tcPr>
                </a:tc>
                <a:tc>
                  <a:txBody>
                    <a:bodyPr/>
                    <a:lstStyle/>
                    <a:p>
                      <a:pPr algn="r"/>
                      <a:r>
                        <a:rPr lang="de-DE" sz="1600" b="1" dirty="0">
                          <a:solidFill>
                            <a:schemeClr val="tx1"/>
                          </a:solidFill>
                          <a:latin typeface="Arial" panose="020B0604020202020204" pitchFamily="34" charset="0"/>
                          <a:cs typeface="Arial" panose="020B0604020202020204" pitchFamily="34" charset="0"/>
                        </a:rPr>
                        <a:t>0.54 €</a:t>
                      </a:r>
                    </a:p>
                  </a:txBody>
                  <a:tcPr marL="36195" marR="3619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algn="r"/>
                      <a:r>
                        <a:rPr lang="de-DE" sz="1600" b="1" dirty="0">
                          <a:solidFill>
                            <a:schemeClr val="tx1"/>
                          </a:solidFill>
                          <a:latin typeface="Arial" panose="020B0604020202020204" pitchFamily="34" charset="0"/>
                          <a:cs typeface="Arial" panose="020B0604020202020204" pitchFamily="34" charset="0"/>
                        </a:rPr>
                        <a:t>0.84 €</a:t>
                      </a:r>
                    </a:p>
                  </a:txBody>
                  <a:tcPr marL="36195" marR="3619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83793508"/>
                  </a:ext>
                </a:extLst>
              </a:tr>
              <a:tr h="274500">
                <a:tc gridSpan="2">
                  <a:txBody>
                    <a:bodyPr/>
                    <a:lstStyle/>
                    <a:p>
                      <a:pPr algn="l">
                        <a:spcBef>
                          <a:spcPts val="1200"/>
                        </a:spcBef>
                        <a:spcAft>
                          <a:spcPts val="600"/>
                        </a:spcAft>
                      </a:pPr>
                      <a:r>
                        <a:rPr lang="en-US" sz="1600" dirty="0">
                          <a:effectLst/>
                          <a:latin typeface="Arial" panose="020B0604020202020204" pitchFamily="34" charset="0"/>
                          <a:ea typeface="Calibri" panose="020F0502020204030204" pitchFamily="34" charset="0"/>
                          <a:cs typeface="Arial" panose="020B0604020202020204" pitchFamily="34" charset="0"/>
                        </a:rPr>
                        <a:t>EPH, upper</a:t>
                      </a:r>
                    </a:p>
                  </a:txBody>
                  <a:tcPr marL="36195" marR="3619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r"/>
                      <a:r>
                        <a:rPr lang="de-DE" sz="1600" b="0" dirty="0">
                          <a:solidFill>
                            <a:schemeClr val="tx1"/>
                          </a:solidFill>
                          <a:latin typeface="Arial" panose="020B0604020202020204" pitchFamily="34" charset="0"/>
                          <a:cs typeface="Arial" panose="020B0604020202020204" pitchFamily="34" charset="0"/>
                        </a:rPr>
                        <a:t>1.98 €</a:t>
                      </a:r>
                    </a:p>
                  </a:txBody>
                  <a:tcPr marL="36195" marR="3619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e-DE" sz="1600" b="0" dirty="0">
                          <a:solidFill>
                            <a:schemeClr val="tx1"/>
                          </a:solidFill>
                          <a:latin typeface="Arial" panose="020B0604020202020204" pitchFamily="34" charset="0"/>
                          <a:cs typeface="Arial" panose="020B0604020202020204" pitchFamily="34" charset="0"/>
                        </a:rPr>
                        <a:t>1.81 €</a:t>
                      </a:r>
                    </a:p>
                  </a:txBody>
                  <a:tcPr marL="36195" marR="3619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5445987"/>
                  </a:ext>
                </a:extLst>
              </a:tr>
              <a:tr h="274500">
                <a:tc>
                  <a:txBody>
                    <a:bodyPr/>
                    <a:lstStyle/>
                    <a:p>
                      <a:pPr algn="l">
                        <a:spcBef>
                          <a:spcPts val="1200"/>
                        </a:spcBef>
                        <a:spcAft>
                          <a:spcPts val="600"/>
                        </a:spcAft>
                      </a:pP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36195" marR="3619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algn="l">
                        <a:spcBef>
                          <a:spcPts val="1200"/>
                        </a:spcBef>
                        <a:spcAft>
                          <a:spcPts val="600"/>
                        </a:spcAft>
                      </a:pPr>
                      <a:r>
                        <a:rPr lang="de-DE" sz="1600" dirty="0" err="1">
                          <a:effectLst/>
                          <a:latin typeface="Arial" panose="020B0604020202020204" pitchFamily="34" charset="0"/>
                          <a:ea typeface="Calibri" panose="020F0502020204030204" pitchFamily="34" charset="0"/>
                          <a:cs typeface="Arial" panose="020B0604020202020204" pitchFamily="34" charset="0"/>
                        </a:rPr>
                        <a:t>true</a:t>
                      </a:r>
                      <a:r>
                        <a:rPr lang="de-DE" sz="1600" dirty="0">
                          <a:effectLst/>
                          <a:latin typeface="Arial" panose="020B0604020202020204" pitchFamily="34" charset="0"/>
                          <a:ea typeface="Calibri" panose="020F0502020204030204" pitchFamily="34" charset="0"/>
                          <a:cs typeface="Arial" panose="020B0604020202020204" pitchFamily="34" charset="0"/>
                        </a:rPr>
                        <a:t> </a:t>
                      </a:r>
                      <a:r>
                        <a:rPr lang="de-DE" sz="1600" dirty="0" err="1">
                          <a:effectLst/>
                          <a:latin typeface="Arial" panose="020B0604020202020204" pitchFamily="34" charset="0"/>
                          <a:ea typeface="Calibri" panose="020F0502020204030204" pitchFamily="34" charset="0"/>
                          <a:cs typeface="Arial" panose="020B0604020202020204" pitchFamily="34" charset="0"/>
                        </a:rPr>
                        <a:t>price</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36195" marR="3619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prstDash val="soli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tcPr>
                </a:tc>
                <a:tc>
                  <a:txBody>
                    <a:bodyPr/>
                    <a:lstStyle/>
                    <a:p>
                      <a:pPr algn="r"/>
                      <a:r>
                        <a:rPr lang="de-DE" sz="1600" b="1" dirty="0">
                          <a:solidFill>
                            <a:schemeClr val="tx1"/>
                          </a:solidFill>
                          <a:latin typeface="Arial" panose="020B0604020202020204" pitchFamily="34" charset="0"/>
                          <a:cs typeface="Arial" panose="020B0604020202020204" pitchFamily="34" charset="0"/>
                        </a:rPr>
                        <a:t>2.17 €</a:t>
                      </a:r>
                    </a:p>
                  </a:txBody>
                  <a:tcPr marL="36195" marR="3619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algn="r"/>
                      <a:r>
                        <a:rPr lang="de-DE" sz="1600" b="1" dirty="0">
                          <a:solidFill>
                            <a:schemeClr val="tx1"/>
                          </a:solidFill>
                          <a:latin typeface="Arial" panose="020B0604020202020204" pitchFamily="34" charset="0"/>
                          <a:cs typeface="Arial" panose="020B0604020202020204" pitchFamily="34" charset="0"/>
                        </a:rPr>
                        <a:t>2.19 €</a:t>
                      </a:r>
                    </a:p>
                  </a:txBody>
                  <a:tcPr marL="36195" marR="3619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733898"/>
                  </a:ext>
                </a:extLst>
              </a:tr>
              <a:tr h="274500">
                <a:tc gridSpan="2">
                  <a:txBody>
                    <a:bodyPr/>
                    <a:lstStyle/>
                    <a:p>
                      <a:pPr algn="l">
                        <a:spcBef>
                          <a:spcPts val="1200"/>
                        </a:spcBef>
                        <a:spcAft>
                          <a:spcPts val="600"/>
                        </a:spcAft>
                      </a:pPr>
                      <a:r>
                        <a:rPr lang="en-US" sz="1600" dirty="0">
                          <a:effectLst/>
                          <a:latin typeface="Arial" panose="020B0604020202020204" pitchFamily="34" charset="0"/>
                          <a:ea typeface="Calibri" panose="020F0502020204030204" pitchFamily="34" charset="0"/>
                          <a:cs typeface="Arial" panose="020B0604020202020204" pitchFamily="34" charset="0"/>
                        </a:rPr>
                        <a:t>TPF</a:t>
                      </a:r>
                    </a:p>
                  </a:txBody>
                  <a:tcPr marL="36195" marR="3619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r"/>
                      <a:r>
                        <a:rPr lang="de-DE" sz="1600" b="0" dirty="0">
                          <a:solidFill>
                            <a:schemeClr val="tx1"/>
                          </a:solidFill>
                          <a:latin typeface="Arial" panose="020B0604020202020204" pitchFamily="34" charset="0"/>
                          <a:cs typeface="Arial" panose="020B0604020202020204" pitchFamily="34" charset="0"/>
                        </a:rPr>
                        <a:t>1.55 €</a:t>
                      </a:r>
                    </a:p>
                  </a:txBody>
                  <a:tcPr marL="36195" marR="3619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e-DE" sz="1600" b="0" dirty="0">
                          <a:solidFill>
                            <a:schemeClr val="tx1"/>
                          </a:solidFill>
                          <a:latin typeface="Arial" panose="020B0604020202020204" pitchFamily="34" charset="0"/>
                          <a:cs typeface="Arial" panose="020B0604020202020204" pitchFamily="34" charset="0"/>
                        </a:rPr>
                        <a:t>1.09 €</a:t>
                      </a:r>
                    </a:p>
                  </a:txBody>
                  <a:tcPr marL="36195" marR="3619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8348556"/>
                  </a:ext>
                </a:extLst>
              </a:tr>
              <a:tr h="274500">
                <a:tc>
                  <a:txBody>
                    <a:bodyPr/>
                    <a:lstStyle/>
                    <a:p>
                      <a:pPr algn="l">
                        <a:spcBef>
                          <a:spcPts val="1200"/>
                        </a:spcBef>
                        <a:spcAft>
                          <a:spcPts val="600"/>
                        </a:spcAft>
                      </a:pP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36195" marR="3619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Bef>
                          <a:spcPts val="1200"/>
                        </a:spcBef>
                        <a:spcAft>
                          <a:spcPts val="600"/>
                        </a:spcAft>
                      </a:pPr>
                      <a:r>
                        <a:rPr lang="de-DE" sz="1600" dirty="0" err="1">
                          <a:effectLst/>
                          <a:latin typeface="Arial" panose="020B0604020202020204" pitchFamily="34" charset="0"/>
                          <a:ea typeface="Calibri" panose="020F0502020204030204" pitchFamily="34" charset="0"/>
                          <a:cs typeface="Arial" panose="020B0604020202020204" pitchFamily="34" charset="0"/>
                        </a:rPr>
                        <a:t>true</a:t>
                      </a:r>
                      <a:r>
                        <a:rPr lang="de-DE" sz="1600" dirty="0">
                          <a:effectLst/>
                          <a:latin typeface="Arial" panose="020B0604020202020204" pitchFamily="34" charset="0"/>
                          <a:ea typeface="Calibri" panose="020F0502020204030204" pitchFamily="34" charset="0"/>
                          <a:cs typeface="Arial" panose="020B0604020202020204" pitchFamily="34" charset="0"/>
                        </a:rPr>
                        <a:t> </a:t>
                      </a:r>
                      <a:r>
                        <a:rPr lang="de-DE" sz="1600" dirty="0" err="1">
                          <a:effectLst/>
                          <a:latin typeface="Arial" panose="020B0604020202020204" pitchFamily="34" charset="0"/>
                          <a:ea typeface="Calibri" panose="020F0502020204030204" pitchFamily="34" charset="0"/>
                          <a:cs typeface="Arial" panose="020B0604020202020204" pitchFamily="34" charset="0"/>
                        </a:rPr>
                        <a:t>price</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36195" marR="3619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de-DE" sz="1600" b="1" dirty="0">
                          <a:solidFill>
                            <a:schemeClr val="tx1"/>
                          </a:solidFill>
                          <a:latin typeface="Arial" panose="020B0604020202020204" pitchFamily="34" charset="0"/>
                          <a:cs typeface="Arial" panose="020B0604020202020204" pitchFamily="34" charset="0"/>
                        </a:rPr>
                        <a:t>1.74 €</a:t>
                      </a:r>
                    </a:p>
                  </a:txBody>
                  <a:tcPr marL="36195" marR="3619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e-DE" sz="1600" b="1" dirty="0">
                          <a:solidFill>
                            <a:schemeClr val="tx1"/>
                          </a:solidFill>
                          <a:latin typeface="Arial" panose="020B0604020202020204" pitchFamily="34" charset="0"/>
                          <a:cs typeface="Arial" panose="020B0604020202020204" pitchFamily="34" charset="0"/>
                        </a:rPr>
                        <a:t>1.47 €</a:t>
                      </a:r>
                    </a:p>
                  </a:txBody>
                  <a:tcPr marL="36195" marR="3619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02492"/>
                  </a:ext>
                </a:extLst>
              </a:tr>
            </a:tbl>
          </a:graphicData>
        </a:graphic>
      </p:graphicFrame>
      <p:sp>
        <p:nvSpPr>
          <p:cNvPr id="36" name="Rechteck 35">
            <a:extLst>
              <a:ext uri="{FF2B5EF4-FFF2-40B4-BE49-F238E27FC236}">
                <a16:creationId xmlns:a16="http://schemas.microsoft.com/office/drawing/2014/main" id="{EAC7FB5C-634C-E8B7-BF5F-C02EB4D54E27}"/>
              </a:ext>
            </a:extLst>
          </p:cNvPr>
          <p:cNvSpPr/>
          <p:nvPr/>
        </p:nvSpPr>
        <p:spPr>
          <a:xfrm>
            <a:off x="6342656" y="3419325"/>
            <a:ext cx="4258262" cy="5838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hteck 36">
            <a:extLst>
              <a:ext uri="{FF2B5EF4-FFF2-40B4-BE49-F238E27FC236}">
                <a16:creationId xmlns:a16="http://schemas.microsoft.com/office/drawing/2014/main" id="{2A403F6C-59CF-F4AA-0342-AFCCD2E33FE4}"/>
              </a:ext>
            </a:extLst>
          </p:cNvPr>
          <p:cNvSpPr/>
          <p:nvPr/>
        </p:nvSpPr>
        <p:spPr>
          <a:xfrm>
            <a:off x="6342656" y="3968964"/>
            <a:ext cx="4103517" cy="10267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hteck 37">
            <a:extLst>
              <a:ext uri="{FF2B5EF4-FFF2-40B4-BE49-F238E27FC236}">
                <a16:creationId xmlns:a16="http://schemas.microsoft.com/office/drawing/2014/main" id="{03BB6604-C538-A40D-F543-0BEA6AE6C62F}"/>
              </a:ext>
            </a:extLst>
          </p:cNvPr>
          <p:cNvSpPr/>
          <p:nvPr/>
        </p:nvSpPr>
        <p:spPr>
          <a:xfrm>
            <a:off x="6334877" y="4956924"/>
            <a:ext cx="4103517" cy="6621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hteck 38">
            <a:extLst>
              <a:ext uri="{FF2B5EF4-FFF2-40B4-BE49-F238E27FC236}">
                <a16:creationId xmlns:a16="http://schemas.microsoft.com/office/drawing/2014/main" id="{C4882C61-814D-D34B-4A34-2B33AEA7C1A0}"/>
              </a:ext>
            </a:extLst>
          </p:cNvPr>
          <p:cNvSpPr/>
          <p:nvPr/>
        </p:nvSpPr>
        <p:spPr>
          <a:xfrm>
            <a:off x="260102" y="1541522"/>
            <a:ext cx="10610450" cy="4970457"/>
          </a:xfrm>
          <a:prstGeom prst="rect">
            <a:avLst/>
          </a:prstGeom>
          <a:solidFill>
            <a:srgbClr val="EFEC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feld 3">
            <a:extLst>
              <a:ext uri="{FF2B5EF4-FFF2-40B4-BE49-F238E27FC236}">
                <a16:creationId xmlns:a16="http://schemas.microsoft.com/office/drawing/2014/main" id="{7226609C-D74E-8584-831B-15B826B22D2C}"/>
              </a:ext>
            </a:extLst>
          </p:cNvPr>
          <p:cNvSpPr txBox="1"/>
          <p:nvPr/>
        </p:nvSpPr>
        <p:spPr>
          <a:xfrm>
            <a:off x="0" y="400734"/>
            <a:ext cx="9483365" cy="523220"/>
          </a:xfrm>
          <a:prstGeom prst="rect">
            <a:avLst/>
          </a:prstGeom>
          <a:noFill/>
        </p:spPr>
        <p:txBody>
          <a:bodyPr wrap="square" rtlCol="0">
            <a:spAutoFit/>
          </a:bodyPr>
          <a:lstStyle/>
          <a:p>
            <a:r>
              <a:rPr lang="de-DE" sz="2800" dirty="0">
                <a:solidFill>
                  <a:schemeClr val="bg1"/>
                </a:solidFill>
                <a:latin typeface="Arial" panose="020B0604020202020204" pitchFamily="34" charset="0"/>
                <a:cs typeface="Arial" panose="020B0604020202020204" pitchFamily="34" charset="0"/>
              </a:rPr>
              <a:t>2. TCA </a:t>
            </a:r>
            <a:r>
              <a:rPr lang="de-DE" sz="2800" dirty="0" err="1">
                <a:solidFill>
                  <a:schemeClr val="bg1"/>
                </a:solidFill>
                <a:latin typeface="Arial" panose="020B0604020202020204" pitchFamily="34" charset="0"/>
                <a:cs typeface="Arial" panose="020B0604020202020204" pitchFamily="34" charset="0"/>
              </a:rPr>
              <a:t>Calculation</a:t>
            </a:r>
            <a:r>
              <a:rPr lang="de-DE" sz="2800" dirty="0">
                <a:solidFill>
                  <a:schemeClr val="bg1"/>
                </a:solidFill>
                <a:latin typeface="Arial" panose="020B0604020202020204" pitchFamily="34" charset="0"/>
                <a:cs typeface="Arial" panose="020B0604020202020204" pitchFamily="34" charset="0"/>
              </a:rPr>
              <a:t> – 2.3 Results</a:t>
            </a:r>
          </a:p>
        </p:txBody>
      </p:sp>
      <p:sp>
        <p:nvSpPr>
          <p:cNvPr id="5" name="Textfeld 4">
            <a:extLst>
              <a:ext uri="{FF2B5EF4-FFF2-40B4-BE49-F238E27FC236}">
                <a16:creationId xmlns:a16="http://schemas.microsoft.com/office/drawing/2014/main" id="{3C5F59D5-4CC8-50DD-BB55-91FE6BB01837}"/>
              </a:ext>
            </a:extLst>
          </p:cNvPr>
          <p:cNvSpPr txBox="1"/>
          <p:nvPr/>
        </p:nvSpPr>
        <p:spPr>
          <a:xfrm>
            <a:off x="5026951" y="6287195"/>
            <a:ext cx="3083481" cy="246221"/>
          </a:xfrm>
          <a:prstGeom prst="rect">
            <a:avLst/>
          </a:prstGeom>
          <a:noFill/>
        </p:spPr>
        <p:txBody>
          <a:bodyPr wrap="square">
            <a:spAutoFit/>
          </a:bodyPr>
          <a:lstStyle/>
          <a:p>
            <a:r>
              <a:rPr lang="de-DE" sz="1000" dirty="0" err="1">
                <a:latin typeface="Arial" panose="020B0604020202020204" pitchFamily="34" charset="0"/>
                <a:cs typeface="Arial" panose="020B0604020202020204" pitchFamily="34" charset="0"/>
              </a:rPr>
              <a:t>Based</a:t>
            </a:r>
            <a:r>
              <a:rPr lang="de-DE" sz="1000" dirty="0">
                <a:latin typeface="Arial" panose="020B0604020202020204" pitchFamily="34" charset="0"/>
                <a:cs typeface="Arial" panose="020B0604020202020204" pitchFamily="34" charset="0"/>
              </a:rPr>
              <a:t> on </a:t>
            </a:r>
            <a:r>
              <a:rPr lang="de-DE" sz="1000" b="1" dirty="0">
                <a:latin typeface="Arial" panose="020B0604020202020204" pitchFamily="34" charset="0"/>
                <a:cs typeface="Arial" panose="020B0604020202020204" pitchFamily="34" charset="0"/>
              </a:rPr>
              <a:t>Figure 5</a:t>
            </a:r>
            <a:r>
              <a:rPr lang="de-DE" sz="1000" dirty="0">
                <a:latin typeface="Arial" panose="020B0604020202020204" pitchFamily="34" charset="0"/>
                <a:cs typeface="Arial" panose="020B0604020202020204" pitchFamily="34" charset="0"/>
              </a:rPr>
              <a:t>, Michalke et al. (2023)</a:t>
            </a:r>
          </a:p>
        </p:txBody>
      </p:sp>
      <p:sp>
        <p:nvSpPr>
          <p:cNvPr id="10" name="Bogen 9">
            <a:extLst>
              <a:ext uri="{FF2B5EF4-FFF2-40B4-BE49-F238E27FC236}">
                <a16:creationId xmlns:a16="http://schemas.microsoft.com/office/drawing/2014/main" id="{D91606F4-4F6F-BAF5-4F2C-ACF1DD27F5A2}"/>
              </a:ext>
            </a:extLst>
          </p:cNvPr>
          <p:cNvSpPr/>
          <p:nvPr/>
        </p:nvSpPr>
        <p:spPr>
          <a:xfrm rot="637306">
            <a:off x="3920211" y="4622582"/>
            <a:ext cx="786098" cy="741693"/>
          </a:xfrm>
          <a:prstGeom prst="arc">
            <a:avLst>
              <a:gd name="adj1" fmla="val 10945158"/>
              <a:gd name="adj2" fmla="val 21523586"/>
            </a:avLst>
          </a:prstGeom>
          <a:ln>
            <a:solidFill>
              <a:srgbClr val="0059AB"/>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701410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9"/>
                                        </p:tgtEl>
                                      </p:cBhvr>
                                    </p:animEffect>
                                    <p:set>
                                      <p:cBhvr>
                                        <p:cTn id="12" dur="1" fill="hold">
                                          <p:stCondLst>
                                            <p:cond delay="499"/>
                                          </p:stCondLst>
                                        </p:cTn>
                                        <p:tgtEl>
                                          <p:spTgt spid="39"/>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10" presetClass="exit" presetSubtype="0" fill="hold" grpId="0" nodeType="withEffect">
                                  <p:stCondLst>
                                    <p:cond delay="0"/>
                                  </p:stCondLst>
                                  <p:childTnLst>
                                    <p:animEffect transition="out" filter="fade">
                                      <p:cBhvr>
                                        <p:cTn id="22" dur="500"/>
                                        <p:tgtEl>
                                          <p:spTgt spid="26"/>
                                        </p:tgtEl>
                                      </p:cBhvr>
                                    </p:animEffect>
                                    <p:set>
                                      <p:cBhvr>
                                        <p:cTn id="23" dur="1" fill="hold">
                                          <p:stCondLst>
                                            <p:cond delay="499"/>
                                          </p:stCondLst>
                                        </p:cTn>
                                        <p:tgtEl>
                                          <p:spTgt spid="26"/>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36"/>
                                        </p:tgtEl>
                                      </p:cBhvr>
                                    </p:animEffect>
                                    <p:set>
                                      <p:cBhvr>
                                        <p:cTn id="26" dur="1" fill="hold">
                                          <p:stCondLst>
                                            <p:cond delay="499"/>
                                          </p:stCondLst>
                                        </p:cTn>
                                        <p:tgtEl>
                                          <p:spTgt spid="3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par>
                                <p:cTn id="37" presetID="10" presetClass="exit" presetSubtype="0" fill="hold" grpId="1" nodeType="withEffect">
                                  <p:stCondLst>
                                    <p:cond delay="0"/>
                                  </p:stCondLst>
                                  <p:childTnLst>
                                    <p:animEffect transition="out" filter="fade">
                                      <p:cBhvr>
                                        <p:cTn id="38" dur="500"/>
                                        <p:tgtEl>
                                          <p:spTgt spid="10"/>
                                        </p:tgtEl>
                                      </p:cBhvr>
                                    </p:animEffect>
                                    <p:set>
                                      <p:cBhvr>
                                        <p:cTn id="39" dur="1" fill="hold">
                                          <p:stCondLst>
                                            <p:cond delay="499"/>
                                          </p:stCondLst>
                                        </p:cTn>
                                        <p:tgtEl>
                                          <p:spTgt spid="10"/>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500"/>
                                        <p:tgtEl>
                                          <p:spTgt spid="27"/>
                                        </p:tgtEl>
                                      </p:cBhvr>
                                    </p:animEffect>
                                    <p:set>
                                      <p:cBhvr>
                                        <p:cTn id="42" dur="1" fill="hold">
                                          <p:stCondLst>
                                            <p:cond delay="499"/>
                                          </p:stCondLst>
                                        </p:cTn>
                                        <p:tgtEl>
                                          <p:spTgt spid="27"/>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500"/>
                                        <p:tgtEl>
                                          <p:spTgt spid="30"/>
                                        </p:tgtEl>
                                      </p:cBhvr>
                                    </p:animEffect>
                                    <p:set>
                                      <p:cBhvr>
                                        <p:cTn id="45" dur="1" fill="hold">
                                          <p:stCondLst>
                                            <p:cond delay="499"/>
                                          </p:stCondLst>
                                        </p:cTn>
                                        <p:tgtEl>
                                          <p:spTgt spid="30"/>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500"/>
                                        <p:tgtEl>
                                          <p:spTgt spid="37"/>
                                        </p:tgtEl>
                                      </p:cBhvr>
                                    </p:animEffect>
                                    <p:set>
                                      <p:cBhvr>
                                        <p:cTn id="48" dur="1" fill="hold">
                                          <p:stCondLst>
                                            <p:cond delay="499"/>
                                          </p:stCondLst>
                                        </p:cTn>
                                        <p:tgtEl>
                                          <p:spTgt spid="37"/>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500"/>
                                        <p:tgtEl>
                                          <p:spTgt spid="24"/>
                                        </p:tgtEl>
                                      </p:cBhvr>
                                    </p:animEffect>
                                  </p:childTnLst>
                                </p:cTn>
                              </p:par>
                              <p:par>
                                <p:cTn id="54" presetID="10" presetClass="exit" presetSubtype="0" fill="hold" grpId="0" nodeType="withEffect">
                                  <p:stCondLst>
                                    <p:cond delay="0"/>
                                  </p:stCondLst>
                                  <p:childTnLst>
                                    <p:animEffect transition="out" filter="fade">
                                      <p:cBhvr>
                                        <p:cTn id="55" dur="500"/>
                                        <p:tgtEl>
                                          <p:spTgt spid="33"/>
                                        </p:tgtEl>
                                      </p:cBhvr>
                                    </p:animEffect>
                                    <p:set>
                                      <p:cBhvr>
                                        <p:cTn id="56" dur="1" fill="hold">
                                          <p:stCondLst>
                                            <p:cond delay="499"/>
                                          </p:stCondLst>
                                        </p:cTn>
                                        <p:tgtEl>
                                          <p:spTgt spid="33"/>
                                        </p:tgtEl>
                                        <p:attrNameLst>
                                          <p:attrName>style.visibility</p:attrName>
                                        </p:attrNameLst>
                                      </p:cBhvr>
                                      <p:to>
                                        <p:strVal val="hidden"/>
                                      </p:to>
                                    </p:set>
                                  </p:childTnLst>
                                </p:cTn>
                              </p:par>
                              <p:par>
                                <p:cTn id="57" presetID="10" presetClass="exit" presetSubtype="0" fill="hold" grpId="0" nodeType="withEffect">
                                  <p:stCondLst>
                                    <p:cond delay="0"/>
                                  </p:stCondLst>
                                  <p:childTnLst>
                                    <p:animEffect transition="out" filter="fade">
                                      <p:cBhvr>
                                        <p:cTn id="58" dur="500"/>
                                        <p:tgtEl>
                                          <p:spTgt spid="38"/>
                                        </p:tgtEl>
                                      </p:cBhvr>
                                    </p:animEffect>
                                    <p:set>
                                      <p:cBhvr>
                                        <p:cTn id="59" dur="1" fill="hold">
                                          <p:stCondLst>
                                            <p:cond delay="4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6" grpId="0" animBg="1"/>
      <p:bldP spid="27" grpId="0" animBg="1"/>
      <p:bldP spid="30" grpId="0" animBg="1"/>
      <p:bldP spid="33" grpId="0" animBg="1"/>
      <p:bldP spid="36" grpId="0" animBg="1"/>
      <p:bldP spid="37" grpId="0" animBg="1"/>
      <p:bldP spid="38" grpId="0" animBg="1"/>
      <p:bldP spid="39" grpId="0" animBg="1"/>
      <p:bldP spid="5" grpId="0"/>
      <p:bldP spid="10" grpId="0" animBg="1"/>
      <p:bldP spid="10"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ieren 7">
            <a:extLst>
              <a:ext uri="{FF2B5EF4-FFF2-40B4-BE49-F238E27FC236}">
                <a16:creationId xmlns:a16="http://schemas.microsoft.com/office/drawing/2014/main" id="{BC403553-0276-5E05-65B0-0D8255C24D5E}"/>
              </a:ext>
            </a:extLst>
          </p:cNvPr>
          <p:cNvGrpSpPr/>
          <p:nvPr/>
        </p:nvGrpSpPr>
        <p:grpSpPr>
          <a:xfrm>
            <a:off x="9526" y="2057104"/>
            <a:ext cx="8537617" cy="4465385"/>
            <a:chOff x="213712" y="1944551"/>
            <a:chExt cx="8537617" cy="4465385"/>
          </a:xfrm>
        </p:grpSpPr>
        <p:pic>
          <p:nvPicPr>
            <p:cNvPr id="4" name="Grafik 3">
              <a:extLst>
                <a:ext uri="{FF2B5EF4-FFF2-40B4-BE49-F238E27FC236}">
                  <a16:creationId xmlns:a16="http://schemas.microsoft.com/office/drawing/2014/main" id="{C788425E-C0EA-F06D-F159-B18CFD2426F0}"/>
                </a:ext>
              </a:extLst>
            </p:cNvPr>
            <p:cNvPicPr>
              <a:picLocks noChangeAspect="1"/>
            </p:cNvPicPr>
            <p:nvPr/>
          </p:nvPicPr>
          <p:blipFill rotWithShape="1">
            <a:blip r:embed="rId3"/>
            <a:srcRect t="4961"/>
            <a:stretch/>
          </p:blipFill>
          <p:spPr>
            <a:xfrm>
              <a:off x="339977" y="1962149"/>
              <a:ext cx="8411352" cy="4447787"/>
            </a:xfrm>
            <a:prstGeom prst="rect">
              <a:avLst/>
            </a:prstGeom>
          </p:spPr>
        </p:pic>
        <p:sp>
          <p:nvSpPr>
            <p:cNvPr id="6" name="Textfeld 5">
              <a:extLst>
                <a:ext uri="{FF2B5EF4-FFF2-40B4-BE49-F238E27FC236}">
                  <a16:creationId xmlns:a16="http://schemas.microsoft.com/office/drawing/2014/main" id="{BE581933-6E15-1DAC-C669-5640BE71CA0B}"/>
                </a:ext>
              </a:extLst>
            </p:cNvPr>
            <p:cNvSpPr txBox="1"/>
            <p:nvPr/>
          </p:nvSpPr>
          <p:spPr>
            <a:xfrm>
              <a:off x="218475" y="2447776"/>
              <a:ext cx="958789" cy="276999"/>
            </a:xfrm>
            <a:prstGeom prst="rect">
              <a:avLst/>
            </a:prstGeom>
            <a:noFill/>
          </p:spPr>
          <p:txBody>
            <a:bodyPr wrap="square" rtlCol="0">
              <a:spAutoFit/>
            </a:bodyPr>
            <a:lstStyle/>
            <a:p>
              <a:r>
                <a:rPr lang="de-DE" sz="1200" dirty="0">
                  <a:solidFill>
                    <a:schemeClr val="tx1">
                      <a:lumMod val="85000"/>
                      <a:lumOff val="15000"/>
                    </a:schemeClr>
                  </a:solidFill>
                  <a:latin typeface="Arial" panose="020B0604020202020204" pitchFamily="34" charset="0"/>
                  <a:cs typeface="Arial" panose="020B0604020202020204" pitchFamily="34" charset="0"/>
                </a:rPr>
                <a:t>€</a:t>
              </a:r>
            </a:p>
          </p:txBody>
        </p:sp>
        <p:sp>
          <p:nvSpPr>
            <p:cNvPr id="7" name="Textfeld 6">
              <a:extLst>
                <a:ext uri="{FF2B5EF4-FFF2-40B4-BE49-F238E27FC236}">
                  <a16:creationId xmlns:a16="http://schemas.microsoft.com/office/drawing/2014/main" id="{5AD6CEA9-9DA6-69DF-4DC8-123A03A36B1D}"/>
                </a:ext>
              </a:extLst>
            </p:cNvPr>
            <p:cNvSpPr txBox="1"/>
            <p:nvPr/>
          </p:nvSpPr>
          <p:spPr>
            <a:xfrm>
              <a:off x="213712" y="1944551"/>
              <a:ext cx="958789" cy="276999"/>
            </a:xfrm>
            <a:prstGeom prst="rect">
              <a:avLst/>
            </a:prstGeom>
            <a:noFill/>
          </p:spPr>
          <p:txBody>
            <a:bodyPr wrap="square" rtlCol="0">
              <a:spAutoFit/>
            </a:bodyPr>
            <a:lstStyle/>
            <a:p>
              <a:r>
                <a:rPr lang="de-DE" sz="1200" dirty="0">
                  <a:solidFill>
                    <a:schemeClr val="tx1">
                      <a:lumMod val="85000"/>
                      <a:lumOff val="15000"/>
                    </a:schemeClr>
                  </a:solidFill>
                  <a:latin typeface="Arial" panose="020B0604020202020204" pitchFamily="34" charset="0"/>
                  <a:cs typeface="Arial" panose="020B0604020202020204" pitchFamily="34" charset="0"/>
                </a:rPr>
                <a:t>€</a:t>
              </a:r>
            </a:p>
          </p:txBody>
        </p:sp>
      </p:grpSp>
      <p:sp>
        <p:nvSpPr>
          <p:cNvPr id="9" name="Titel 1">
            <a:extLst>
              <a:ext uri="{FF2B5EF4-FFF2-40B4-BE49-F238E27FC236}">
                <a16:creationId xmlns:a16="http://schemas.microsoft.com/office/drawing/2014/main" id="{359A9A40-A849-6A53-872B-76F2EC4E9EBF}"/>
              </a:ext>
            </a:extLst>
          </p:cNvPr>
          <p:cNvSpPr txBox="1">
            <a:spLocks/>
          </p:cNvSpPr>
          <p:nvPr/>
        </p:nvSpPr>
        <p:spPr>
          <a:xfrm>
            <a:off x="8838117" y="1860026"/>
            <a:ext cx="3116819" cy="4465386"/>
          </a:xfrm>
          <a:prstGeom prst="rect">
            <a:avLst/>
          </a:prstGeom>
          <a:solidFill>
            <a:srgbClr val="D9D9D9">
              <a:alpha val="90000"/>
            </a:srgbClr>
          </a:solidFill>
          <a:ln>
            <a:noFill/>
          </a:ln>
        </p:spPr>
        <p:txBody>
          <a:bodyPr/>
          <a:lstStyle>
            <a:lvl1pPr algn="ctr" defTabSz="257175" rtl="0" eaLnBrk="1" latinLnBrk="0" hangingPunct="1">
              <a:spcBef>
                <a:spcPct val="0"/>
              </a:spcBef>
              <a:buNone/>
              <a:defRPr sz="2475" kern="1200">
                <a:solidFill>
                  <a:schemeClr val="tx1"/>
                </a:solidFill>
                <a:latin typeface="+mj-lt"/>
                <a:ea typeface="+mj-ea"/>
                <a:cs typeface="+mj-cs"/>
              </a:defRPr>
            </a:lvl1pPr>
          </a:lstStyle>
          <a:p>
            <a:pPr algn="l"/>
            <a:r>
              <a:rPr lang="de-DE" sz="1600" b="1" dirty="0" err="1">
                <a:latin typeface="Arial"/>
              </a:rPr>
              <a:t>Findings</a:t>
            </a:r>
            <a:endParaRPr lang="de-DE" sz="1600" b="1" dirty="0">
              <a:latin typeface="Arial"/>
            </a:endParaRPr>
          </a:p>
          <a:p>
            <a:pPr algn="l"/>
            <a:endParaRPr lang="de-DE" sz="1000" b="1" dirty="0">
              <a:latin typeface="Arial"/>
            </a:endParaRPr>
          </a:p>
          <a:p>
            <a:pPr marL="342900" indent="-342900" algn="l">
              <a:buFont typeface="Arial" panose="020B0604020202020204" pitchFamily="34" charset="0"/>
              <a:buChar char="•"/>
            </a:pPr>
            <a:r>
              <a:rPr lang="de-DE" sz="1600" dirty="0">
                <a:latin typeface="Arial"/>
              </a:rPr>
              <a:t>General </a:t>
            </a:r>
            <a:r>
              <a:rPr lang="de-DE" sz="1600" dirty="0" err="1">
                <a:latin typeface="Arial"/>
              </a:rPr>
              <a:t>alignment</a:t>
            </a:r>
            <a:r>
              <a:rPr lang="de-DE" sz="1600" dirty="0">
                <a:latin typeface="Arial"/>
              </a:rPr>
              <a:t> </a:t>
            </a:r>
            <a:r>
              <a:rPr lang="de-DE" sz="1600" dirty="0" err="1">
                <a:latin typeface="Arial"/>
              </a:rPr>
              <a:t>of</a:t>
            </a:r>
            <a:r>
              <a:rPr lang="de-DE" sz="1600" dirty="0">
                <a:latin typeface="Arial"/>
              </a:rPr>
              <a:t> </a:t>
            </a:r>
            <a:r>
              <a:rPr lang="de-DE" sz="1600" dirty="0" err="1">
                <a:latin typeface="Arial"/>
              </a:rPr>
              <a:t>price</a:t>
            </a:r>
            <a:r>
              <a:rPr lang="de-DE" sz="1600" dirty="0">
                <a:latin typeface="Arial"/>
              </a:rPr>
              <a:t> </a:t>
            </a:r>
            <a:r>
              <a:rPr lang="de-DE" sz="1600" dirty="0" err="1">
                <a:latin typeface="Arial"/>
              </a:rPr>
              <a:t>level</a:t>
            </a:r>
            <a:r>
              <a:rPr lang="de-DE" sz="1600" dirty="0">
                <a:latin typeface="Arial"/>
              </a:rPr>
              <a:t> observable in </a:t>
            </a:r>
            <a:r>
              <a:rPr lang="de-DE" sz="1600" dirty="0" err="1">
                <a:latin typeface="Arial"/>
              </a:rPr>
              <a:t>cereals</a:t>
            </a:r>
            <a:r>
              <a:rPr lang="de-DE" sz="1600" dirty="0">
                <a:latin typeface="Arial"/>
              </a:rPr>
              <a:t> (i.a.)</a:t>
            </a:r>
          </a:p>
          <a:p>
            <a:pPr marL="342900" indent="-342900" algn="l">
              <a:buFont typeface="Arial" panose="020B0604020202020204" pitchFamily="34" charset="0"/>
              <a:buChar char="•"/>
            </a:pPr>
            <a:r>
              <a:rPr lang="de-DE" sz="1600" dirty="0">
                <a:latin typeface="Arial"/>
              </a:rPr>
              <a:t>Other </a:t>
            </a:r>
            <a:r>
              <a:rPr lang="de-DE" sz="1600" dirty="0" err="1">
                <a:latin typeface="Arial"/>
              </a:rPr>
              <a:t>products</a:t>
            </a:r>
            <a:r>
              <a:rPr lang="de-DE" sz="1600" dirty="0">
                <a:latin typeface="Arial"/>
              </a:rPr>
              <a:t>: </a:t>
            </a:r>
            <a:r>
              <a:rPr lang="de-DE" sz="1600" dirty="0" err="1">
                <a:latin typeface="Arial"/>
              </a:rPr>
              <a:t>gap</a:t>
            </a:r>
            <a:r>
              <a:rPr lang="de-DE" sz="1600" dirty="0">
                <a:latin typeface="Arial"/>
              </a:rPr>
              <a:t> in </a:t>
            </a:r>
            <a:r>
              <a:rPr lang="de-DE" sz="1600" dirty="0" err="1">
                <a:latin typeface="Arial"/>
              </a:rPr>
              <a:t>market</a:t>
            </a:r>
            <a:r>
              <a:rPr lang="de-DE" sz="1600" dirty="0">
                <a:latin typeface="Arial"/>
              </a:rPr>
              <a:t> </a:t>
            </a:r>
            <a:r>
              <a:rPr lang="de-DE" sz="1600" dirty="0" err="1">
                <a:latin typeface="Arial"/>
              </a:rPr>
              <a:t>prices</a:t>
            </a:r>
            <a:r>
              <a:rPr lang="de-DE" sz="1600" dirty="0">
                <a:latin typeface="Arial"/>
              </a:rPr>
              <a:t> </a:t>
            </a:r>
            <a:r>
              <a:rPr lang="de-DE" sz="1600" dirty="0" err="1">
                <a:latin typeface="Arial"/>
              </a:rPr>
              <a:t>reduces</a:t>
            </a:r>
            <a:r>
              <a:rPr lang="de-DE" sz="1600" dirty="0">
                <a:latin typeface="Arial"/>
              </a:rPr>
              <a:t> </a:t>
            </a:r>
          </a:p>
          <a:p>
            <a:pPr marL="342900" indent="-342900" algn="l">
              <a:buFont typeface="Arial" panose="020B0604020202020204" pitchFamily="34" charset="0"/>
              <a:buChar char="•"/>
            </a:pPr>
            <a:r>
              <a:rPr lang="de-DE" sz="1600" dirty="0">
                <a:latin typeface="Arial"/>
              </a:rPr>
              <a:t>Results </a:t>
            </a:r>
            <a:r>
              <a:rPr lang="de-DE" sz="1600" dirty="0" err="1">
                <a:latin typeface="Arial"/>
              </a:rPr>
              <a:t>vary</a:t>
            </a:r>
            <a:r>
              <a:rPr lang="de-DE" sz="1600" dirty="0">
                <a:latin typeface="Arial"/>
              </a:rPr>
              <a:t> </a:t>
            </a:r>
            <a:r>
              <a:rPr lang="de-DE" sz="1600" dirty="0" err="1">
                <a:latin typeface="Arial"/>
              </a:rPr>
              <a:t>drastically</a:t>
            </a:r>
            <a:r>
              <a:rPr lang="de-DE" sz="1600" dirty="0">
                <a:latin typeface="Arial"/>
              </a:rPr>
              <a:t> </a:t>
            </a:r>
            <a:r>
              <a:rPr lang="de-DE" sz="1600" dirty="0" err="1">
                <a:latin typeface="Arial"/>
              </a:rPr>
              <a:t>depending</a:t>
            </a:r>
            <a:r>
              <a:rPr lang="de-DE" sz="1600" dirty="0">
                <a:latin typeface="Arial"/>
              </a:rPr>
              <a:t> on </a:t>
            </a:r>
            <a:r>
              <a:rPr lang="de-DE" sz="1600" dirty="0" err="1">
                <a:latin typeface="Arial"/>
              </a:rPr>
              <a:t>the</a:t>
            </a:r>
            <a:r>
              <a:rPr lang="de-DE" sz="1600" dirty="0">
                <a:latin typeface="Arial"/>
              </a:rPr>
              <a:t> </a:t>
            </a:r>
            <a:r>
              <a:rPr lang="de-DE" sz="1600" dirty="0" err="1">
                <a:latin typeface="Arial"/>
              </a:rPr>
              <a:t>used</a:t>
            </a:r>
            <a:r>
              <a:rPr lang="de-DE" sz="1600" dirty="0">
                <a:latin typeface="Arial"/>
              </a:rPr>
              <a:t> </a:t>
            </a:r>
            <a:r>
              <a:rPr lang="de-DE" sz="1600" dirty="0" err="1">
                <a:latin typeface="Arial"/>
              </a:rPr>
              <a:t>costing</a:t>
            </a:r>
            <a:r>
              <a:rPr lang="de-DE" sz="1600" dirty="0">
                <a:latin typeface="Arial"/>
              </a:rPr>
              <a:t> </a:t>
            </a:r>
            <a:r>
              <a:rPr lang="de-DE" sz="1600" dirty="0" err="1">
                <a:latin typeface="Arial"/>
              </a:rPr>
              <a:t>method</a:t>
            </a:r>
            <a:r>
              <a:rPr lang="de-DE" sz="1600" dirty="0">
                <a:latin typeface="Arial"/>
              </a:rPr>
              <a:t> </a:t>
            </a:r>
          </a:p>
          <a:p>
            <a:pPr marL="342900" indent="-342900" algn="l">
              <a:buAutoNum type="arabicPeriod"/>
            </a:pPr>
            <a:endParaRPr lang="de-DE" sz="1600" b="1" dirty="0">
              <a:latin typeface="Arial"/>
            </a:endParaRPr>
          </a:p>
          <a:p>
            <a:pPr algn="l"/>
            <a:endParaRPr lang="de-DE" sz="1400" dirty="0">
              <a:latin typeface="Arial"/>
            </a:endParaRPr>
          </a:p>
        </p:txBody>
      </p:sp>
      <p:sp>
        <p:nvSpPr>
          <p:cNvPr id="10" name="Rechteck 9">
            <a:extLst>
              <a:ext uri="{FF2B5EF4-FFF2-40B4-BE49-F238E27FC236}">
                <a16:creationId xmlns:a16="http://schemas.microsoft.com/office/drawing/2014/main" id="{F2C5A5B0-6FE1-DE6D-282E-D6E5B1268D43}"/>
              </a:ext>
            </a:extLst>
          </p:cNvPr>
          <p:cNvSpPr/>
          <p:nvPr/>
        </p:nvSpPr>
        <p:spPr>
          <a:xfrm>
            <a:off x="723209" y="5017261"/>
            <a:ext cx="2771775" cy="1561415"/>
          </a:xfrm>
          <a:prstGeom prst="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1A608E8F-CC8C-0D67-2788-747FB4AC0902}"/>
              </a:ext>
            </a:extLst>
          </p:cNvPr>
          <p:cNvSpPr/>
          <p:nvPr/>
        </p:nvSpPr>
        <p:spPr>
          <a:xfrm>
            <a:off x="5305425" y="4818142"/>
            <a:ext cx="447676" cy="1764614"/>
          </a:xfrm>
          <a:prstGeom prst="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5BDB4720-A2F4-061D-F307-8A9B6025C9CC}"/>
              </a:ext>
            </a:extLst>
          </p:cNvPr>
          <p:cNvSpPr/>
          <p:nvPr/>
        </p:nvSpPr>
        <p:spPr>
          <a:xfrm>
            <a:off x="6683375" y="4758499"/>
            <a:ext cx="908051" cy="1815416"/>
          </a:xfrm>
          <a:prstGeom prst="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3" name="Textfeld 12">
            <a:extLst>
              <a:ext uri="{FF2B5EF4-FFF2-40B4-BE49-F238E27FC236}">
                <a16:creationId xmlns:a16="http://schemas.microsoft.com/office/drawing/2014/main" id="{9F9F3BAF-F8FC-1963-48AF-948FAE9867CD}"/>
              </a:ext>
            </a:extLst>
          </p:cNvPr>
          <p:cNvSpPr txBox="1"/>
          <p:nvPr/>
        </p:nvSpPr>
        <p:spPr>
          <a:xfrm>
            <a:off x="11611992" y="6573915"/>
            <a:ext cx="443884" cy="246221"/>
          </a:xfrm>
          <a:prstGeom prst="rect">
            <a:avLst/>
          </a:prstGeom>
          <a:noFill/>
        </p:spPr>
        <p:txBody>
          <a:bodyPr wrap="square" rtlCol="0">
            <a:spAutoFit/>
          </a:bodyPr>
          <a:lstStyle/>
          <a:p>
            <a:r>
              <a:rPr lang="de-DE" sz="1000" dirty="0">
                <a:solidFill>
                  <a:schemeClr val="bg1"/>
                </a:solidFill>
                <a:latin typeface="Arial" panose="020B0604020202020204" pitchFamily="34" charset="0"/>
                <a:cs typeface="Arial" panose="020B0604020202020204" pitchFamily="34" charset="0"/>
              </a:rPr>
              <a:t>14</a:t>
            </a:r>
          </a:p>
        </p:txBody>
      </p:sp>
      <p:sp>
        <p:nvSpPr>
          <p:cNvPr id="28" name="Textfeld 27">
            <a:extLst>
              <a:ext uri="{FF2B5EF4-FFF2-40B4-BE49-F238E27FC236}">
                <a16:creationId xmlns:a16="http://schemas.microsoft.com/office/drawing/2014/main" id="{E59D7D63-BFDB-DB99-9BAC-49C2C01C76F9}"/>
              </a:ext>
            </a:extLst>
          </p:cNvPr>
          <p:cNvSpPr txBox="1"/>
          <p:nvPr/>
        </p:nvSpPr>
        <p:spPr>
          <a:xfrm>
            <a:off x="3981474" y="1860026"/>
            <a:ext cx="400050" cy="369332"/>
          </a:xfrm>
          <a:prstGeom prst="rect">
            <a:avLst/>
          </a:prstGeom>
          <a:noFill/>
        </p:spPr>
        <p:txBody>
          <a:bodyPr wrap="square" rtlCol="0">
            <a:spAutoFit/>
          </a:bodyPr>
          <a:lstStyle/>
          <a:p>
            <a:r>
              <a:rPr lang="en-US" b="1" dirty="0">
                <a:solidFill>
                  <a:schemeClr val="tx1">
                    <a:lumMod val="85000"/>
                    <a:lumOff val="15000"/>
                  </a:schemeClr>
                </a:solidFill>
                <a:latin typeface="Helvetica"/>
                <a:cs typeface="Helvetica"/>
              </a:rPr>
              <a:t>+</a:t>
            </a:r>
          </a:p>
        </p:txBody>
      </p:sp>
      <p:sp>
        <p:nvSpPr>
          <p:cNvPr id="32" name="Titel 1">
            <a:extLst>
              <a:ext uri="{FF2B5EF4-FFF2-40B4-BE49-F238E27FC236}">
                <a16:creationId xmlns:a16="http://schemas.microsoft.com/office/drawing/2014/main" id="{FB301CA6-565D-7381-0E13-440BE80E98D0}"/>
              </a:ext>
            </a:extLst>
          </p:cNvPr>
          <p:cNvSpPr txBox="1">
            <a:spLocks/>
          </p:cNvSpPr>
          <p:nvPr/>
        </p:nvSpPr>
        <p:spPr>
          <a:xfrm>
            <a:off x="395648" y="1024223"/>
            <a:ext cx="10005652" cy="517300"/>
          </a:xfrm>
          <a:prstGeom prst="rect">
            <a:avLst/>
          </a:prstGeom>
          <a:noFill/>
        </p:spPr>
        <p:txBody>
          <a:bodyPr anchor="ctr"/>
          <a:lstStyle>
            <a:lvl1pPr algn="ctr" defTabSz="257175" rtl="0" eaLnBrk="1" latinLnBrk="0" hangingPunct="1">
              <a:spcBef>
                <a:spcPct val="0"/>
              </a:spcBef>
              <a:buNone/>
              <a:defRPr sz="2475" kern="1200">
                <a:solidFill>
                  <a:schemeClr val="tx1"/>
                </a:solidFill>
                <a:latin typeface="+mj-lt"/>
                <a:ea typeface="+mj-ea"/>
                <a:cs typeface="+mj-cs"/>
              </a:defRPr>
            </a:lvl1pPr>
          </a:lstStyle>
          <a:p>
            <a:pPr algn="l"/>
            <a:r>
              <a:rPr lang="de-DE" sz="2400" dirty="0">
                <a:latin typeface="Arial"/>
              </a:rPr>
              <a:t>Market </a:t>
            </a:r>
            <a:r>
              <a:rPr lang="de-DE" sz="2400" dirty="0" err="1">
                <a:latin typeface="Arial"/>
              </a:rPr>
              <a:t>prices</a:t>
            </a:r>
            <a:r>
              <a:rPr lang="de-DE" sz="2400" dirty="0">
                <a:latin typeface="Arial"/>
              </a:rPr>
              <a:t> plus </a:t>
            </a:r>
            <a:r>
              <a:rPr lang="de-DE" sz="2400" dirty="0" err="1">
                <a:latin typeface="Arial"/>
              </a:rPr>
              <a:t>externalities</a:t>
            </a:r>
            <a:r>
              <a:rPr lang="de-DE" sz="2400" dirty="0">
                <a:latin typeface="Arial"/>
              </a:rPr>
              <a:t> </a:t>
            </a:r>
            <a:r>
              <a:rPr lang="de-DE" sz="2400" dirty="0" err="1">
                <a:latin typeface="Arial"/>
              </a:rPr>
              <a:t>of</a:t>
            </a:r>
            <a:r>
              <a:rPr lang="de-DE" sz="2400" dirty="0">
                <a:latin typeface="Arial"/>
              </a:rPr>
              <a:t> plant-</a:t>
            </a:r>
            <a:r>
              <a:rPr lang="de-DE" sz="2400" dirty="0" err="1">
                <a:latin typeface="Arial"/>
              </a:rPr>
              <a:t>based</a:t>
            </a:r>
            <a:r>
              <a:rPr lang="de-DE" sz="2400" dirty="0">
                <a:latin typeface="Arial"/>
              </a:rPr>
              <a:t> </a:t>
            </a:r>
            <a:r>
              <a:rPr lang="de-DE" sz="2400" dirty="0" err="1">
                <a:latin typeface="Arial"/>
              </a:rPr>
              <a:t>products</a:t>
            </a:r>
            <a:endParaRPr lang="de-DE" sz="2400" dirty="0">
              <a:latin typeface="Arial"/>
            </a:endParaRPr>
          </a:p>
        </p:txBody>
      </p:sp>
      <p:grpSp>
        <p:nvGrpSpPr>
          <p:cNvPr id="31" name="Gruppieren 30">
            <a:extLst>
              <a:ext uri="{FF2B5EF4-FFF2-40B4-BE49-F238E27FC236}">
                <a16:creationId xmlns:a16="http://schemas.microsoft.com/office/drawing/2014/main" id="{AF34F81C-868E-DA83-C95D-D404E5413641}"/>
              </a:ext>
            </a:extLst>
          </p:cNvPr>
          <p:cNvGrpSpPr/>
          <p:nvPr/>
        </p:nvGrpSpPr>
        <p:grpSpPr>
          <a:xfrm>
            <a:off x="874880" y="1682321"/>
            <a:ext cx="7516646" cy="542456"/>
            <a:chOff x="874880" y="1682321"/>
            <a:chExt cx="7516646" cy="542456"/>
          </a:xfrm>
        </p:grpSpPr>
        <p:sp>
          <p:nvSpPr>
            <p:cNvPr id="18" name="Textfeld 17">
              <a:extLst>
                <a:ext uri="{FF2B5EF4-FFF2-40B4-BE49-F238E27FC236}">
                  <a16:creationId xmlns:a16="http://schemas.microsoft.com/office/drawing/2014/main" id="{9FA4A6A3-06DC-4ECD-0FFD-CF9D37EDD113}"/>
                </a:ext>
              </a:extLst>
            </p:cNvPr>
            <p:cNvSpPr txBox="1"/>
            <p:nvPr/>
          </p:nvSpPr>
          <p:spPr>
            <a:xfrm>
              <a:off x="991879" y="1886223"/>
              <a:ext cx="7275821" cy="338554"/>
            </a:xfrm>
            <a:prstGeom prst="rect">
              <a:avLst/>
            </a:prstGeom>
            <a:noFill/>
          </p:spPr>
          <p:txBody>
            <a:bodyPr wrap="square" rtlCol="0">
              <a:spAutoFit/>
            </a:bodyPr>
            <a:lstStyle/>
            <a:p>
              <a:r>
                <a:rPr lang="en-US" sz="1600" dirty="0">
                  <a:solidFill>
                    <a:schemeClr val="tx1">
                      <a:lumMod val="85000"/>
                      <a:lumOff val="15000"/>
                    </a:schemeClr>
                  </a:solidFill>
                  <a:latin typeface="Helvetica"/>
                  <a:cs typeface="Helvetica"/>
                </a:rPr>
                <a:t>Market price conventional		EPH, upper bound		TPF</a:t>
              </a:r>
            </a:p>
          </p:txBody>
        </p:sp>
        <p:sp>
          <p:nvSpPr>
            <p:cNvPr id="15" name="Rechteck 14">
              <a:extLst>
                <a:ext uri="{FF2B5EF4-FFF2-40B4-BE49-F238E27FC236}">
                  <a16:creationId xmlns:a16="http://schemas.microsoft.com/office/drawing/2014/main" id="{9F744392-E395-7DAB-E72E-C3C0572A0A51}"/>
                </a:ext>
              </a:extLst>
            </p:cNvPr>
            <p:cNvSpPr/>
            <p:nvPr/>
          </p:nvSpPr>
          <p:spPr>
            <a:xfrm>
              <a:off x="874880" y="1788598"/>
              <a:ext cx="126000" cy="126000"/>
            </a:xfrm>
            <a:prstGeom prst="rect">
              <a:avLst/>
            </a:prstGeom>
            <a:solidFill>
              <a:srgbClr val="72977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hteck 15">
              <a:extLst>
                <a:ext uri="{FF2B5EF4-FFF2-40B4-BE49-F238E27FC236}">
                  <a16:creationId xmlns:a16="http://schemas.microsoft.com/office/drawing/2014/main" id="{6CA602D5-6F1C-D4C9-185B-D902A05DC37E}"/>
                </a:ext>
              </a:extLst>
            </p:cNvPr>
            <p:cNvSpPr/>
            <p:nvPr/>
          </p:nvSpPr>
          <p:spPr>
            <a:xfrm>
              <a:off x="874880" y="1990761"/>
              <a:ext cx="126000" cy="126000"/>
            </a:xfrm>
            <a:prstGeom prst="rect">
              <a:avLst/>
            </a:prstGeom>
            <a:solidFill>
              <a:srgbClr val="248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feld 16">
              <a:extLst>
                <a:ext uri="{FF2B5EF4-FFF2-40B4-BE49-F238E27FC236}">
                  <a16:creationId xmlns:a16="http://schemas.microsoft.com/office/drawing/2014/main" id="{22A7F949-5538-C9F9-11AF-EE5ED814FB59}"/>
                </a:ext>
              </a:extLst>
            </p:cNvPr>
            <p:cNvSpPr txBox="1"/>
            <p:nvPr/>
          </p:nvSpPr>
          <p:spPr>
            <a:xfrm>
              <a:off x="991880" y="1682321"/>
              <a:ext cx="7399646" cy="338554"/>
            </a:xfrm>
            <a:prstGeom prst="rect">
              <a:avLst/>
            </a:prstGeom>
            <a:noFill/>
          </p:spPr>
          <p:txBody>
            <a:bodyPr wrap="square" rtlCol="0">
              <a:spAutoFit/>
            </a:bodyPr>
            <a:lstStyle/>
            <a:p>
              <a:r>
                <a:rPr lang="en-US" sz="1600" dirty="0">
                  <a:solidFill>
                    <a:schemeClr val="tx1">
                      <a:lumMod val="85000"/>
                      <a:lumOff val="15000"/>
                    </a:schemeClr>
                  </a:solidFill>
                  <a:latin typeface="Helvetica"/>
                  <a:cs typeface="Helvetica"/>
                </a:rPr>
                <a:t>Market price organic			EPH					EPH, lower bound</a:t>
              </a:r>
            </a:p>
          </p:txBody>
        </p:sp>
        <p:sp>
          <p:nvSpPr>
            <p:cNvPr id="19" name="Rechteck 18">
              <a:extLst>
                <a:ext uri="{FF2B5EF4-FFF2-40B4-BE49-F238E27FC236}">
                  <a16:creationId xmlns:a16="http://schemas.microsoft.com/office/drawing/2014/main" id="{8AC490A8-F36D-9C60-8916-AB7474178E8A}"/>
                </a:ext>
              </a:extLst>
            </p:cNvPr>
            <p:cNvSpPr/>
            <p:nvPr/>
          </p:nvSpPr>
          <p:spPr>
            <a:xfrm>
              <a:off x="4074549" y="1788598"/>
              <a:ext cx="126000" cy="126000"/>
            </a:xfrm>
            <a:prstGeom prst="rect">
              <a:avLst/>
            </a:prstGeom>
            <a:solidFill>
              <a:srgbClr val="EFA8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Gerader Verbinder 21">
              <a:extLst>
                <a:ext uri="{FF2B5EF4-FFF2-40B4-BE49-F238E27FC236}">
                  <a16:creationId xmlns:a16="http://schemas.microsoft.com/office/drawing/2014/main" id="{42B92398-299C-B1A7-379F-354F41089153}"/>
                </a:ext>
              </a:extLst>
            </p:cNvPr>
            <p:cNvCxnSpPr>
              <a:cxnSpLocks/>
            </p:cNvCxnSpPr>
            <p:nvPr/>
          </p:nvCxnSpPr>
          <p:spPr>
            <a:xfrm>
              <a:off x="6334877" y="1851598"/>
              <a:ext cx="126000"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 name="Gleichschenkliges Dreieck 28">
              <a:extLst>
                <a:ext uri="{FF2B5EF4-FFF2-40B4-BE49-F238E27FC236}">
                  <a16:creationId xmlns:a16="http://schemas.microsoft.com/office/drawing/2014/main" id="{CB0D6C1F-FC0D-06F5-285A-009E9A565C84}"/>
                </a:ext>
              </a:extLst>
            </p:cNvPr>
            <p:cNvSpPr/>
            <p:nvPr/>
          </p:nvSpPr>
          <p:spPr>
            <a:xfrm>
              <a:off x="6343877" y="1993072"/>
              <a:ext cx="108000" cy="108000"/>
            </a:xfrm>
            <a:prstGeom prs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5" name="Rechteck 34">
            <a:extLst>
              <a:ext uri="{FF2B5EF4-FFF2-40B4-BE49-F238E27FC236}">
                <a16:creationId xmlns:a16="http://schemas.microsoft.com/office/drawing/2014/main" id="{725B9C16-11C9-D2D7-5663-89D363BFBF4C}"/>
              </a:ext>
            </a:extLst>
          </p:cNvPr>
          <p:cNvSpPr/>
          <p:nvPr/>
        </p:nvSpPr>
        <p:spPr>
          <a:xfrm>
            <a:off x="3470276" y="2892426"/>
            <a:ext cx="1835149" cy="3689586"/>
          </a:xfrm>
          <a:prstGeom prst="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6" name="Rechteck 35">
            <a:extLst>
              <a:ext uri="{FF2B5EF4-FFF2-40B4-BE49-F238E27FC236}">
                <a16:creationId xmlns:a16="http://schemas.microsoft.com/office/drawing/2014/main" id="{585CF694-59DF-70DC-5995-235E72BCA7BD}"/>
              </a:ext>
            </a:extLst>
          </p:cNvPr>
          <p:cNvSpPr/>
          <p:nvPr/>
        </p:nvSpPr>
        <p:spPr>
          <a:xfrm>
            <a:off x="5752016" y="2207921"/>
            <a:ext cx="931359" cy="4374091"/>
          </a:xfrm>
          <a:prstGeom prst="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7" name="Rechteck 36">
            <a:extLst>
              <a:ext uri="{FF2B5EF4-FFF2-40B4-BE49-F238E27FC236}">
                <a16:creationId xmlns:a16="http://schemas.microsoft.com/office/drawing/2014/main" id="{67FC47AF-7415-16BD-BCE5-3350BC767BF6}"/>
              </a:ext>
            </a:extLst>
          </p:cNvPr>
          <p:cNvSpPr/>
          <p:nvPr/>
        </p:nvSpPr>
        <p:spPr>
          <a:xfrm>
            <a:off x="7599309" y="4633224"/>
            <a:ext cx="931359" cy="1940691"/>
          </a:xfrm>
          <a:prstGeom prst="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317F8D82-D0A6-41F8-ABCE-4ED91B9C76D4}"/>
              </a:ext>
            </a:extLst>
          </p:cNvPr>
          <p:cNvSpPr txBox="1"/>
          <p:nvPr/>
        </p:nvSpPr>
        <p:spPr>
          <a:xfrm>
            <a:off x="0" y="400734"/>
            <a:ext cx="9483365" cy="523220"/>
          </a:xfrm>
          <a:prstGeom prst="rect">
            <a:avLst/>
          </a:prstGeom>
          <a:noFill/>
        </p:spPr>
        <p:txBody>
          <a:bodyPr wrap="square" rtlCol="0">
            <a:spAutoFit/>
          </a:bodyPr>
          <a:lstStyle/>
          <a:p>
            <a:r>
              <a:rPr lang="de-DE" sz="2800" dirty="0">
                <a:solidFill>
                  <a:schemeClr val="bg1"/>
                </a:solidFill>
                <a:latin typeface="Arial" panose="020B0604020202020204" pitchFamily="34" charset="0"/>
                <a:cs typeface="Arial" panose="020B0604020202020204" pitchFamily="34" charset="0"/>
              </a:rPr>
              <a:t>2. TCA </a:t>
            </a:r>
            <a:r>
              <a:rPr lang="de-DE" sz="2800" dirty="0" err="1">
                <a:solidFill>
                  <a:schemeClr val="bg1"/>
                </a:solidFill>
                <a:latin typeface="Arial" panose="020B0604020202020204" pitchFamily="34" charset="0"/>
                <a:cs typeface="Arial" panose="020B0604020202020204" pitchFamily="34" charset="0"/>
              </a:rPr>
              <a:t>Calculation</a:t>
            </a:r>
            <a:r>
              <a:rPr lang="de-DE" sz="2800" dirty="0">
                <a:solidFill>
                  <a:schemeClr val="bg1"/>
                </a:solidFill>
                <a:latin typeface="Arial" panose="020B0604020202020204" pitchFamily="34" charset="0"/>
                <a:cs typeface="Arial" panose="020B0604020202020204" pitchFamily="34" charset="0"/>
              </a:rPr>
              <a:t> – 2.3 Results</a:t>
            </a:r>
          </a:p>
        </p:txBody>
      </p:sp>
      <p:sp>
        <p:nvSpPr>
          <p:cNvPr id="14" name="Textfeld 13">
            <a:extLst>
              <a:ext uri="{FF2B5EF4-FFF2-40B4-BE49-F238E27FC236}">
                <a16:creationId xmlns:a16="http://schemas.microsoft.com/office/drawing/2014/main" id="{6035C6DF-CC44-0EF3-2107-54F1CCD101A7}"/>
              </a:ext>
            </a:extLst>
          </p:cNvPr>
          <p:cNvSpPr txBox="1"/>
          <p:nvPr/>
        </p:nvSpPr>
        <p:spPr>
          <a:xfrm>
            <a:off x="14289" y="1512714"/>
            <a:ext cx="3083481" cy="246221"/>
          </a:xfrm>
          <a:prstGeom prst="rect">
            <a:avLst/>
          </a:prstGeom>
          <a:noFill/>
        </p:spPr>
        <p:txBody>
          <a:bodyPr wrap="square">
            <a:spAutoFit/>
          </a:bodyPr>
          <a:lstStyle/>
          <a:p>
            <a:r>
              <a:rPr lang="de-DE" sz="1000" b="1" dirty="0">
                <a:latin typeface="Arial" panose="020B0604020202020204" pitchFamily="34" charset="0"/>
                <a:cs typeface="Arial" panose="020B0604020202020204" pitchFamily="34" charset="0"/>
              </a:rPr>
              <a:t>Figure 5</a:t>
            </a:r>
            <a:r>
              <a:rPr lang="de-DE" sz="1000" dirty="0">
                <a:latin typeface="Arial" panose="020B0604020202020204" pitchFamily="34" charset="0"/>
                <a:cs typeface="Arial" panose="020B0604020202020204" pitchFamily="34" charset="0"/>
              </a:rPr>
              <a:t>, Michalke et al. (2023)</a:t>
            </a:r>
          </a:p>
        </p:txBody>
      </p:sp>
    </p:spTree>
    <p:extLst>
      <p:ext uri="{BB962C8B-B14F-4D97-AF65-F5344CB8AC3E}">
        <p14:creationId xmlns:p14="http://schemas.microsoft.com/office/powerpoint/2010/main" val="1186501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500"/>
                                        <p:tgtEl>
                                          <p:spTgt spid="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500"/>
                                        <p:tgtEl>
                                          <p:spTgt spid="9">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par>
                                <p:cTn id="36" presetID="10" presetClass="entr" presetSubtype="0" fill="hold" nodeType="withEffect">
                                  <p:stCondLst>
                                    <p:cond delay="500"/>
                                  </p:stCondLst>
                                  <p:childTnLst>
                                    <p:set>
                                      <p:cBhvr>
                                        <p:cTn id="37" dur="1" fill="hold">
                                          <p:stCondLst>
                                            <p:cond delay="0"/>
                                          </p:stCondLst>
                                        </p:cTn>
                                        <p:tgtEl>
                                          <p:spTgt spid="9">
                                            <p:txEl>
                                              <p:pRg st="3" end="3"/>
                                            </p:txEl>
                                          </p:spTgt>
                                        </p:tgtEl>
                                        <p:attrNameLst>
                                          <p:attrName>style.visibility</p:attrName>
                                        </p:attrNameLst>
                                      </p:cBhvr>
                                      <p:to>
                                        <p:strVal val="visible"/>
                                      </p:to>
                                    </p:set>
                                    <p:animEffect transition="in" filter="fade">
                                      <p:cBhvr>
                                        <p:cTn id="38" dur="500"/>
                                        <p:tgtEl>
                                          <p:spTgt spid="9">
                                            <p:txEl>
                                              <p:pRg st="3" end="3"/>
                                            </p:txEl>
                                          </p:spTgt>
                                        </p:tgtEl>
                                      </p:cBhvr>
                                    </p:animEffect>
                                  </p:childTnLst>
                                </p:cTn>
                              </p:par>
                              <p:par>
                                <p:cTn id="39" presetID="10" presetClass="entr" presetSubtype="0" fill="hold" grpId="1" nodeType="withEffect">
                                  <p:stCondLst>
                                    <p:cond delay="500"/>
                                  </p:stCondLst>
                                  <p:childTnLst>
                                    <p:set>
                                      <p:cBhvr>
                                        <p:cTn id="40" dur="1" fill="hold">
                                          <p:stCondLst>
                                            <p:cond delay="0"/>
                                          </p:stCondLst>
                                        </p:cTn>
                                        <p:tgtEl>
                                          <p:spTgt spid="35"/>
                                        </p:tgtEl>
                                        <p:attrNameLst>
                                          <p:attrName>style.visibility</p:attrName>
                                        </p:attrNameLst>
                                      </p:cBhvr>
                                      <p:to>
                                        <p:strVal val="visible"/>
                                      </p:to>
                                    </p:set>
                                    <p:animEffect transition="in" filter="fade">
                                      <p:cBhvr>
                                        <p:cTn id="41" dur="500"/>
                                        <p:tgtEl>
                                          <p:spTgt spid="35"/>
                                        </p:tgtEl>
                                      </p:cBhvr>
                                    </p:animEffect>
                                  </p:childTnLst>
                                </p:cTn>
                              </p:par>
                              <p:par>
                                <p:cTn id="42" presetID="10" presetClass="entr" presetSubtype="0" fill="hold" grpId="0" nodeType="withEffect">
                                  <p:stCondLst>
                                    <p:cond delay="50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500"/>
                                        <p:tgtEl>
                                          <p:spTgt spid="36"/>
                                        </p:tgtEl>
                                      </p:cBhvr>
                                    </p:animEffect>
                                  </p:childTnLst>
                                </p:cTn>
                              </p:par>
                              <p:par>
                                <p:cTn id="45" presetID="10" presetClass="entr" presetSubtype="0" fill="hold" grpId="0" nodeType="withEffect">
                                  <p:stCondLst>
                                    <p:cond delay="50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5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9">
                                            <p:txEl>
                                              <p:pRg st="4" end="4"/>
                                            </p:txEl>
                                          </p:spTgt>
                                        </p:tgtEl>
                                        <p:attrNameLst>
                                          <p:attrName>style.visibility</p:attrName>
                                        </p:attrNameLst>
                                      </p:cBhvr>
                                      <p:to>
                                        <p:strVal val="visible"/>
                                      </p:to>
                                    </p:set>
                                    <p:animEffect transition="in" filter="fade">
                                      <p:cBhvr>
                                        <p:cTn id="52" dur="500"/>
                                        <p:tgtEl>
                                          <p:spTgt spid="9">
                                            <p:txEl>
                                              <p:pRg st="4" end="4"/>
                                            </p:txEl>
                                          </p:spTgt>
                                        </p:tgtEl>
                                      </p:cBhvr>
                                    </p:animEffect>
                                  </p:childTnLst>
                                </p:cTn>
                              </p:par>
                              <p:par>
                                <p:cTn id="53" presetID="10" presetClass="exit" presetSubtype="0" fill="hold" grpId="2"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36"/>
                                        </p:tgtEl>
                                      </p:cBhvr>
                                    </p:animEffect>
                                    <p:set>
                                      <p:cBhvr>
                                        <p:cTn id="58" dur="1" fill="hold">
                                          <p:stCondLst>
                                            <p:cond delay="499"/>
                                          </p:stCondLst>
                                        </p:cTn>
                                        <p:tgtEl>
                                          <p:spTgt spid="36"/>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37"/>
                                        </p:tgtEl>
                                      </p:cBhvr>
                                    </p:animEffect>
                                    <p:set>
                                      <p:cBhvr>
                                        <p:cTn id="61"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0" grpId="1" animBg="1"/>
      <p:bldP spid="11" grpId="0" animBg="1"/>
      <p:bldP spid="11" grpId="1" animBg="1"/>
      <p:bldP spid="12" grpId="0" animBg="1"/>
      <p:bldP spid="12" grpId="1" animBg="1"/>
      <p:bldP spid="35" grpId="1" animBg="1"/>
      <p:bldP spid="35" grpId="2" animBg="1"/>
      <p:bldP spid="36" grpId="0" animBg="1"/>
      <p:bldP spid="36" grpId="1" animBg="1"/>
      <p:bldP spid="37" grpId="0" animBg="1"/>
      <p:bldP spid="37"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359A9A40-A849-6A53-872B-76F2EC4E9EBF}"/>
              </a:ext>
            </a:extLst>
          </p:cNvPr>
          <p:cNvSpPr txBox="1">
            <a:spLocks/>
          </p:cNvSpPr>
          <p:nvPr/>
        </p:nvSpPr>
        <p:spPr>
          <a:xfrm>
            <a:off x="8842890" y="1860026"/>
            <a:ext cx="3116819" cy="4465386"/>
          </a:xfrm>
          <a:prstGeom prst="rect">
            <a:avLst/>
          </a:prstGeom>
          <a:solidFill>
            <a:srgbClr val="D9D9D9">
              <a:alpha val="90000"/>
            </a:srgbClr>
          </a:solidFill>
          <a:ln>
            <a:noFill/>
          </a:ln>
        </p:spPr>
        <p:txBody>
          <a:bodyPr/>
          <a:lstStyle>
            <a:lvl1pPr algn="ctr" defTabSz="257175" rtl="0" eaLnBrk="1" latinLnBrk="0" hangingPunct="1">
              <a:spcBef>
                <a:spcPct val="0"/>
              </a:spcBef>
              <a:buNone/>
              <a:defRPr sz="2475" kern="1200">
                <a:solidFill>
                  <a:schemeClr val="tx1"/>
                </a:solidFill>
                <a:latin typeface="+mj-lt"/>
                <a:ea typeface="+mj-ea"/>
                <a:cs typeface="+mj-cs"/>
              </a:defRPr>
            </a:lvl1pPr>
          </a:lstStyle>
          <a:p>
            <a:pPr algn="l"/>
            <a:r>
              <a:rPr lang="de-DE" sz="1600" b="1" dirty="0" err="1">
                <a:latin typeface="Arial"/>
              </a:rPr>
              <a:t>Findings</a:t>
            </a:r>
            <a:endParaRPr lang="de-DE" sz="1600" b="1" dirty="0">
              <a:latin typeface="Arial"/>
            </a:endParaRPr>
          </a:p>
          <a:p>
            <a:pPr algn="l"/>
            <a:endParaRPr lang="de-DE" sz="1000" b="1" dirty="0">
              <a:latin typeface="Arial"/>
            </a:endParaRPr>
          </a:p>
          <a:p>
            <a:pPr marL="342900" indent="-342900" algn="l">
              <a:buFont typeface="Arial" panose="020B0604020202020204" pitchFamily="34" charset="0"/>
              <a:buChar char="•"/>
            </a:pPr>
            <a:r>
              <a:rPr lang="de-DE" sz="1600" dirty="0">
                <a:latin typeface="Arial"/>
              </a:rPr>
              <a:t>General </a:t>
            </a:r>
            <a:r>
              <a:rPr lang="de-DE" sz="1600" dirty="0" err="1">
                <a:latin typeface="Arial"/>
              </a:rPr>
              <a:t>alignment</a:t>
            </a:r>
            <a:r>
              <a:rPr lang="de-DE" sz="1600" dirty="0">
                <a:latin typeface="Arial"/>
              </a:rPr>
              <a:t> </a:t>
            </a:r>
            <a:r>
              <a:rPr lang="de-DE" sz="1600" dirty="0" err="1">
                <a:latin typeface="Arial"/>
              </a:rPr>
              <a:t>of</a:t>
            </a:r>
            <a:r>
              <a:rPr lang="de-DE" sz="1600" dirty="0">
                <a:latin typeface="Arial"/>
              </a:rPr>
              <a:t> </a:t>
            </a:r>
            <a:r>
              <a:rPr lang="de-DE" sz="1600" dirty="0" err="1">
                <a:latin typeface="Arial"/>
              </a:rPr>
              <a:t>price</a:t>
            </a:r>
            <a:r>
              <a:rPr lang="de-DE" sz="1600" dirty="0">
                <a:latin typeface="Arial"/>
              </a:rPr>
              <a:t> </a:t>
            </a:r>
            <a:r>
              <a:rPr lang="de-DE" sz="1600" dirty="0" err="1">
                <a:latin typeface="Arial"/>
              </a:rPr>
              <a:t>level</a:t>
            </a:r>
            <a:r>
              <a:rPr lang="de-DE" sz="1600" dirty="0">
                <a:latin typeface="Arial"/>
              </a:rPr>
              <a:t> observable in </a:t>
            </a:r>
            <a:r>
              <a:rPr lang="de-DE" sz="1600" dirty="0" err="1">
                <a:latin typeface="Arial"/>
              </a:rPr>
              <a:t>cereals</a:t>
            </a:r>
            <a:r>
              <a:rPr lang="de-DE" sz="1600" dirty="0">
                <a:latin typeface="Arial"/>
              </a:rPr>
              <a:t> (i.a.)</a:t>
            </a:r>
          </a:p>
          <a:p>
            <a:pPr marL="342900" indent="-342900" algn="l">
              <a:buFont typeface="Arial" panose="020B0604020202020204" pitchFamily="34" charset="0"/>
              <a:buChar char="•"/>
            </a:pPr>
            <a:r>
              <a:rPr lang="de-DE" sz="1600" dirty="0">
                <a:latin typeface="Arial"/>
              </a:rPr>
              <a:t>Other </a:t>
            </a:r>
            <a:r>
              <a:rPr lang="de-DE" sz="1600" dirty="0" err="1">
                <a:latin typeface="Arial"/>
              </a:rPr>
              <a:t>products</a:t>
            </a:r>
            <a:r>
              <a:rPr lang="de-DE" sz="1600" dirty="0">
                <a:latin typeface="Arial"/>
              </a:rPr>
              <a:t>: </a:t>
            </a:r>
            <a:r>
              <a:rPr lang="de-DE" sz="1600" dirty="0" err="1">
                <a:latin typeface="Arial"/>
              </a:rPr>
              <a:t>gap</a:t>
            </a:r>
            <a:r>
              <a:rPr lang="de-DE" sz="1600" dirty="0">
                <a:latin typeface="Arial"/>
              </a:rPr>
              <a:t> in </a:t>
            </a:r>
            <a:r>
              <a:rPr lang="de-DE" sz="1600" dirty="0" err="1">
                <a:latin typeface="Arial"/>
              </a:rPr>
              <a:t>market</a:t>
            </a:r>
            <a:r>
              <a:rPr lang="de-DE" sz="1600" dirty="0">
                <a:latin typeface="Arial"/>
              </a:rPr>
              <a:t> </a:t>
            </a:r>
            <a:r>
              <a:rPr lang="de-DE" sz="1600" dirty="0" err="1">
                <a:latin typeface="Arial"/>
              </a:rPr>
              <a:t>prices</a:t>
            </a:r>
            <a:r>
              <a:rPr lang="de-DE" sz="1600" dirty="0">
                <a:latin typeface="Arial"/>
              </a:rPr>
              <a:t> </a:t>
            </a:r>
            <a:r>
              <a:rPr lang="de-DE" sz="1600" dirty="0" err="1">
                <a:latin typeface="Arial"/>
              </a:rPr>
              <a:t>reduces</a:t>
            </a:r>
            <a:r>
              <a:rPr lang="de-DE" sz="1600" dirty="0">
                <a:latin typeface="Arial"/>
              </a:rPr>
              <a:t> </a:t>
            </a:r>
          </a:p>
          <a:p>
            <a:pPr marL="342900" indent="-342900" algn="l">
              <a:buFont typeface="Arial" panose="020B0604020202020204" pitchFamily="34" charset="0"/>
              <a:buChar char="•"/>
            </a:pPr>
            <a:r>
              <a:rPr lang="de-DE" sz="1600" dirty="0">
                <a:latin typeface="Arial"/>
              </a:rPr>
              <a:t>Results </a:t>
            </a:r>
            <a:r>
              <a:rPr lang="de-DE" sz="1600" dirty="0" err="1">
                <a:latin typeface="Arial"/>
              </a:rPr>
              <a:t>vary</a:t>
            </a:r>
            <a:r>
              <a:rPr lang="de-DE" sz="1600" dirty="0">
                <a:latin typeface="Arial"/>
              </a:rPr>
              <a:t> </a:t>
            </a:r>
            <a:r>
              <a:rPr lang="de-DE" sz="1600" dirty="0" err="1">
                <a:latin typeface="Arial"/>
              </a:rPr>
              <a:t>drastically</a:t>
            </a:r>
            <a:r>
              <a:rPr lang="de-DE" sz="1600" dirty="0">
                <a:latin typeface="Arial"/>
              </a:rPr>
              <a:t> </a:t>
            </a:r>
            <a:r>
              <a:rPr lang="de-DE" sz="1600" dirty="0" err="1">
                <a:latin typeface="Arial"/>
              </a:rPr>
              <a:t>depending</a:t>
            </a:r>
            <a:r>
              <a:rPr lang="de-DE" sz="1600" dirty="0">
                <a:latin typeface="Arial"/>
              </a:rPr>
              <a:t> on </a:t>
            </a:r>
            <a:r>
              <a:rPr lang="de-DE" sz="1600" dirty="0" err="1">
                <a:latin typeface="Arial"/>
              </a:rPr>
              <a:t>the</a:t>
            </a:r>
            <a:r>
              <a:rPr lang="de-DE" sz="1600" dirty="0">
                <a:latin typeface="Arial"/>
              </a:rPr>
              <a:t> </a:t>
            </a:r>
            <a:r>
              <a:rPr lang="de-DE" sz="1600" dirty="0" err="1">
                <a:latin typeface="Arial"/>
              </a:rPr>
              <a:t>used</a:t>
            </a:r>
            <a:r>
              <a:rPr lang="de-DE" sz="1600" dirty="0">
                <a:latin typeface="Arial"/>
              </a:rPr>
              <a:t> </a:t>
            </a:r>
            <a:r>
              <a:rPr lang="de-DE" sz="1600" dirty="0" err="1">
                <a:latin typeface="Arial"/>
              </a:rPr>
              <a:t>costing</a:t>
            </a:r>
            <a:r>
              <a:rPr lang="de-DE" sz="1600" dirty="0">
                <a:latin typeface="Arial"/>
              </a:rPr>
              <a:t> </a:t>
            </a:r>
            <a:r>
              <a:rPr lang="de-DE" sz="1600" dirty="0" err="1">
                <a:latin typeface="Arial"/>
              </a:rPr>
              <a:t>method</a:t>
            </a:r>
            <a:r>
              <a:rPr lang="de-DE" sz="1600" dirty="0">
                <a:latin typeface="Arial"/>
              </a:rPr>
              <a:t> </a:t>
            </a:r>
          </a:p>
          <a:p>
            <a:pPr marL="342900" indent="-342900" algn="l">
              <a:buFont typeface="Arial" panose="020B0604020202020204" pitchFamily="34" charset="0"/>
              <a:buChar char="•"/>
            </a:pPr>
            <a:r>
              <a:rPr lang="de-DE" sz="1600" dirty="0">
                <a:latin typeface="Arial"/>
              </a:rPr>
              <a:t>Market </a:t>
            </a:r>
            <a:r>
              <a:rPr lang="de-DE" sz="1600" dirty="0" err="1">
                <a:latin typeface="Arial"/>
              </a:rPr>
              <a:t>price</a:t>
            </a:r>
            <a:r>
              <a:rPr lang="de-DE" sz="1600" dirty="0">
                <a:latin typeface="Arial"/>
              </a:rPr>
              <a:t> </a:t>
            </a:r>
            <a:r>
              <a:rPr lang="de-DE" sz="1600" dirty="0" err="1">
                <a:latin typeface="Arial"/>
              </a:rPr>
              <a:t>gap</a:t>
            </a:r>
            <a:r>
              <a:rPr lang="de-DE" sz="1600" dirty="0">
                <a:latin typeface="Arial"/>
              </a:rPr>
              <a:t> </a:t>
            </a:r>
            <a:r>
              <a:rPr lang="de-DE" sz="1600" dirty="0" err="1">
                <a:latin typeface="Arial"/>
              </a:rPr>
              <a:t>closes</a:t>
            </a:r>
            <a:r>
              <a:rPr lang="de-DE" sz="1600" dirty="0">
                <a:latin typeface="Arial"/>
              </a:rPr>
              <a:t> on </a:t>
            </a:r>
            <a:r>
              <a:rPr lang="de-DE" sz="1600" dirty="0" err="1">
                <a:latin typeface="Arial"/>
              </a:rPr>
              <a:t>average</a:t>
            </a:r>
            <a:r>
              <a:rPr lang="de-DE" sz="1600" dirty="0">
                <a:latin typeface="Arial"/>
              </a:rPr>
              <a:t> </a:t>
            </a:r>
            <a:r>
              <a:rPr lang="de-DE" sz="1600" dirty="0" err="1">
                <a:latin typeface="Arial"/>
              </a:rPr>
              <a:t>by</a:t>
            </a:r>
            <a:r>
              <a:rPr lang="de-DE" sz="1600" dirty="0">
                <a:latin typeface="Arial"/>
              </a:rPr>
              <a:t> </a:t>
            </a:r>
            <a:r>
              <a:rPr lang="de-DE" sz="1600" dirty="0" err="1">
                <a:latin typeface="Arial"/>
              </a:rPr>
              <a:t>about</a:t>
            </a:r>
            <a:r>
              <a:rPr lang="de-DE" sz="1600" dirty="0">
                <a:latin typeface="Arial"/>
              </a:rPr>
              <a:t> </a:t>
            </a:r>
            <a:r>
              <a:rPr lang="de-DE" sz="1600" dirty="0" err="1">
                <a:latin typeface="Arial"/>
              </a:rPr>
              <a:t>from</a:t>
            </a:r>
            <a:r>
              <a:rPr lang="de-DE" sz="1600" dirty="0">
                <a:latin typeface="Arial"/>
              </a:rPr>
              <a:t> </a:t>
            </a:r>
            <a:r>
              <a:rPr lang="de-DE" sz="1600" dirty="0" err="1">
                <a:latin typeface="Arial"/>
              </a:rPr>
              <a:t>avg</a:t>
            </a:r>
            <a:r>
              <a:rPr lang="de-DE" sz="1600" dirty="0">
                <a:latin typeface="Arial"/>
              </a:rPr>
              <a:t>. 70% </a:t>
            </a:r>
            <a:r>
              <a:rPr lang="de-DE" sz="1600" dirty="0" err="1">
                <a:latin typeface="Arial"/>
              </a:rPr>
              <a:t>to</a:t>
            </a:r>
            <a:r>
              <a:rPr lang="de-DE" sz="1600" dirty="0">
                <a:latin typeface="Arial"/>
              </a:rPr>
              <a:t> </a:t>
            </a:r>
            <a:r>
              <a:rPr lang="de-DE" sz="1600" dirty="0" err="1">
                <a:latin typeface="Arial"/>
              </a:rPr>
              <a:t>avg</a:t>
            </a:r>
            <a:r>
              <a:rPr lang="de-DE" sz="1600" dirty="0">
                <a:latin typeface="Arial"/>
              </a:rPr>
              <a:t>. 30%</a:t>
            </a:r>
          </a:p>
          <a:p>
            <a:pPr marL="342900" indent="-342900" algn="l">
              <a:buFont typeface="Arial" panose="020B0604020202020204" pitchFamily="34" charset="0"/>
              <a:buChar char="•"/>
            </a:pPr>
            <a:r>
              <a:rPr lang="de-DE" sz="1600" dirty="0">
                <a:latin typeface="Arial"/>
              </a:rPr>
              <a:t>Relative </a:t>
            </a:r>
            <a:r>
              <a:rPr lang="de-DE" sz="1600" dirty="0" err="1">
                <a:latin typeface="Arial"/>
              </a:rPr>
              <a:t>surcharge</a:t>
            </a:r>
            <a:r>
              <a:rPr lang="de-DE" sz="1600" dirty="0">
                <a:latin typeface="Arial"/>
              </a:rPr>
              <a:t> </a:t>
            </a:r>
            <a:r>
              <a:rPr lang="de-DE" sz="1600" dirty="0" err="1">
                <a:latin typeface="Arial"/>
              </a:rPr>
              <a:t>over</a:t>
            </a:r>
            <a:r>
              <a:rPr lang="de-DE" sz="1600" dirty="0">
                <a:latin typeface="Arial"/>
              </a:rPr>
              <a:t> all </a:t>
            </a:r>
            <a:r>
              <a:rPr lang="de-DE" sz="1600" dirty="0" err="1">
                <a:latin typeface="Arial"/>
              </a:rPr>
              <a:t>categories</a:t>
            </a:r>
            <a:r>
              <a:rPr lang="de-DE" sz="1600" dirty="0">
                <a:latin typeface="Arial"/>
              </a:rPr>
              <a:t> </a:t>
            </a:r>
            <a:r>
              <a:rPr lang="de-DE" sz="1600" dirty="0" err="1">
                <a:latin typeface="Arial"/>
              </a:rPr>
              <a:t>highest</a:t>
            </a:r>
            <a:r>
              <a:rPr lang="de-DE" sz="1600" dirty="0">
                <a:latin typeface="Arial"/>
              </a:rPr>
              <a:t> </a:t>
            </a:r>
            <a:r>
              <a:rPr lang="de-DE" sz="1600" dirty="0" err="1">
                <a:latin typeface="Arial"/>
              </a:rPr>
              <a:t>for</a:t>
            </a:r>
            <a:r>
              <a:rPr lang="de-DE" sz="1600" dirty="0">
                <a:latin typeface="Arial"/>
              </a:rPr>
              <a:t> beef (+265% </a:t>
            </a:r>
            <a:r>
              <a:rPr lang="de-DE" sz="1600" dirty="0" err="1">
                <a:latin typeface="Arial"/>
              </a:rPr>
              <a:t>for</a:t>
            </a:r>
            <a:r>
              <a:rPr lang="de-DE" sz="1600" dirty="0">
                <a:latin typeface="Arial"/>
              </a:rPr>
              <a:t> </a:t>
            </a:r>
            <a:r>
              <a:rPr lang="de-DE" sz="1600" dirty="0" err="1">
                <a:latin typeface="Arial"/>
              </a:rPr>
              <a:t>conventional</a:t>
            </a:r>
            <a:r>
              <a:rPr lang="de-DE" sz="1600" dirty="0">
                <a:latin typeface="Arial"/>
              </a:rPr>
              <a:t> beef </a:t>
            </a:r>
            <a:r>
              <a:rPr lang="de-DE" sz="1600" dirty="0" err="1">
                <a:latin typeface="Arial"/>
              </a:rPr>
              <a:t>cattle</a:t>
            </a:r>
            <a:r>
              <a:rPr lang="de-DE" sz="1600" dirty="0">
                <a:latin typeface="Arial"/>
              </a:rPr>
              <a:t>)</a:t>
            </a:r>
          </a:p>
          <a:p>
            <a:pPr algn="l"/>
            <a:endParaRPr lang="de-DE" sz="1400" dirty="0">
              <a:latin typeface="Arial"/>
            </a:endParaRPr>
          </a:p>
        </p:txBody>
      </p:sp>
      <p:pic>
        <p:nvPicPr>
          <p:cNvPr id="13" name="Grafik 12">
            <a:extLst>
              <a:ext uri="{FF2B5EF4-FFF2-40B4-BE49-F238E27FC236}">
                <a16:creationId xmlns:a16="http://schemas.microsoft.com/office/drawing/2014/main" id="{72277634-96EC-F0F2-956B-D9BB220AD490}"/>
              </a:ext>
            </a:extLst>
          </p:cNvPr>
          <p:cNvPicPr>
            <a:picLocks noChangeAspect="1"/>
          </p:cNvPicPr>
          <p:nvPr/>
        </p:nvPicPr>
        <p:blipFill rotWithShape="1">
          <a:blip r:embed="rId3"/>
          <a:srcRect t="6183"/>
          <a:stretch/>
        </p:blipFill>
        <p:spPr>
          <a:xfrm>
            <a:off x="135792" y="2103276"/>
            <a:ext cx="8411351" cy="4390637"/>
          </a:xfrm>
          <a:prstGeom prst="rect">
            <a:avLst/>
          </a:prstGeom>
        </p:spPr>
      </p:pic>
      <p:sp>
        <p:nvSpPr>
          <p:cNvPr id="4" name="Textfeld 3">
            <a:extLst>
              <a:ext uri="{FF2B5EF4-FFF2-40B4-BE49-F238E27FC236}">
                <a16:creationId xmlns:a16="http://schemas.microsoft.com/office/drawing/2014/main" id="{8089727B-C19D-592B-1425-5A677735E92D}"/>
              </a:ext>
            </a:extLst>
          </p:cNvPr>
          <p:cNvSpPr txBox="1"/>
          <p:nvPr/>
        </p:nvSpPr>
        <p:spPr>
          <a:xfrm>
            <a:off x="11611992" y="6573915"/>
            <a:ext cx="443884" cy="246221"/>
          </a:xfrm>
          <a:prstGeom prst="rect">
            <a:avLst/>
          </a:prstGeom>
          <a:noFill/>
        </p:spPr>
        <p:txBody>
          <a:bodyPr wrap="square" rtlCol="0">
            <a:spAutoFit/>
          </a:bodyPr>
          <a:lstStyle/>
          <a:p>
            <a:r>
              <a:rPr lang="de-DE" sz="1000" dirty="0">
                <a:solidFill>
                  <a:schemeClr val="bg1"/>
                </a:solidFill>
                <a:latin typeface="Arial" panose="020B0604020202020204" pitchFamily="34" charset="0"/>
                <a:cs typeface="Arial" panose="020B0604020202020204" pitchFamily="34" charset="0"/>
              </a:rPr>
              <a:t>15</a:t>
            </a:r>
          </a:p>
        </p:txBody>
      </p:sp>
      <p:grpSp>
        <p:nvGrpSpPr>
          <p:cNvPr id="14" name="Gruppieren 13">
            <a:extLst>
              <a:ext uri="{FF2B5EF4-FFF2-40B4-BE49-F238E27FC236}">
                <a16:creationId xmlns:a16="http://schemas.microsoft.com/office/drawing/2014/main" id="{0EE49795-FE65-3998-6AD7-E203A303C3F1}"/>
              </a:ext>
            </a:extLst>
          </p:cNvPr>
          <p:cNvGrpSpPr/>
          <p:nvPr/>
        </p:nvGrpSpPr>
        <p:grpSpPr>
          <a:xfrm>
            <a:off x="874880" y="1682321"/>
            <a:ext cx="7516646" cy="542456"/>
            <a:chOff x="874880" y="1682321"/>
            <a:chExt cx="7516646" cy="542456"/>
          </a:xfrm>
        </p:grpSpPr>
        <p:sp>
          <p:nvSpPr>
            <p:cNvPr id="15" name="Rechteck 14">
              <a:extLst>
                <a:ext uri="{FF2B5EF4-FFF2-40B4-BE49-F238E27FC236}">
                  <a16:creationId xmlns:a16="http://schemas.microsoft.com/office/drawing/2014/main" id="{EAA1FF14-D78E-560A-171C-78D99A688F1C}"/>
                </a:ext>
              </a:extLst>
            </p:cNvPr>
            <p:cNvSpPr/>
            <p:nvPr/>
          </p:nvSpPr>
          <p:spPr>
            <a:xfrm>
              <a:off x="874880" y="1788598"/>
              <a:ext cx="126000" cy="126000"/>
            </a:xfrm>
            <a:prstGeom prst="rect">
              <a:avLst/>
            </a:prstGeom>
            <a:solidFill>
              <a:srgbClr val="72977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hteck 15">
              <a:extLst>
                <a:ext uri="{FF2B5EF4-FFF2-40B4-BE49-F238E27FC236}">
                  <a16:creationId xmlns:a16="http://schemas.microsoft.com/office/drawing/2014/main" id="{80161499-FCEF-5209-6D54-A364D3A33510}"/>
                </a:ext>
              </a:extLst>
            </p:cNvPr>
            <p:cNvSpPr/>
            <p:nvPr/>
          </p:nvSpPr>
          <p:spPr>
            <a:xfrm>
              <a:off x="874880" y="1990761"/>
              <a:ext cx="126000" cy="126000"/>
            </a:xfrm>
            <a:prstGeom prst="rect">
              <a:avLst/>
            </a:prstGeom>
            <a:solidFill>
              <a:srgbClr val="248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feld 16">
              <a:extLst>
                <a:ext uri="{FF2B5EF4-FFF2-40B4-BE49-F238E27FC236}">
                  <a16:creationId xmlns:a16="http://schemas.microsoft.com/office/drawing/2014/main" id="{A3C8940A-0D40-C953-1CDE-AC48105F6D02}"/>
                </a:ext>
              </a:extLst>
            </p:cNvPr>
            <p:cNvSpPr txBox="1"/>
            <p:nvPr/>
          </p:nvSpPr>
          <p:spPr>
            <a:xfrm>
              <a:off x="991880" y="1682321"/>
              <a:ext cx="7399646" cy="338554"/>
            </a:xfrm>
            <a:prstGeom prst="rect">
              <a:avLst/>
            </a:prstGeom>
            <a:noFill/>
          </p:spPr>
          <p:txBody>
            <a:bodyPr wrap="square" rtlCol="0">
              <a:spAutoFit/>
            </a:bodyPr>
            <a:lstStyle/>
            <a:p>
              <a:r>
                <a:rPr lang="en-US" sz="1600" dirty="0">
                  <a:solidFill>
                    <a:schemeClr val="tx1">
                      <a:lumMod val="85000"/>
                      <a:lumOff val="15000"/>
                    </a:schemeClr>
                  </a:solidFill>
                  <a:latin typeface="Helvetica"/>
                  <a:cs typeface="Helvetica"/>
                </a:rPr>
                <a:t>Market price organic			EPH					EPH, lower bound</a:t>
              </a:r>
            </a:p>
          </p:txBody>
        </p:sp>
        <p:sp>
          <p:nvSpPr>
            <p:cNvPr id="18" name="Textfeld 17">
              <a:extLst>
                <a:ext uri="{FF2B5EF4-FFF2-40B4-BE49-F238E27FC236}">
                  <a16:creationId xmlns:a16="http://schemas.microsoft.com/office/drawing/2014/main" id="{00547BE9-D062-055E-A0AF-1C88459298D1}"/>
                </a:ext>
              </a:extLst>
            </p:cNvPr>
            <p:cNvSpPr txBox="1"/>
            <p:nvPr/>
          </p:nvSpPr>
          <p:spPr>
            <a:xfrm>
              <a:off x="991879" y="1886223"/>
              <a:ext cx="7275821" cy="338554"/>
            </a:xfrm>
            <a:prstGeom prst="rect">
              <a:avLst/>
            </a:prstGeom>
            <a:noFill/>
          </p:spPr>
          <p:txBody>
            <a:bodyPr wrap="square" rtlCol="0">
              <a:spAutoFit/>
            </a:bodyPr>
            <a:lstStyle/>
            <a:p>
              <a:r>
                <a:rPr lang="en-US" sz="1600" dirty="0">
                  <a:solidFill>
                    <a:schemeClr val="tx1">
                      <a:lumMod val="85000"/>
                      <a:lumOff val="15000"/>
                    </a:schemeClr>
                  </a:solidFill>
                  <a:latin typeface="Helvetica"/>
                  <a:cs typeface="Helvetica"/>
                </a:rPr>
                <a:t>Market price conventional		EPH, upper bound		TPF</a:t>
              </a:r>
            </a:p>
          </p:txBody>
        </p:sp>
        <p:sp>
          <p:nvSpPr>
            <p:cNvPr id="20" name="Rechteck 19">
              <a:extLst>
                <a:ext uri="{FF2B5EF4-FFF2-40B4-BE49-F238E27FC236}">
                  <a16:creationId xmlns:a16="http://schemas.microsoft.com/office/drawing/2014/main" id="{0E3765A3-1AB2-54A5-1725-0E185E230B6F}"/>
                </a:ext>
              </a:extLst>
            </p:cNvPr>
            <p:cNvSpPr/>
            <p:nvPr/>
          </p:nvSpPr>
          <p:spPr>
            <a:xfrm>
              <a:off x="4074549" y="1788598"/>
              <a:ext cx="126000" cy="126000"/>
            </a:xfrm>
            <a:prstGeom prst="rect">
              <a:avLst/>
            </a:prstGeom>
            <a:solidFill>
              <a:srgbClr val="EFA8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Gerader Verbinder 20">
              <a:extLst>
                <a:ext uri="{FF2B5EF4-FFF2-40B4-BE49-F238E27FC236}">
                  <a16:creationId xmlns:a16="http://schemas.microsoft.com/office/drawing/2014/main" id="{03DAA138-BD70-6D0F-7504-BF06528FDDBE}"/>
                </a:ext>
              </a:extLst>
            </p:cNvPr>
            <p:cNvCxnSpPr>
              <a:cxnSpLocks/>
            </p:cNvCxnSpPr>
            <p:nvPr/>
          </p:nvCxnSpPr>
          <p:spPr>
            <a:xfrm>
              <a:off x="6334877" y="1851598"/>
              <a:ext cx="126000"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 name="Gleichschenkliges Dreieck 21">
              <a:extLst>
                <a:ext uri="{FF2B5EF4-FFF2-40B4-BE49-F238E27FC236}">
                  <a16:creationId xmlns:a16="http://schemas.microsoft.com/office/drawing/2014/main" id="{6EB2BF41-C41C-69E4-FE93-AB7CC6B4210E}"/>
                </a:ext>
              </a:extLst>
            </p:cNvPr>
            <p:cNvSpPr/>
            <p:nvPr/>
          </p:nvSpPr>
          <p:spPr>
            <a:xfrm>
              <a:off x="6343877" y="1993072"/>
              <a:ext cx="108000" cy="108000"/>
            </a:xfrm>
            <a:prstGeom prs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3" name="Titel 1">
            <a:extLst>
              <a:ext uri="{FF2B5EF4-FFF2-40B4-BE49-F238E27FC236}">
                <a16:creationId xmlns:a16="http://schemas.microsoft.com/office/drawing/2014/main" id="{8743C45F-54D2-926F-89FB-E14FB53E831E}"/>
              </a:ext>
            </a:extLst>
          </p:cNvPr>
          <p:cNvSpPr txBox="1">
            <a:spLocks/>
          </p:cNvSpPr>
          <p:nvPr/>
        </p:nvSpPr>
        <p:spPr>
          <a:xfrm>
            <a:off x="395648" y="1024223"/>
            <a:ext cx="10005652" cy="517300"/>
          </a:xfrm>
          <a:prstGeom prst="rect">
            <a:avLst/>
          </a:prstGeom>
          <a:noFill/>
        </p:spPr>
        <p:txBody>
          <a:bodyPr anchor="ctr"/>
          <a:lstStyle>
            <a:lvl1pPr algn="ctr" defTabSz="257175" rtl="0" eaLnBrk="1" latinLnBrk="0" hangingPunct="1">
              <a:spcBef>
                <a:spcPct val="0"/>
              </a:spcBef>
              <a:buNone/>
              <a:defRPr sz="2475" kern="1200">
                <a:solidFill>
                  <a:schemeClr val="tx1"/>
                </a:solidFill>
                <a:latin typeface="+mj-lt"/>
                <a:ea typeface="+mj-ea"/>
                <a:cs typeface="+mj-cs"/>
              </a:defRPr>
            </a:lvl1pPr>
          </a:lstStyle>
          <a:p>
            <a:pPr algn="l"/>
            <a:r>
              <a:rPr lang="de-DE" sz="2400" dirty="0">
                <a:latin typeface="Arial"/>
              </a:rPr>
              <a:t>Market </a:t>
            </a:r>
            <a:r>
              <a:rPr lang="de-DE" sz="2400" dirty="0" err="1">
                <a:latin typeface="Arial"/>
              </a:rPr>
              <a:t>prices</a:t>
            </a:r>
            <a:r>
              <a:rPr lang="de-DE" sz="2400" dirty="0">
                <a:latin typeface="Arial"/>
              </a:rPr>
              <a:t> plus </a:t>
            </a:r>
            <a:r>
              <a:rPr lang="de-DE" sz="2400" dirty="0" err="1">
                <a:latin typeface="Arial"/>
              </a:rPr>
              <a:t>externalities</a:t>
            </a:r>
            <a:r>
              <a:rPr lang="de-DE" sz="2400" dirty="0">
                <a:latin typeface="Arial"/>
              </a:rPr>
              <a:t> </a:t>
            </a:r>
            <a:r>
              <a:rPr lang="de-DE" sz="2400" dirty="0" err="1">
                <a:latin typeface="Arial"/>
              </a:rPr>
              <a:t>of</a:t>
            </a:r>
            <a:r>
              <a:rPr lang="de-DE" sz="2400" dirty="0">
                <a:latin typeface="Arial"/>
              </a:rPr>
              <a:t> </a:t>
            </a:r>
            <a:r>
              <a:rPr lang="de-DE" sz="2400" dirty="0" err="1">
                <a:latin typeface="Arial"/>
              </a:rPr>
              <a:t>animal-based</a:t>
            </a:r>
            <a:r>
              <a:rPr lang="de-DE" sz="2400" dirty="0">
                <a:latin typeface="Arial"/>
              </a:rPr>
              <a:t> </a:t>
            </a:r>
            <a:r>
              <a:rPr lang="de-DE" sz="2400" dirty="0" err="1">
                <a:latin typeface="Arial"/>
              </a:rPr>
              <a:t>products</a:t>
            </a:r>
            <a:endParaRPr lang="de-DE" sz="2400" dirty="0">
              <a:latin typeface="Arial"/>
            </a:endParaRPr>
          </a:p>
        </p:txBody>
      </p:sp>
      <p:sp>
        <p:nvSpPr>
          <p:cNvPr id="25" name="Textfeld 24">
            <a:extLst>
              <a:ext uri="{FF2B5EF4-FFF2-40B4-BE49-F238E27FC236}">
                <a16:creationId xmlns:a16="http://schemas.microsoft.com/office/drawing/2014/main" id="{32407151-2474-F17A-7413-33ED0E967361}"/>
              </a:ext>
            </a:extLst>
          </p:cNvPr>
          <p:cNvSpPr txBox="1"/>
          <p:nvPr/>
        </p:nvSpPr>
        <p:spPr>
          <a:xfrm>
            <a:off x="3981474" y="1860026"/>
            <a:ext cx="400050" cy="369332"/>
          </a:xfrm>
          <a:prstGeom prst="rect">
            <a:avLst/>
          </a:prstGeom>
          <a:noFill/>
        </p:spPr>
        <p:txBody>
          <a:bodyPr wrap="square" rtlCol="0">
            <a:spAutoFit/>
          </a:bodyPr>
          <a:lstStyle/>
          <a:p>
            <a:r>
              <a:rPr lang="en-US" b="1" dirty="0">
                <a:solidFill>
                  <a:schemeClr val="tx1">
                    <a:lumMod val="85000"/>
                    <a:lumOff val="15000"/>
                  </a:schemeClr>
                </a:solidFill>
                <a:latin typeface="Helvetica"/>
                <a:cs typeface="Helvetica"/>
              </a:rPr>
              <a:t>+</a:t>
            </a:r>
          </a:p>
        </p:txBody>
      </p:sp>
      <p:sp>
        <p:nvSpPr>
          <p:cNvPr id="26" name="Rechteck 25">
            <a:extLst>
              <a:ext uri="{FF2B5EF4-FFF2-40B4-BE49-F238E27FC236}">
                <a16:creationId xmlns:a16="http://schemas.microsoft.com/office/drawing/2014/main" id="{B8694C36-6847-52DB-EC59-4A40122F3C07}"/>
              </a:ext>
            </a:extLst>
          </p:cNvPr>
          <p:cNvSpPr/>
          <p:nvPr/>
        </p:nvSpPr>
        <p:spPr>
          <a:xfrm>
            <a:off x="3843338" y="2337292"/>
            <a:ext cx="1571625" cy="4156621"/>
          </a:xfrm>
          <a:prstGeom prst="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93B0E657-B7C8-6AA4-E6CB-1433677ACD88}"/>
              </a:ext>
            </a:extLst>
          </p:cNvPr>
          <p:cNvSpPr txBox="1"/>
          <p:nvPr/>
        </p:nvSpPr>
        <p:spPr>
          <a:xfrm>
            <a:off x="0" y="400734"/>
            <a:ext cx="9483365" cy="523220"/>
          </a:xfrm>
          <a:prstGeom prst="rect">
            <a:avLst/>
          </a:prstGeom>
          <a:noFill/>
        </p:spPr>
        <p:txBody>
          <a:bodyPr wrap="square" rtlCol="0">
            <a:spAutoFit/>
          </a:bodyPr>
          <a:lstStyle/>
          <a:p>
            <a:r>
              <a:rPr lang="de-DE" sz="2800" dirty="0">
                <a:solidFill>
                  <a:schemeClr val="bg1"/>
                </a:solidFill>
                <a:latin typeface="Arial" panose="020B0604020202020204" pitchFamily="34" charset="0"/>
                <a:cs typeface="Arial" panose="020B0604020202020204" pitchFamily="34" charset="0"/>
              </a:rPr>
              <a:t>2. TCA </a:t>
            </a:r>
            <a:r>
              <a:rPr lang="de-DE" sz="2800" dirty="0" err="1">
                <a:solidFill>
                  <a:schemeClr val="bg1"/>
                </a:solidFill>
                <a:latin typeface="Arial" panose="020B0604020202020204" pitchFamily="34" charset="0"/>
                <a:cs typeface="Arial" panose="020B0604020202020204" pitchFamily="34" charset="0"/>
              </a:rPr>
              <a:t>Calculation</a:t>
            </a:r>
            <a:r>
              <a:rPr lang="de-DE" sz="2800" dirty="0">
                <a:solidFill>
                  <a:schemeClr val="bg1"/>
                </a:solidFill>
                <a:latin typeface="Arial" panose="020B0604020202020204" pitchFamily="34" charset="0"/>
                <a:cs typeface="Arial" panose="020B0604020202020204" pitchFamily="34" charset="0"/>
              </a:rPr>
              <a:t> – 2.3 Results</a:t>
            </a:r>
          </a:p>
        </p:txBody>
      </p:sp>
      <p:sp>
        <p:nvSpPr>
          <p:cNvPr id="6" name="Textfeld 5">
            <a:extLst>
              <a:ext uri="{FF2B5EF4-FFF2-40B4-BE49-F238E27FC236}">
                <a16:creationId xmlns:a16="http://schemas.microsoft.com/office/drawing/2014/main" id="{9ADB0B46-40D3-20FD-3671-5FD24B401B5E}"/>
              </a:ext>
            </a:extLst>
          </p:cNvPr>
          <p:cNvSpPr txBox="1"/>
          <p:nvPr/>
        </p:nvSpPr>
        <p:spPr>
          <a:xfrm>
            <a:off x="14289" y="1512714"/>
            <a:ext cx="3083481" cy="246221"/>
          </a:xfrm>
          <a:prstGeom prst="rect">
            <a:avLst/>
          </a:prstGeom>
          <a:noFill/>
        </p:spPr>
        <p:txBody>
          <a:bodyPr wrap="square">
            <a:spAutoFit/>
          </a:bodyPr>
          <a:lstStyle/>
          <a:p>
            <a:r>
              <a:rPr lang="de-DE" sz="1000" b="1" dirty="0">
                <a:latin typeface="Arial" panose="020B0604020202020204" pitchFamily="34" charset="0"/>
                <a:cs typeface="Arial" panose="020B0604020202020204" pitchFamily="34" charset="0"/>
              </a:rPr>
              <a:t>Figure 6</a:t>
            </a:r>
            <a:r>
              <a:rPr lang="de-DE" sz="1000" dirty="0">
                <a:latin typeface="Arial" panose="020B0604020202020204" pitchFamily="34" charset="0"/>
                <a:cs typeface="Arial" panose="020B0604020202020204" pitchFamily="34" charset="0"/>
              </a:rPr>
              <a:t>, Michalke et al. (2023)</a:t>
            </a:r>
          </a:p>
        </p:txBody>
      </p:sp>
    </p:spTree>
    <p:extLst>
      <p:ext uri="{BB962C8B-B14F-4D97-AF65-F5344CB8AC3E}">
        <p14:creationId xmlns:p14="http://schemas.microsoft.com/office/powerpoint/2010/main" val="3115057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5" end="5"/>
                                            </p:txEl>
                                          </p:spTgt>
                                        </p:tgtEl>
                                        <p:attrNameLst>
                                          <p:attrName>style.visibility</p:attrName>
                                        </p:attrNameLst>
                                      </p:cBhvr>
                                      <p:to>
                                        <p:strVal val="visible"/>
                                      </p:to>
                                    </p:set>
                                    <p:animEffect transition="in" filter="fade">
                                      <p:cBhvr>
                                        <p:cTn id="7" dur="500"/>
                                        <p:tgtEl>
                                          <p:spTgt spid="9">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6" end="6"/>
                                            </p:txEl>
                                          </p:spTgt>
                                        </p:tgtEl>
                                        <p:attrNameLst>
                                          <p:attrName>style.visibility</p:attrName>
                                        </p:attrNameLst>
                                      </p:cBhvr>
                                      <p:to>
                                        <p:strVal val="visible"/>
                                      </p:to>
                                    </p:set>
                                    <p:animEffect transition="in" filter="fade">
                                      <p:cBhvr>
                                        <p:cTn id="12" dur="500"/>
                                        <p:tgtEl>
                                          <p:spTgt spid="9">
                                            <p:txEl>
                                              <p:pRg st="6" end="6"/>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75B83-CC6F-4AC5-0951-31C6FAD9DFE4}"/>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A7206D70-4972-6130-46A9-D1A40E70E3B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6487" y="1379663"/>
            <a:ext cx="9645477" cy="4825928"/>
          </a:xfrm>
          <a:prstGeom prst="rect">
            <a:avLst/>
          </a:prstGeom>
          <a:noFill/>
          <a:ln>
            <a:noFill/>
          </a:ln>
        </p:spPr>
      </p:pic>
      <p:sp>
        <p:nvSpPr>
          <p:cNvPr id="5" name="Textfeld 4">
            <a:extLst>
              <a:ext uri="{FF2B5EF4-FFF2-40B4-BE49-F238E27FC236}">
                <a16:creationId xmlns:a16="http://schemas.microsoft.com/office/drawing/2014/main" id="{FEB2B539-27D3-FA00-8D8F-CDADE23CCB6F}"/>
              </a:ext>
            </a:extLst>
          </p:cNvPr>
          <p:cNvSpPr txBox="1"/>
          <p:nvPr/>
        </p:nvSpPr>
        <p:spPr>
          <a:xfrm>
            <a:off x="0" y="400734"/>
            <a:ext cx="9483365" cy="523220"/>
          </a:xfrm>
          <a:prstGeom prst="rect">
            <a:avLst/>
          </a:prstGeom>
          <a:noFill/>
        </p:spPr>
        <p:txBody>
          <a:bodyPr wrap="square" rtlCol="0">
            <a:spAutoFit/>
          </a:bodyPr>
          <a:lstStyle/>
          <a:p>
            <a:r>
              <a:rPr lang="de-DE" sz="2800" dirty="0" err="1">
                <a:solidFill>
                  <a:schemeClr val="bg1"/>
                </a:solidFill>
                <a:latin typeface="Arial" panose="020B0604020202020204" pitchFamily="34" charset="0"/>
                <a:cs typeface="Arial" panose="020B0604020202020204" pitchFamily="34" charset="0"/>
              </a:rPr>
              <a:t>Process</a:t>
            </a:r>
            <a:r>
              <a:rPr lang="de-DE" sz="2800" dirty="0">
                <a:solidFill>
                  <a:schemeClr val="bg1"/>
                </a:solidFill>
                <a:latin typeface="Arial" panose="020B0604020202020204" pitchFamily="34" charset="0"/>
                <a:cs typeface="Arial" panose="020B0604020202020204" pitchFamily="34" charset="0"/>
              </a:rPr>
              <a:t> </a:t>
            </a:r>
            <a:r>
              <a:rPr lang="de-DE" sz="2800" dirty="0" err="1">
                <a:solidFill>
                  <a:schemeClr val="bg1"/>
                </a:solidFill>
                <a:latin typeface="Arial" panose="020B0604020202020204" pitchFamily="34" charset="0"/>
                <a:cs typeface="Arial" panose="020B0604020202020204" pitchFamily="34" charset="0"/>
              </a:rPr>
              <a:t>contribution</a:t>
            </a:r>
            <a:r>
              <a:rPr lang="de-DE" sz="2800" dirty="0">
                <a:solidFill>
                  <a:schemeClr val="bg1"/>
                </a:solidFill>
                <a:latin typeface="Arial" panose="020B0604020202020204" pitchFamily="34" charset="0"/>
                <a:cs typeface="Arial" panose="020B0604020202020204" pitchFamily="34" charset="0"/>
              </a:rPr>
              <a:t> </a:t>
            </a:r>
            <a:r>
              <a:rPr lang="de-DE" sz="2800" dirty="0" err="1">
                <a:solidFill>
                  <a:schemeClr val="bg1"/>
                </a:solidFill>
                <a:latin typeface="Arial" panose="020B0604020202020204" pitchFamily="34" charset="0"/>
                <a:cs typeface="Arial" panose="020B0604020202020204" pitchFamily="34" charset="0"/>
              </a:rPr>
              <a:t>wheat</a:t>
            </a:r>
            <a:endParaRPr lang="de-DE"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09094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70042-DEB5-3ED9-8503-AA5754AC0D8C}"/>
            </a:ext>
          </a:extLst>
        </p:cNvPr>
        <p:cNvGrpSpPr/>
        <p:nvPr/>
      </p:nvGrpSpPr>
      <p:grpSpPr>
        <a:xfrm>
          <a:off x="0" y="0"/>
          <a:ext cx="0" cy="0"/>
          <a:chOff x="0" y="0"/>
          <a:chExt cx="0" cy="0"/>
        </a:xfrm>
      </p:grpSpPr>
      <p:sp>
        <p:nvSpPr>
          <p:cNvPr id="4" name="Textfeld 3">
            <a:extLst>
              <a:ext uri="{FF2B5EF4-FFF2-40B4-BE49-F238E27FC236}">
                <a16:creationId xmlns:a16="http://schemas.microsoft.com/office/drawing/2014/main" id="{6F757B69-5821-C68E-9777-1A21A2EABE95}"/>
              </a:ext>
            </a:extLst>
          </p:cNvPr>
          <p:cNvSpPr txBox="1"/>
          <p:nvPr/>
        </p:nvSpPr>
        <p:spPr>
          <a:xfrm>
            <a:off x="11611992" y="6573915"/>
            <a:ext cx="443884" cy="246221"/>
          </a:xfrm>
          <a:prstGeom prst="rect">
            <a:avLst/>
          </a:prstGeom>
          <a:noFill/>
        </p:spPr>
        <p:txBody>
          <a:bodyPr wrap="square" rtlCol="0">
            <a:spAutoFit/>
          </a:bodyPr>
          <a:lstStyle/>
          <a:p>
            <a:r>
              <a:rPr lang="de-DE" sz="1000" dirty="0">
                <a:solidFill>
                  <a:schemeClr val="bg1"/>
                </a:solidFill>
                <a:latin typeface="Arial" panose="020B0604020202020204" pitchFamily="34" charset="0"/>
                <a:cs typeface="Arial" panose="020B0604020202020204" pitchFamily="34" charset="0"/>
              </a:rPr>
              <a:t>15</a:t>
            </a:r>
          </a:p>
        </p:txBody>
      </p:sp>
      <p:sp>
        <p:nvSpPr>
          <p:cNvPr id="23" name="Titel 1">
            <a:extLst>
              <a:ext uri="{FF2B5EF4-FFF2-40B4-BE49-F238E27FC236}">
                <a16:creationId xmlns:a16="http://schemas.microsoft.com/office/drawing/2014/main" id="{B7C39541-9201-ABD6-3909-A778238A32C8}"/>
              </a:ext>
            </a:extLst>
          </p:cNvPr>
          <p:cNvSpPr txBox="1">
            <a:spLocks/>
          </p:cNvSpPr>
          <p:nvPr/>
        </p:nvSpPr>
        <p:spPr>
          <a:xfrm>
            <a:off x="0" y="1125823"/>
            <a:ext cx="10005652" cy="517300"/>
          </a:xfrm>
          <a:prstGeom prst="rect">
            <a:avLst/>
          </a:prstGeom>
          <a:noFill/>
        </p:spPr>
        <p:txBody>
          <a:bodyPr anchor="ctr"/>
          <a:lstStyle>
            <a:lvl1pPr algn="ctr" defTabSz="257175" rtl="0" eaLnBrk="1" latinLnBrk="0" hangingPunct="1">
              <a:spcBef>
                <a:spcPct val="0"/>
              </a:spcBef>
              <a:buNone/>
              <a:defRPr sz="2475" kern="1200">
                <a:solidFill>
                  <a:schemeClr val="tx1"/>
                </a:solidFill>
                <a:latin typeface="+mj-lt"/>
                <a:ea typeface="+mj-ea"/>
                <a:cs typeface="+mj-cs"/>
              </a:defRPr>
            </a:lvl1pPr>
          </a:lstStyle>
          <a:p>
            <a:pPr algn="l"/>
            <a:r>
              <a:rPr lang="de-DE" sz="2400" dirty="0">
                <a:latin typeface="Arial"/>
              </a:rPr>
              <a:t>The </a:t>
            </a:r>
            <a:r>
              <a:rPr lang="de-DE" sz="2400" dirty="0" err="1">
                <a:latin typeface="Arial"/>
              </a:rPr>
              <a:t>problem</a:t>
            </a:r>
            <a:r>
              <a:rPr lang="de-DE" sz="2400" dirty="0">
                <a:latin typeface="Arial"/>
              </a:rPr>
              <a:t> </a:t>
            </a:r>
            <a:r>
              <a:rPr lang="de-DE" sz="2400" dirty="0" err="1">
                <a:latin typeface="Arial"/>
              </a:rPr>
              <a:t>with</a:t>
            </a:r>
            <a:r>
              <a:rPr lang="de-DE" sz="2400" dirty="0">
                <a:latin typeface="Arial"/>
              </a:rPr>
              <a:t> ha and kg</a:t>
            </a:r>
          </a:p>
        </p:txBody>
      </p:sp>
      <p:sp>
        <p:nvSpPr>
          <p:cNvPr id="5" name="Textfeld 4">
            <a:extLst>
              <a:ext uri="{FF2B5EF4-FFF2-40B4-BE49-F238E27FC236}">
                <a16:creationId xmlns:a16="http://schemas.microsoft.com/office/drawing/2014/main" id="{31560AF5-B222-38E2-5710-0C0694667B9F}"/>
              </a:ext>
            </a:extLst>
          </p:cNvPr>
          <p:cNvSpPr txBox="1"/>
          <p:nvPr/>
        </p:nvSpPr>
        <p:spPr>
          <a:xfrm>
            <a:off x="0" y="400734"/>
            <a:ext cx="9483365" cy="523220"/>
          </a:xfrm>
          <a:prstGeom prst="rect">
            <a:avLst/>
          </a:prstGeom>
          <a:noFill/>
        </p:spPr>
        <p:txBody>
          <a:bodyPr wrap="square" rtlCol="0">
            <a:spAutoFit/>
          </a:bodyPr>
          <a:lstStyle/>
          <a:p>
            <a:r>
              <a:rPr lang="de-DE" sz="2800" dirty="0">
                <a:solidFill>
                  <a:schemeClr val="bg1"/>
                </a:solidFill>
                <a:latin typeface="Arial" panose="020B0604020202020204" pitchFamily="34" charset="0"/>
                <a:cs typeface="Arial" panose="020B0604020202020204" pitchFamily="34" charset="0"/>
              </a:rPr>
              <a:t>3. Further Research – </a:t>
            </a:r>
            <a:r>
              <a:rPr lang="de-DE" sz="2800" dirty="0" err="1">
                <a:solidFill>
                  <a:schemeClr val="bg1"/>
                </a:solidFill>
                <a:latin typeface="Arial" panose="020B0604020202020204" pitchFamily="34" charset="0"/>
                <a:cs typeface="Arial" panose="020B0604020202020204" pitchFamily="34" charset="0"/>
              </a:rPr>
              <a:t>Functional</a:t>
            </a:r>
            <a:r>
              <a:rPr lang="de-DE" sz="2800" dirty="0">
                <a:solidFill>
                  <a:schemeClr val="bg1"/>
                </a:solidFill>
                <a:latin typeface="Arial" panose="020B0604020202020204" pitchFamily="34" charset="0"/>
                <a:cs typeface="Arial" panose="020B0604020202020204" pitchFamily="34" charset="0"/>
              </a:rPr>
              <a:t> Units</a:t>
            </a:r>
          </a:p>
        </p:txBody>
      </p:sp>
      <p:pic>
        <p:nvPicPr>
          <p:cNvPr id="2" name="Inhaltsplatzhalter 4" descr="Ein Bild, das Text, Schrift, Handschrift, Screenshot enthält.&#10;&#10;KI-generierte Inhalte können fehlerhaft sein.">
            <a:extLst>
              <a:ext uri="{FF2B5EF4-FFF2-40B4-BE49-F238E27FC236}">
                <a16:creationId xmlns:a16="http://schemas.microsoft.com/office/drawing/2014/main" id="{C87AAEF9-E1EC-DCED-E2E2-E87C8DC85394}"/>
              </a:ext>
            </a:extLst>
          </p:cNvPr>
          <p:cNvPicPr>
            <a:picLocks noChangeAspect="1"/>
          </p:cNvPicPr>
          <p:nvPr/>
        </p:nvPicPr>
        <p:blipFill>
          <a:blip r:embed="rId3"/>
          <a:stretch>
            <a:fillRect/>
          </a:stretch>
        </p:blipFill>
        <p:spPr>
          <a:xfrm>
            <a:off x="838200" y="1690688"/>
            <a:ext cx="10087708" cy="4716726"/>
          </a:xfrm>
          <a:prstGeom prst="rect">
            <a:avLst/>
          </a:prstGeom>
        </p:spPr>
      </p:pic>
    </p:spTree>
    <p:extLst>
      <p:ext uri="{BB962C8B-B14F-4D97-AF65-F5344CB8AC3E}">
        <p14:creationId xmlns:p14="http://schemas.microsoft.com/office/powerpoint/2010/main" val="148009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C9C927D3-01FD-F9E5-5E0A-1C5F503D2000}"/>
              </a:ext>
            </a:extLst>
          </p:cNvPr>
          <p:cNvSpPr txBox="1"/>
          <p:nvPr/>
        </p:nvSpPr>
        <p:spPr>
          <a:xfrm>
            <a:off x="0" y="400734"/>
            <a:ext cx="9483365" cy="523220"/>
          </a:xfrm>
          <a:prstGeom prst="rect">
            <a:avLst/>
          </a:prstGeom>
          <a:noFill/>
        </p:spPr>
        <p:txBody>
          <a:bodyPr wrap="square" rtlCol="0">
            <a:spAutoFit/>
          </a:bodyPr>
          <a:lstStyle/>
          <a:p>
            <a:r>
              <a:rPr lang="de-DE" sz="2800" dirty="0">
                <a:solidFill>
                  <a:schemeClr val="bg1"/>
                </a:solidFill>
                <a:latin typeface="Arial" panose="020B0604020202020204" pitchFamily="34" charset="0"/>
                <a:cs typeface="Arial" panose="020B0604020202020204" pitchFamily="34" charset="0"/>
              </a:rPr>
              <a:t>1. Motivation</a:t>
            </a:r>
          </a:p>
        </p:txBody>
      </p:sp>
      <p:sp>
        <p:nvSpPr>
          <p:cNvPr id="3" name="Titel 1">
            <a:extLst>
              <a:ext uri="{FF2B5EF4-FFF2-40B4-BE49-F238E27FC236}">
                <a16:creationId xmlns:a16="http://schemas.microsoft.com/office/drawing/2014/main" id="{C56313F7-6D98-1B94-F246-BC99DB20D3A8}"/>
              </a:ext>
            </a:extLst>
          </p:cNvPr>
          <p:cNvSpPr txBox="1">
            <a:spLocks/>
          </p:cNvSpPr>
          <p:nvPr/>
        </p:nvSpPr>
        <p:spPr>
          <a:xfrm>
            <a:off x="6632392" y="1563159"/>
            <a:ext cx="4298089" cy="1527860"/>
          </a:xfrm>
          <a:prstGeom prst="rect">
            <a:avLst/>
          </a:prstGeom>
          <a:solidFill>
            <a:srgbClr val="EFECE1"/>
          </a:solidFill>
        </p:spPr>
        <p:txBody>
          <a:bodyPr/>
          <a:lstStyle>
            <a:lvl1pPr algn="ctr" defTabSz="257175" rtl="0" eaLnBrk="1" latinLnBrk="0" hangingPunct="1">
              <a:spcBef>
                <a:spcPct val="0"/>
              </a:spcBef>
              <a:buNone/>
              <a:defRPr sz="2475" kern="1200">
                <a:solidFill>
                  <a:schemeClr val="tx1"/>
                </a:solidFill>
                <a:latin typeface="+mj-lt"/>
                <a:ea typeface="+mj-ea"/>
                <a:cs typeface="+mj-cs"/>
              </a:defRPr>
            </a:lvl1pPr>
          </a:lstStyle>
          <a:p>
            <a:r>
              <a:rPr lang="de-DE" sz="2400" b="1" dirty="0" err="1">
                <a:latin typeface="Arial"/>
              </a:rPr>
              <a:t>Agriculture</a:t>
            </a:r>
            <a:r>
              <a:rPr lang="de-DE" sz="2400" dirty="0">
                <a:latin typeface="Arial"/>
              </a:rPr>
              <a:t>: </a:t>
            </a:r>
          </a:p>
          <a:p>
            <a:r>
              <a:rPr lang="de-DE" sz="2400" dirty="0" err="1">
                <a:latin typeface="Arial"/>
              </a:rPr>
              <a:t>major</a:t>
            </a:r>
            <a:r>
              <a:rPr lang="de-DE" sz="2400" dirty="0">
                <a:latin typeface="Arial"/>
              </a:rPr>
              <a:t> </a:t>
            </a:r>
            <a:r>
              <a:rPr lang="de-DE" sz="2400" dirty="0" err="1">
                <a:latin typeface="Arial"/>
              </a:rPr>
              <a:t>driver</a:t>
            </a:r>
            <a:r>
              <a:rPr lang="de-DE" sz="2400" dirty="0">
                <a:latin typeface="Arial"/>
              </a:rPr>
              <a:t> </a:t>
            </a:r>
            <a:r>
              <a:rPr lang="de-DE" sz="2400" dirty="0" err="1">
                <a:latin typeface="Arial"/>
              </a:rPr>
              <a:t>of</a:t>
            </a:r>
            <a:r>
              <a:rPr lang="de-DE" sz="2400" dirty="0">
                <a:latin typeface="Arial"/>
              </a:rPr>
              <a:t> Earth </a:t>
            </a:r>
            <a:r>
              <a:rPr lang="de-DE" sz="2400" dirty="0" err="1">
                <a:latin typeface="Arial"/>
              </a:rPr>
              <a:t>system</a:t>
            </a:r>
            <a:r>
              <a:rPr lang="de-DE" sz="2400" dirty="0">
                <a:latin typeface="Arial"/>
              </a:rPr>
              <a:t> </a:t>
            </a:r>
            <a:r>
              <a:rPr lang="de-DE" sz="2400" dirty="0" err="1">
                <a:latin typeface="Arial"/>
              </a:rPr>
              <a:t>exceeding</a:t>
            </a:r>
            <a:r>
              <a:rPr lang="de-DE" sz="2400" dirty="0">
                <a:latin typeface="Arial"/>
              </a:rPr>
              <a:t> </a:t>
            </a:r>
            <a:r>
              <a:rPr lang="de-DE" sz="2400" dirty="0" err="1">
                <a:latin typeface="Arial"/>
              </a:rPr>
              <a:t>planetary</a:t>
            </a:r>
            <a:r>
              <a:rPr lang="de-DE" sz="2400" dirty="0">
                <a:latin typeface="Arial"/>
              </a:rPr>
              <a:t> </a:t>
            </a:r>
            <a:r>
              <a:rPr lang="de-DE" sz="2400" dirty="0" err="1">
                <a:latin typeface="Arial"/>
              </a:rPr>
              <a:t>boundaries</a:t>
            </a:r>
            <a:r>
              <a:rPr lang="de-DE" sz="2400" dirty="0">
                <a:latin typeface="Arial"/>
              </a:rPr>
              <a:t> </a:t>
            </a:r>
          </a:p>
          <a:p>
            <a:endParaRPr lang="de-DE" sz="2400" dirty="0">
              <a:latin typeface="Arial"/>
            </a:endParaRPr>
          </a:p>
        </p:txBody>
      </p:sp>
      <p:sp>
        <p:nvSpPr>
          <p:cNvPr id="6" name="Titel 1">
            <a:extLst>
              <a:ext uri="{FF2B5EF4-FFF2-40B4-BE49-F238E27FC236}">
                <a16:creationId xmlns:a16="http://schemas.microsoft.com/office/drawing/2014/main" id="{C2492658-D698-EA38-8AB8-0669A1FE830E}"/>
              </a:ext>
            </a:extLst>
          </p:cNvPr>
          <p:cNvSpPr txBox="1">
            <a:spLocks/>
          </p:cNvSpPr>
          <p:nvPr/>
        </p:nvSpPr>
        <p:spPr>
          <a:xfrm>
            <a:off x="421048" y="1124493"/>
            <a:ext cx="6068653" cy="517300"/>
          </a:xfrm>
          <a:prstGeom prst="rect">
            <a:avLst/>
          </a:prstGeom>
          <a:noFill/>
        </p:spPr>
        <p:txBody>
          <a:bodyPr anchor="ctr"/>
          <a:lstStyle>
            <a:lvl1pPr algn="ctr" defTabSz="257175" rtl="0" eaLnBrk="1" latinLnBrk="0" hangingPunct="1">
              <a:spcBef>
                <a:spcPct val="0"/>
              </a:spcBef>
              <a:buNone/>
              <a:defRPr sz="2475" kern="1200">
                <a:solidFill>
                  <a:schemeClr val="tx1"/>
                </a:solidFill>
                <a:latin typeface="+mj-lt"/>
                <a:ea typeface="+mj-ea"/>
                <a:cs typeface="+mj-cs"/>
              </a:defRPr>
            </a:lvl1pPr>
          </a:lstStyle>
          <a:p>
            <a:pPr algn="l"/>
            <a:r>
              <a:rPr lang="de-DE" sz="2400" dirty="0">
                <a:latin typeface="Arial"/>
              </a:rPr>
              <a:t>Planetary </a:t>
            </a:r>
            <a:r>
              <a:rPr lang="de-DE" sz="2400" dirty="0" err="1">
                <a:latin typeface="Arial"/>
              </a:rPr>
              <a:t>boundaries</a:t>
            </a:r>
            <a:endParaRPr lang="de-DE" sz="2400" dirty="0">
              <a:latin typeface="Arial"/>
            </a:endParaRPr>
          </a:p>
        </p:txBody>
      </p:sp>
      <p:sp>
        <p:nvSpPr>
          <p:cNvPr id="7" name="Titel 1">
            <a:extLst>
              <a:ext uri="{FF2B5EF4-FFF2-40B4-BE49-F238E27FC236}">
                <a16:creationId xmlns:a16="http://schemas.microsoft.com/office/drawing/2014/main" id="{3E9BEE2D-7CA6-28C5-FC03-5A02AB97255F}"/>
              </a:ext>
            </a:extLst>
          </p:cNvPr>
          <p:cNvSpPr txBox="1">
            <a:spLocks/>
          </p:cNvSpPr>
          <p:nvPr/>
        </p:nvSpPr>
        <p:spPr>
          <a:xfrm>
            <a:off x="6489701" y="3429000"/>
            <a:ext cx="4583472" cy="1527860"/>
          </a:xfrm>
          <a:prstGeom prst="rect">
            <a:avLst/>
          </a:prstGeom>
          <a:solidFill>
            <a:srgbClr val="EFECE1"/>
          </a:solidFill>
        </p:spPr>
        <p:txBody>
          <a:bodyPr/>
          <a:lstStyle>
            <a:lvl1pPr algn="ctr" defTabSz="257175" rtl="0" eaLnBrk="1" latinLnBrk="0" hangingPunct="1">
              <a:spcBef>
                <a:spcPct val="0"/>
              </a:spcBef>
              <a:buNone/>
              <a:defRPr sz="2475" kern="1200">
                <a:solidFill>
                  <a:schemeClr val="tx1"/>
                </a:solidFill>
                <a:latin typeface="+mj-lt"/>
                <a:ea typeface="+mj-ea"/>
                <a:cs typeface="+mj-cs"/>
              </a:defRPr>
            </a:lvl1pPr>
          </a:lstStyle>
          <a:p>
            <a:r>
              <a:rPr lang="de-DE" sz="2400" b="1" dirty="0" err="1">
                <a:latin typeface="Arial"/>
              </a:rPr>
              <a:t>Sector</a:t>
            </a:r>
            <a:r>
              <a:rPr lang="de-DE" sz="2400" b="1" dirty="0">
                <a:latin typeface="Arial"/>
              </a:rPr>
              <a:t> </a:t>
            </a:r>
            <a:r>
              <a:rPr lang="de-DE" sz="2400" b="1" dirty="0" err="1">
                <a:latin typeface="Arial"/>
              </a:rPr>
              <a:t>of</a:t>
            </a:r>
            <a:r>
              <a:rPr lang="de-DE" sz="2400" b="1" dirty="0">
                <a:latin typeface="Arial"/>
              </a:rPr>
              <a:t> high </a:t>
            </a:r>
            <a:br>
              <a:rPr lang="de-DE" sz="2400" b="1" dirty="0">
                <a:latin typeface="Arial"/>
              </a:rPr>
            </a:br>
            <a:r>
              <a:rPr lang="de-DE" sz="2400" b="1" dirty="0">
                <a:latin typeface="Arial"/>
              </a:rPr>
              <a:t>environmental </a:t>
            </a:r>
            <a:r>
              <a:rPr lang="de-DE" sz="2400" b="1" dirty="0" err="1">
                <a:latin typeface="Arial"/>
              </a:rPr>
              <a:t>impact</a:t>
            </a:r>
            <a:endParaRPr lang="de-DE" sz="2400" b="1" dirty="0">
              <a:latin typeface="Arial"/>
            </a:endParaRPr>
          </a:p>
          <a:p>
            <a:endParaRPr lang="de-DE" sz="2400" b="1" dirty="0">
              <a:latin typeface="Arial"/>
              <a:sym typeface="Wingdings" panose="05000000000000000000" pitchFamily="2" charset="2"/>
            </a:endParaRPr>
          </a:p>
          <a:p>
            <a:endParaRPr lang="de-DE" sz="2400" b="1" dirty="0">
              <a:latin typeface="Arial"/>
              <a:sym typeface="Wingdings" panose="05000000000000000000" pitchFamily="2" charset="2"/>
            </a:endParaRPr>
          </a:p>
          <a:p>
            <a:r>
              <a:rPr lang="de-DE" sz="2400" b="1" dirty="0">
                <a:latin typeface="Arial"/>
                <a:sym typeface="Wingdings" panose="05000000000000000000" pitchFamily="2" charset="2"/>
              </a:rPr>
              <a:t>Great potential </a:t>
            </a:r>
            <a:r>
              <a:rPr lang="de-DE" sz="2400" b="1" dirty="0" err="1">
                <a:latin typeface="Arial"/>
                <a:sym typeface="Wingdings" panose="05000000000000000000" pitchFamily="2" charset="2"/>
              </a:rPr>
              <a:t>for</a:t>
            </a:r>
            <a:r>
              <a:rPr lang="de-DE" sz="2400" b="1" dirty="0">
                <a:latin typeface="Arial"/>
                <a:sym typeface="Wingdings" panose="05000000000000000000" pitchFamily="2" charset="2"/>
              </a:rPr>
              <a:t> </a:t>
            </a:r>
            <a:r>
              <a:rPr lang="de-DE" sz="2400" b="1" dirty="0" err="1">
                <a:latin typeface="Arial"/>
                <a:sym typeface="Wingdings" panose="05000000000000000000" pitchFamily="2" charset="2"/>
              </a:rPr>
              <a:t>reducing</a:t>
            </a:r>
            <a:r>
              <a:rPr lang="de-DE" sz="2400" b="1" dirty="0">
                <a:latin typeface="Arial"/>
                <a:sym typeface="Wingdings" panose="05000000000000000000" pitchFamily="2" charset="2"/>
              </a:rPr>
              <a:t> </a:t>
            </a:r>
            <a:r>
              <a:rPr lang="de-DE" sz="2400" b="1" dirty="0" err="1">
                <a:latin typeface="Arial"/>
                <a:sym typeface="Wingdings" panose="05000000000000000000" pitchFamily="2" charset="2"/>
              </a:rPr>
              <a:t>plantetary</a:t>
            </a:r>
            <a:r>
              <a:rPr lang="de-DE" sz="2400" b="1" dirty="0">
                <a:latin typeface="Arial"/>
                <a:sym typeface="Wingdings" panose="05000000000000000000" pitchFamily="2" charset="2"/>
              </a:rPr>
              <a:t> </a:t>
            </a:r>
            <a:r>
              <a:rPr lang="de-DE" sz="2400" b="1" dirty="0" err="1">
                <a:latin typeface="Arial"/>
                <a:sym typeface="Wingdings" panose="05000000000000000000" pitchFamily="2" charset="2"/>
              </a:rPr>
              <a:t>pressure</a:t>
            </a:r>
            <a:endParaRPr lang="de-DE" sz="2400" dirty="0">
              <a:latin typeface="Arial"/>
            </a:endParaRPr>
          </a:p>
        </p:txBody>
      </p:sp>
      <p:sp>
        <p:nvSpPr>
          <p:cNvPr id="13" name="Flussdiagramm: Zusammenführen 12">
            <a:extLst>
              <a:ext uri="{FF2B5EF4-FFF2-40B4-BE49-F238E27FC236}">
                <a16:creationId xmlns:a16="http://schemas.microsoft.com/office/drawing/2014/main" id="{5ED5A56A-8E49-32C2-1255-45B19692A628}"/>
              </a:ext>
            </a:extLst>
          </p:cNvPr>
          <p:cNvSpPr/>
          <p:nvPr/>
        </p:nvSpPr>
        <p:spPr>
          <a:xfrm>
            <a:off x="7970945" y="4192930"/>
            <a:ext cx="1620982" cy="763930"/>
          </a:xfrm>
          <a:prstGeom prst="flowChartMerge">
            <a:avLst/>
          </a:prstGeom>
          <a:solidFill>
            <a:srgbClr val="CCCCFF"/>
          </a:solidFill>
          <a:ln w="3175">
            <a:solidFill>
              <a:srgbClr val="CCCC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5" name="Textfeld 4">
            <a:extLst>
              <a:ext uri="{FF2B5EF4-FFF2-40B4-BE49-F238E27FC236}">
                <a16:creationId xmlns:a16="http://schemas.microsoft.com/office/drawing/2014/main" id="{3DB46220-B474-79AF-0B86-64FE68CA49B1}"/>
              </a:ext>
            </a:extLst>
          </p:cNvPr>
          <p:cNvSpPr txBox="1"/>
          <p:nvPr/>
        </p:nvSpPr>
        <p:spPr>
          <a:xfrm>
            <a:off x="11611992" y="6573915"/>
            <a:ext cx="443884" cy="246221"/>
          </a:xfrm>
          <a:prstGeom prst="rect">
            <a:avLst/>
          </a:prstGeom>
          <a:noFill/>
        </p:spPr>
        <p:txBody>
          <a:bodyPr wrap="square" rtlCol="0">
            <a:spAutoFit/>
          </a:bodyPr>
          <a:lstStyle/>
          <a:p>
            <a:r>
              <a:rPr lang="de-DE" sz="1000" dirty="0">
                <a:solidFill>
                  <a:schemeClr val="bg1"/>
                </a:solidFill>
                <a:latin typeface="Arial" panose="020B0604020202020204" pitchFamily="34" charset="0"/>
                <a:cs typeface="Arial" panose="020B0604020202020204" pitchFamily="34" charset="0"/>
              </a:rPr>
              <a:t>3</a:t>
            </a:r>
          </a:p>
        </p:txBody>
      </p:sp>
      <p:sp>
        <p:nvSpPr>
          <p:cNvPr id="9" name="Textfeld 8">
            <a:extLst>
              <a:ext uri="{FF2B5EF4-FFF2-40B4-BE49-F238E27FC236}">
                <a16:creationId xmlns:a16="http://schemas.microsoft.com/office/drawing/2014/main" id="{AF2FFC20-5663-C0DD-820C-DD4F7D2567BE}"/>
              </a:ext>
            </a:extLst>
          </p:cNvPr>
          <p:cNvSpPr txBox="1"/>
          <p:nvPr/>
        </p:nvSpPr>
        <p:spPr>
          <a:xfrm>
            <a:off x="483801" y="6211045"/>
            <a:ext cx="7764164" cy="246221"/>
          </a:xfrm>
          <a:prstGeom prst="rect">
            <a:avLst/>
          </a:prstGeom>
          <a:noFill/>
        </p:spPr>
        <p:txBody>
          <a:bodyPr wrap="square">
            <a:spAutoFit/>
          </a:bodyPr>
          <a:lstStyle/>
          <a:p>
            <a:r>
              <a:rPr lang="de-DE" sz="1000" dirty="0">
                <a:latin typeface="Arial"/>
              </a:rPr>
              <a:t>Campbell et al. (2017) </a:t>
            </a:r>
            <a:r>
              <a:rPr lang="de-DE" sz="1000" dirty="0" err="1">
                <a:latin typeface="Arial"/>
              </a:rPr>
              <a:t>based</a:t>
            </a:r>
            <a:r>
              <a:rPr lang="de-DE" sz="1000" dirty="0">
                <a:latin typeface="Arial"/>
              </a:rPr>
              <a:t> on Steffen et al. (2015)</a:t>
            </a:r>
            <a:endParaRPr lang="de-DE" sz="1000" dirty="0"/>
          </a:p>
        </p:txBody>
      </p:sp>
      <p:pic>
        <p:nvPicPr>
          <p:cNvPr id="10" name="Grafik 9">
            <a:extLst>
              <a:ext uri="{FF2B5EF4-FFF2-40B4-BE49-F238E27FC236}">
                <a16:creationId xmlns:a16="http://schemas.microsoft.com/office/drawing/2014/main" id="{F37545A3-AF90-BBCD-85DD-FB7134A8C39B}"/>
              </a:ext>
            </a:extLst>
          </p:cNvPr>
          <p:cNvPicPr>
            <a:picLocks noChangeAspect="1"/>
          </p:cNvPicPr>
          <p:nvPr/>
        </p:nvPicPr>
        <p:blipFill>
          <a:blip r:embed="rId3"/>
          <a:stretch>
            <a:fillRect/>
          </a:stretch>
        </p:blipFill>
        <p:spPr>
          <a:xfrm>
            <a:off x="355465" y="1742062"/>
            <a:ext cx="5346835" cy="4461221"/>
          </a:xfrm>
          <a:prstGeom prst="rect">
            <a:avLst/>
          </a:prstGeom>
        </p:spPr>
      </p:pic>
      <p:pic>
        <p:nvPicPr>
          <p:cNvPr id="11" name="Grafik 10">
            <a:extLst>
              <a:ext uri="{FF2B5EF4-FFF2-40B4-BE49-F238E27FC236}">
                <a16:creationId xmlns:a16="http://schemas.microsoft.com/office/drawing/2014/main" id="{80DE29BC-B889-2C80-C699-A3EA79B75C8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33924" y1="21231" x2="34987" y2="20488"/>
                        <a14:foregroundMark x1="37467" y1="25902" x2="43401" y2="34501"/>
                        <a14:foregroundMark x1="43401" y1="34501" x2="42073" y2="21975"/>
                        <a14:foregroundMark x1="42073" y1="21975" x2="41984" y2="21868"/>
                        <a14:foregroundMark x1="36404" y1="44586" x2="37733" y2="46497"/>
                        <a14:foregroundMark x1="39150" y1="47134" x2="42781" y2="52972"/>
                        <a14:foregroundMark x1="40655" y1="51911" x2="43047" y2="54989"/>
                        <a14:foregroundMark x1="34987" y1="66454" x2="45970" y2="69745"/>
                        <a14:foregroundMark x1="42489" y1="72081" x2="43047" y2="73142"/>
                        <a14:foregroundMark x1="41541" y1="70276" x2="42489" y2="72081"/>
                        <a14:foregroundMark x1="41187" y1="73673" x2="48716" y2="75690"/>
                        <a14:foregroundMark x1="40833" y1="74841" x2="49335" y2="76060"/>
                        <a14:foregroundMark x1="46324" y1="45329" x2="46324" y2="45329"/>
                        <a14:foregroundMark x1="47564" y1="44268" x2="47564" y2="44268"/>
                        <a14:foregroundMark x1="47564" y1="42251" x2="47564" y2="42251"/>
                        <a14:foregroundMark x1="48539" y1="43631" x2="48539" y2="43631"/>
                        <a14:foregroundMark x1="48007" y1="46285" x2="48007" y2="46285"/>
                        <a14:foregroundMark x1="48096" y1="47346" x2="48096" y2="47346"/>
                        <a14:foregroundMark x1="48804" y1="46072" x2="48804" y2="46072"/>
                        <a14:foregroundMark x1="48893" y1="47877" x2="48893" y2="47877"/>
                        <a14:foregroundMark x1="49601" y1="45754" x2="49601" y2="45754"/>
                        <a14:foregroundMark x1="50133" y1="46178" x2="50133" y2="46178"/>
                        <a14:foregroundMark x1="49690" y1="45541" x2="49956" y2="45541"/>
                        <a14:foregroundMark x1="50044" y1="43949" x2="50044" y2="43949"/>
                        <a14:foregroundMark x1="50044" y1="44480" x2="50044" y2="44480"/>
                        <a14:foregroundMark x1="50133" y1="44161" x2="50133" y2="44161"/>
                        <a14:foregroundMark x1="50044" y1="45011" x2="50044" y2="45011"/>
                        <a14:foregroundMark x1="49690" y1="42357" x2="49690" y2="42357"/>
                        <a14:foregroundMark x1="49513" y1="40552" x2="49513" y2="40552"/>
                        <a14:foregroundMark x1="49779" y1="40340" x2="49779" y2="40340"/>
                        <a14:foregroundMark x1="50044" y1="38960" x2="50044" y2="38960"/>
                        <a14:foregroundMark x1="49867" y1="38110" x2="49867" y2="38110"/>
                        <a14:foregroundMark x1="36847" y1="40234" x2="36847" y2="40234"/>
                        <a14:foregroundMark x1="39858" y1="50743" x2="39858" y2="50743"/>
                        <a14:foregroundMark x1="39415" y1="49682" x2="39415" y2="49682"/>
                        <a14:foregroundMark x1="35518" y1="66985" x2="36050" y2="66985"/>
                        <a14:foregroundMark x1="36670" y1="67941" x2="36670" y2="67941"/>
                        <a14:foregroundMark x1="37821" y1="68259" x2="37821" y2="68259"/>
                        <a14:foregroundMark x1="40744" y1="70064" x2="40744" y2="70064"/>
                        <a14:foregroundMark x1="40744" y1="74416" x2="40744" y2="74416"/>
                        <a14:foregroundMark x1="48450" y1="76433" x2="48450" y2="76433"/>
                        <a14:foregroundMark x1="49601" y1="76008" x2="49601" y2="76008"/>
                        <a14:foregroundMark x1="33924" y1="20488" x2="33924" y2="20488"/>
                        <a14:foregroundMark x1="34898" y1="19427" x2="34898" y2="19427"/>
                        <a14:foregroundMark x1="37821" y1="17622" x2="37821" y2="17622"/>
                        <a14:foregroundMark x1="37467" y1="16879" x2="37467" y2="16879"/>
                        <a14:foregroundMark x1="38618" y1="16667" x2="38618" y2="16667"/>
                        <a14:foregroundMark x1="39947" y1="16136" x2="39947" y2="16136"/>
                        <a14:foregroundMark x1="40213" y1="15817" x2="40213" y2="15817"/>
                        <a14:backgroundMark x1="35957" y1="40234" x2="34898" y2="43737"/>
                        <a14:backgroundMark x1="38836" y1="30709" x2="35957" y2="40234"/>
                        <a14:backgroundMark x1="35912" y1="40234" x2="38618" y2="30892"/>
                        <a14:backgroundMark x1="34898" y1="43737" x2="35912" y2="40234"/>
                        <a14:backgroundMark x1="38618" y1="30892" x2="33658" y2="44480"/>
                        <a14:backgroundMark x1="33658" y1="44480" x2="33481" y2="45966"/>
                        <a14:backgroundMark x1="45084" y1="28238" x2="51461" y2="36518"/>
                        <a14:backgroundMark x1="51461" y1="36518" x2="45704" y2="27919"/>
                        <a14:backgroundMark x1="45704" y1="27919" x2="53764" y2="27919"/>
                        <a14:backgroundMark x1="57839" y1="23036" x2="54916" y2="33652"/>
                        <a14:backgroundMark x1="54916" y1="33652" x2="64128" y2="36093"/>
                        <a14:backgroundMark x1="64128" y1="36093" x2="55890" y2="23355"/>
                        <a14:backgroundMark x1="55890" y1="23355" x2="52436" y2="23992"/>
                        <a14:backgroundMark x1="51904" y1="45329" x2="65545" y2="57431"/>
                        <a14:backgroundMark x1="65545" y1="57431" x2="56422" y2="47240"/>
                        <a14:backgroundMark x1="56422" y1="47240" x2="55624" y2="48514"/>
                        <a14:backgroundMark x1="50521" y1="47877" x2="51550" y2="46709"/>
                        <a14:backgroundMark x1="49867" y1="48620" x2="50521" y2="47877"/>
                        <a14:backgroundMark x1="50841" y1="75796" x2="50841" y2="77389"/>
                        <a14:backgroundMark x1="39415" y1="76115" x2="49070" y2="78238"/>
                        <a14:backgroundMark x1="49070" y1="78238" x2="38795" y2="76539"/>
                        <a14:backgroundMark x1="38795" y1="76539" x2="48273" y2="79299"/>
                        <a14:backgroundMark x1="48273" y1="79299" x2="49601" y2="80255"/>
                        <a14:backgroundMark x1="36492" y1="47877" x2="37024" y2="48514"/>
                        <a14:backgroundMark x1="37024" y1="48832" x2="40478" y2="55945"/>
                        <a14:backgroundMark x1="38558" y1="50743" x2="40921" y2="55096"/>
                        <a14:backgroundMark x1="37982" y1="49682" x2="38558" y2="50743"/>
                        <a14:backgroundMark x1="37290" y1="48408" x2="37982" y2="49682"/>
                        <a14:backgroundMark x1="49779" y1="49151" x2="52790" y2="49257"/>
                        <a14:backgroundMark x1="33747" y1="67622" x2="37998" y2="72718"/>
                        <a14:backgroundMark x1="40833" y1="72081" x2="40833" y2="72081"/>
                      </a14:backgroundRemoval>
                    </a14:imgEffect>
                  </a14:imgLayer>
                </a14:imgProps>
              </a:ext>
            </a:extLst>
          </a:blip>
          <a:stretch>
            <a:fillRect/>
          </a:stretch>
        </p:blipFill>
        <p:spPr>
          <a:xfrm>
            <a:off x="355465" y="1742061"/>
            <a:ext cx="5346835" cy="4461221"/>
          </a:xfrm>
          <a:prstGeom prst="rect">
            <a:avLst/>
          </a:prstGeom>
        </p:spPr>
      </p:pic>
    </p:spTree>
    <p:extLst>
      <p:ext uri="{BB962C8B-B14F-4D97-AF65-F5344CB8AC3E}">
        <p14:creationId xmlns:p14="http://schemas.microsoft.com/office/powerpoint/2010/main" val="2664499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par>
                                <p:cTn id="8" presetID="6" presetClass="emph" presetSubtype="0" autoRev="1" fill="hold" nodeType="withEffect">
                                  <p:stCondLst>
                                    <p:cond delay="0"/>
                                  </p:stCondLst>
                                  <p:childTnLst>
                                    <p:animScale>
                                      <p:cBhvr>
                                        <p:cTn id="9" dur="750" fill="hold"/>
                                        <p:tgtEl>
                                          <p:spTgt spid="11"/>
                                        </p:tgtEl>
                                      </p:cBhvr>
                                      <p:by x="115000" y="115000"/>
                                    </p:animScale>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par>
                                <p:cTn id="20" presetID="10" presetClass="entr" presetSubtype="0" fill="hold" nodeType="withEffect">
                                  <p:stCondLst>
                                    <p:cond delay="40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3C41A-18D7-CA79-D8CC-77CE8E3F36E2}"/>
            </a:ext>
          </a:extLst>
        </p:cNvPr>
        <p:cNvGrpSpPr/>
        <p:nvPr/>
      </p:nvGrpSpPr>
      <p:grpSpPr>
        <a:xfrm>
          <a:off x="0" y="0"/>
          <a:ext cx="0" cy="0"/>
          <a:chOff x="0" y="0"/>
          <a:chExt cx="0" cy="0"/>
        </a:xfrm>
      </p:grpSpPr>
      <p:sp>
        <p:nvSpPr>
          <p:cNvPr id="4" name="Textfeld 3">
            <a:extLst>
              <a:ext uri="{FF2B5EF4-FFF2-40B4-BE49-F238E27FC236}">
                <a16:creationId xmlns:a16="http://schemas.microsoft.com/office/drawing/2014/main" id="{F43A48A7-353B-83A8-C215-E358126CB8B6}"/>
              </a:ext>
            </a:extLst>
          </p:cNvPr>
          <p:cNvSpPr txBox="1"/>
          <p:nvPr/>
        </p:nvSpPr>
        <p:spPr>
          <a:xfrm>
            <a:off x="11611992" y="6573915"/>
            <a:ext cx="443884" cy="246221"/>
          </a:xfrm>
          <a:prstGeom prst="rect">
            <a:avLst/>
          </a:prstGeom>
          <a:noFill/>
        </p:spPr>
        <p:txBody>
          <a:bodyPr wrap="square" rtlCol="0">
            <a:spAutoFit/>
          </a:bodyPr>
          <a:lstStyle/>
          <a:p>
            <a:r>
              <a:rPr lang="de-DE" sz="1000" dirty="0">
                <a:solidFill>
                  <a:schemeClr val="bg1"/>
                </a:solidFill>
                <a:latin typeface="Arial" panose="020B0604020202020204" pitchFamily="34" charset="0"/>
                <a:cs typeface="Arial" panose="020B0604020202020204" pitchFamily="34" charset="0"/>
              </a:rPr>
              <a:t>15</a:t>
            </a:r>
          </a:p>
        </p:txBody>
      </p:sp>
      <p:sp>
        <p:nvSpPr>
          <p:cNvPr id="23" name="Titel 1">
            <a:extLst>
              <a:ext uri="{FF2B5EF4-FFF2-40B4-BE49-F238E27FC236}">
                <a16:creationId xmlns:a16="http://schemas.microsoft.com/office/drawing/2014/main" id="{6CC70A23-A903-593A-4D70-922E730CFCF7}"/>
              </a:ext>
            </a:extLst>
          </p:cNvPr>
          <p:cNvSpPr txBox="1">
            <a:spLocks/>
          </p:cNvSpPr>
          <p:nvPr/>
        </p:nvSpPr>
        <p:spPr>
          <a:xfrm>
            <a:off x="0" y="1125823"/>
            <a:ext cx="10005652" cy="517300"/>
          </a:xfrm>
          <a:prstGeom prst="rect">
            <a:avLst/>
          </a:prstGeom>
          <a:noFill/>
        </p:spPr>
        <p:txBody>
          <a:bodyPr anchor="ctr"/>
          <a:lstStyle>
            <a:lvl1pPr algn="ctr" defTabSz="257175" rtl="0" eaLnBrk="1" latinLnBrk="0" hangingPunct="1">
              <a:spcBef>
                <a:spcPct val="0"/>
              </a:spcBef>
              <a:buNone/>
              <a:defRPr sz="2475" kern="1200">
                <a:solidFill>
                  <a:schemeClr val="tx1"/>
                </a:solidFill>
                <a:latin typeface="+mj-lt"/>
                <a:ea typeface="+mj-ea"/>
                <a:cs typeface="+mj-cs"/>
              </a:defRPr>
            </a:lvl1pPr>
          </a:lstStyle>
          <a:p>
            <a:pPr algn="l"/>
            <a:r>
              <a:rPr lang="de-DE" sz="2400" dirty="0">
                <a:latin typeface="Arial"/>
              </a:rPr>
              <a:t>Different </a:t>
            </a:r>
            <a:r>
              <a:rPr lang="de-DE" sz="2400" dirty="0" err="1">
                <a:latin typeface="Arial"/>
              </a:rPr>
              <a:t>perspectives</a:t>
            </a:r>
            <a:r>
              <a:rPr lang="de-DE" sz="2400" dirty="0">
                <a:latin typeface="Arial"/>
              </a:rPr>
              <a:t> – different </a:t>
            </a:r>
            <a:r>
              <a:rPr lang="de-DE" sz="2400" dirty="0" err="1">
                <a:latin typeface="Arial"/>
              </a:rPr>
              <a:t>units</a:t>
            </a:r>
            <a:endParaRPr lang="de-DE" sz="2400" dirty="0">
              <a:latin typeface="Arial"/>
            </a:endParaRPr>
          </a:p>
        </p:txBody>
      </p:sp>
      <p:sp>
        <p:nvSpPr>
          <p:cNvPr id="5" name="Textfeld 4">
            <a:extLst>
              <a:ext uri="{FF2B5EF4-FFF2-40B4-BE49-F238E27FC236}">
                <a16:creationId xmlns:a16="http://schemas.microsoft.com/office/drawing/2014/main" id="{C24F09BD-06A4-97DD-525C-E1BE960BAC1A}"/>
              </a:ext>
            </a:extLst>
          </p:cNvPr>
          <p:cNvSpPr txBox="1"/>
          <p:nvPr/>
        </p:nvSpPr>
        <p:spPr>
          <a:xfrm>
            <a:off x="0" y="400734"/>
            <a:ext cx="9483365" cy="523220"/>
          </a:xfrm>
          <a:prstGeom prst="rect">
            <a:avLst/>
          </a:prstGeom>
          <a:noFill/>
        </p:spPr>
        <p:txBody>
          <a:bodyPr wrap="square" rtlCol="0">
            <a:spAutoFit/>
          </a:bodyPr>
          <a:lstStyle/>
          <a:p>
            <a:r>
              <a:rPr lang="de-DE" sz="2800" dirty="0">
                <a:solidFill>
                  <a:schemeClr val="bg1"/>
                </a:solidFill>
                <a:latin typeface="Arial" panose="020B0604020202020204" pitchFamily="34" charset="0"/>
                <a:cs typeface="Arial" panose="020B0604020202020204" pitchFamily="34" charset="0"/>
              </a:rPr>
              <a:t>3. Further Research – </a:t>
            </a:r>
            <a:r>
              <a:rPr lang="de-DE" sz="2800" dirty="0" err="1">
                <a:solidFill>
                  <a:schemeClr val="bg1"/>
                </a:solidFill>
                <a:latin typeface="Arial" panose="020B0604020202020204" pitchFamily="34" charset="0"/>
                <a:cs typeface="Arial" panose="020B0604020202020204" pitchFamily="34" charset="0"/>
              </a:rPr>
              <a:t>Functional</a:t>
            </a:r>
            <a:r>
              <a:rPr lang="de-DE" sz="2800" dirty="0">
                <a:solidFill>
                  <a:schemeClr val="bg1"/>
                </a:solidFill>
                <a:latin typeface="Arial" panose="020B0604020202020204" pitchFamily="34" charset="0"/>
                <a:cs typeface="Arial" panose="020B0604020202020204" pitchFamily="34" charset="0"/>
              </a:rPr>
              <a:t> Units</a:t>
            </a:r>
          </a:p>
        </p:txBody>
      </p:sp>
      <p:pic>
        <p:nvPicPr>
          <p:cNvPr id="3" name="Inhaltsplatzhalter 4" descr="Ein Bild, das Text, Zeichnung, Entwurf, Diagramm enthält.&#10;&#10;KI-generierte Inhalte können fehlerhaft sein.">
            <a:extLst>
              <a:ext uri="{FF2B5EF4-FFF2-40B4-BE49-F238E27FC236}">
                <a16:creationId xmlns:a16="http://schemas.microsoft.com/office/drawing/2014/main" id="{7E99FCEC-F0A4-E8A1-BEB5-DA092862907C}"/>
              </a:ext>
            </a:extLst>
          </p:cNvPr>
          <p:cNvPicPr>
            <a:picLocks noChangeAspect="1"/>
          </p:cNvPicPr>
          <p:nvPr/>
        </p:nvPicPr>
        <p:blipFill>
          <a:blip r:embed="rId3"/>
          <a:stretch>
            <a:fillRect/>
          </a:stretch>
        </p:blipFill>
        <p:spPr>
          <a:xfrm>
            <a:off x="2027151" y="1649629"/>
            <a:ext cx="8137698" cy="4807637"/>
          </a:xfrm>
          <a:prstGeom prst="rect">
            <a:avLst/>
          </a:prstGeom>
        </p:spPr>
      </p:pic>
    </p:spTree>
    <p:extLst>
      <p:ext uri="{BB962C8B-B14F-4D97-AF65-F5344CB8AC3E}">
        <p14:creationId xmlns:p14="http://schemas.microsoft.com/office/powerpoint/2010/main" val="1185995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F9254-2BD0-B20B-7199-89B23FE4C132}"/>
            </a:ext>
          </a:extLst>
        </p:cNvPr>
        <p:cNvGrpSpPr/>
        <p:nvPr/>
      </p:nvGrpSpPr>
      <p:grpSpPr>
        <a:xfrm>
          <a:off x="0" y="0"/>
          <a:ext cx="0" cy="0"/>
          <a:chOff x="0" y="0"/>
          <a:chExt cx="0" cy="0"/>
        </a:xfrm>
      </p:grpSpPr>
      <p:sp>
        <p:nvSpPr>
          <p:cNvPr id="4" name="Textfeld 3">
            <a:extLst>
              <a:ext uri="{FF2B5EF4-FFF2-40B4-BE49-F238E27FC236}">
                <a16:creationId xmlns:a16="http://schemas.microsoft.com/office/drawing/2014/main" id="{78EE68E2-32CA-4142-D01A-8377BDAD2677}"/>
              </a:ext>
            </a:extLst>
          </p:cNvPr>
          <p:cNvSpPr txBox="1"/>
          <p:nvPr/>
        </p:nvSpPr>
        <p:spPr>
          <a:xfrm>
            <a:off x="11611992" y="6573915"/>
            <a:ext cx="443884" cy="246221"/>
          </a:xfrm>
          <a:prstGeom prst="rect">
            <a:avLst/>
          </a:prstGeom>
          <a:noFill/>
        </p:spPr>
        <p:txBody>
          <a:bodyPr wrap="square" rtlCol="0">
            <a:spAutoFit/>
          </a:bodyPr>
          <a:lstStyle/>
          <a:p>
            <a:r>
              <a:rPr lang="de-DE" sz="1000" dirty="0">
                <a:solidFill>
                  <a:schemeClr val="bg1"/>
                </a:solidFill>
                <a:latin typeface="Arial" panose="020B0604020202020204" pitchFamily="34" charset="0"/>
                <a:cs typeface="Arial" panose="020B0604020202020204" pitchFamily="34" charset="0"/>
              </a:rPr>
              <a:t>15</a:t>
            </a:r>
          </a:p>
        </p:txBody>
      </p:sp>
      <p:sp>
        <p:nvSpPr>
          <p:cNvPr id="23" name="Titel 1">
            <a:extLst>
              <a:ext uri="{FF2B5EF4-FFF2-40B4-BE49-F238E27FC236}">
                <a16:creationId xmlns:a16="http://schemas.microsoft.com/office/drawing/2014/main" id="{7EAFE295-45A6-CC00-B66F-DC4AEC27964D}"/>
              </a:ext>
            </a:extLst>
          </p:cNvPr>
          <p:cNvSpPr txBox="1">
            <a:spLocks/>
          </p:cNvSpPr>
          <p:nvPr/>
        </p:nvSpPr>
        <p:spPr>
          <a:xfrm>
            <a:off x="0" y="1125823"/>
            <a:ext cx="10005652" cy="517300"/>
          </a:xfrm>
          <a:prstGeom prst="rect">
            <a:avLst/>
          </a:prstGeom>
          <a:noFill/>
        </p:spPr>
        <p:txBody>
          <a:bodyPr anchor="ctr"/>
          <a:lstStyle>
            <a:lvl1pPr algn="ctr" defTabSz="257175" rtl="0" eaLnBrk="1" latinLnBrk="0" hangingPunct="1">
              <a:spcBef>
                <a:spcPct val="0"/>
              </a:spcBef>
              <a:buNone/>
              <a:defRPr sz="2475" kern="1200">
                <a:solidFill>
                  <a:schemeClr val="tx1"/>
                </a:solidFill>
                <a:latin typeface="+mj-lt"/>
                <a:ea typeface="+mj-ea"/>
                <a:cs typeface="+mj-cs"/>
              </a:defRPr>
            </a:lvl1pPr>
          </a:lstStyle>
          <a:p>
            <a:pPr algn="l"/>
            <a:r>
              <a:rPr lang="de-DE" sz="2400" dirty="0">
                <a:latin typeface="Arial"/>
              </a:rPr>
              <a:t>Stakeholder-</a:t>
            </a:r>
            <a:r>
              <a:rPr lang="de-DE" sz="2400" dirty="0" err="1">
                <a:latin typeface="Arial"/>
              </a:rPr>
              <a:t>based</a:t>
            </a:r>
            <a:r>
              <a:rPr lang="de-DE" sz="2400" dirty="0">
                <a:latin typeface="Arial"/>
              </a:rPr>
              <a:t> </a:t>
            </a:r>
            <a:r>
              <a:rPr lang="de-DE" sz="2400" dirty="0" err="1">
                <a:latin typeface="Arial"/>
              </a:rPr>
              <a:t>taxonomy</a:t>
            </a:r>
            <a:r>
              <a:rPr lang="de-DE" sz="2400" dirty="0">
                <a:latin typeface="Arial"/>
              </a:rPr>
              <a:t> </a:t>
            </a:r>
            <a:r>
              <a:rPr lang="de-DE" sz="2400" dirty="0" err="1">
                <a:latin typeface="Arial"/>
              </a:rPr>
              <a:t>of</a:t>
            </a:r>
            <a:r>
              <a:rPr lang="de-DE" sz="2400" dirty="0">
                <a:latin typeface="Arial"/>
              </a:rPr>
              <a:t> </a:t>
            </a:r>
            <a:r>
              <a:rPr lang="de-DE" sz="2400" dirty="0" err="1">
                <a:latin typeface="Arial"/>
              </a:rPr>
              <a:t>functions</a:t>
            </a:r>
            <a:endParaRPr lang="de-DE" sz="2400" dirty="0">
              <a:latin typeface="Arial"/>
            </a:endParaRPr>
          </a:p>
        </p:txBody>
      </p:sp>
      <p:sp>
        <p:nvSpPr>
          <p:cNvPr id="5" name="Textfeld 4">
            <a:extLst>
              <a:ext uri="{FF2B5EF4-FFF2-40B4-BE49-F238E27FC236}">
                <a16:creationId xmlns:a16="http://schemas.microsoft.com/office/drawing/2014/main" id="{7004E7EF-196A-0780-BB1F-95D560E7EC4F}"/>
              </a:ext>
            </a:extLst>
          </p:cNvPr>
          <p:cNvSpPr txBox="1"/>
          <p:nvPr/>
        </p:nvSpPr>
        <p:spPr>
          <a:xfrm>
            <a:off x="0" y="400734"/>
            <a:ext cx="9483365" cy="523220"/>
          </a:xfrm>
          <a:prstGeom prst="rect">
            <a:avLst/>
          </a:prstGeom>
          <a:noFill/>
        </p:spPr>
        <p:txBody>
          <a:bodyPr wrap="square" rtlCol="0">
            <a:spAutoFit/>
          </a:bodyPr>
          <a:lstStyle/>
          <a:p>
            <a:r>
              <a:rPr lang="de-DE" sz="2800" dirty="0">
                <a:solidFill>
                  <a:schemeClr val="bg1"/>
                </a:solidFill>
                <a:latin typeface="Arial" panose="020B0604020202020204" pitchFamily="34" charset="0"/>
                <a:cs typeface="Arial" panose="020B0604020202020204" pitchFamily="34" charset="0"/>
              </a:rPr>
              <a:t>3. Further Research – </a:t>
            </a:r>
            <a:r>
              <a:rPr lang="de-DE" sz="2800" dirty="0" err="1">
                <a:solidFill>
                  <a:schemeClr val="bg1"/>
                </a:solidFill>
                <a:latin typeface="Arial" panose="020B0604020202020204" pitchFamily="34" charset="0"/>
                <a:cs typeface="Arial" panose="020B0604020202020204" pitchFamily="34" charset="0"/>
              </a:rPr>
              <a:t>Functional</a:t>
            </a:r>
            <a:r>
              <a:rPr lang="de-DE" sz="2800" dirty="0">
                <a:solidFill>
                  <a:schemeClr val="bg1"/>
                </a:solidFill>
                <a:latin typeface="Arial" panose="020B0604020202020204" pitchFamily="34" charset="0"/>
                <a:cs typeface="Arial" panose="020B0604020202020204" pitchFamily="34" charset="0"/>
              </a:rPr>
              <a:t> Units</a:t>
            </a:r>
          </a:p>
        </p:txBody>
      </p:sp>
      <p:pic>
        <p:nvPicPr>
          <p:cNvPr id="2" name="Inhaltsplatzhalter 4" descr="Ein Bild, das Text, Screenshot, Schrift, Reihe enthält.&#10;&#10;KI-generierte Inhalte können fehlerhaft sein.">
            <a:extLst>
              <a:ext uri="{FF2B5EF4-FFF2-40B4-BE49-F238E27FC236}">
                <a16:creationId xmlns:a16="http://schemas.microsoft.com/office/drawing/2014/main" id="{6F439570-1889-5CA3-3C1A-CDD8A4BFD0E2}"/>
              </a:ext>
            </a:extLst>
          </p:cNvPr>
          <p:cNvPicPr>
            <a:picLocks noChangeAspect="1"/>
          </p:cNvPicPr>
          <p:nvPr/>
        </p:nvPicPr>
        <p:blipFill>
          <a:blip r:embed="rId3"/>
          <a:stretch>
            <a:fillRect/>
          </a:stretch>
        </p:blipFill>
        <p:spPr>
          <a:xfrm>
            <a:off x="1886038" y="1643123"/>
            <a:ext cx="8419923" cy="4849385"/>
          </a:xfrm>
          <a:prstGeom prst="rect">
            <a:avLst/>
          </a:prstGeom>
        </p:spPr>
      </p:pic>
    </p:spTree>
    <p:extLst>
      <p:ext uri="{BB962C8B-B14F-4D97-AF65-F5344CB8AC3E}">
        <p14:creationId xmlns:p14="http://schemas.microsoft.com/office/powerpoint/2010/main" val="3632458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FBA87-DE00-C724-75D9-8C72246DEDB8}"/>
            </a:ext>
          </a:extLst>
        </p:cNvPr>
        <p:cNvGrpSpPr/>
        <p:nvPr/>
      </p:nvGrpSpPr>
      <p:grpSpPr>
        <a:xfrm>
          <a:off x="0" y="0"/>
          <a:ext cx="0" cy="0"/>
          <a:chOff x="0" y="0"/>
          <a:chExt cx="0" cy="0"/>
        </a:xfrm>
      </p:grpSpPr>
      <p:sp>
        <p:nvSpPr>
          <p:cNvPr id="4" name="Textfeld 3">
            <a:extLst>
              <a:ext uri="{FF2B5EF4-FFF2-40B4-BE49-F238E27FC236}">
                <a16:creationId xmlns:a16="http://schemas.microsoft.com/office/drawing/2014/main" id="{11D64D88-520D-C5D3-3573-0F1EE0660412}"/>
              </a:ext>
            </a:extLst>
          </p:cNvPr>
          <p:cNvSpPr txBox="1"/>
          <p:nvPr/>
        </p:nvSpPr>
        <p:spPr>
          <a:xfrm>
            <a:off x="11611992" y="6573915"/>
            <a:ext cx="443884" cy="246221"/>
          </a:xfrm>
          <a:prstGeom prst="rect">
            <a:avLst/>
          </a:prstGeom>
          <a:noFill/>
        </p:spPr>
        <p:txBody>
          <a:bodyPr wrap="square" rtlCol="0">
            <a:spAutoFit/>
          </a:bodyPr>
          <a:lstStyle/>
          <a:p>
            <a:r>
              <a:rPr lang="de-DE" sz="1000" dirty="0">
                <a:solidFill>
                  <a:schemeClr val="bg1"/>
                </a:solidFill>
                <a:latin typeface="Arial" panose="020B0604020202020204" pitchFamily="34" charset="0"/>
                <a:cs typeface="Arial" panose="020B0604020202020204" pitchFamily="34" charset="0"/>
              </a:rPr>
              <a:t>15</a:t>
            </a:r>
          </a:p>
        </p:txBody>
      </p:sp>
      <p:sp>
        <p:nvSpPr>
          <p:cNvPr id="5" name="Textfeld 4">
            <a:extLst>
              <a:ext uri="{FF2B5EF4-FFF2-40B4-BE49-F238E27FC236}">
                <a16:creationId xmlns:a16="http://schemas.microsoft.com/office/drawing/2014/main" id="{5EDE056E-F55F-F5AA-2786-712D2783E9D0}"/>
              </a:ext>
            </a:extLst>
          </p:cNvPr>
          <p:cNvSpPr txBox="1"/>
          <p:nvPr/>
        </p:nvSpPr>
        <p:spPr>
          <a:xfrm>
            <a:off x="0" y="400734"/>
            <a:ext cx="9483365" cy="523220"/>
          </a:xfrm>
          <a:prstGeom prst="rect">
            <a:avLst/>
          </a:prstGeom>
          <a:noFill/>
        </p:spPr>
        <p:txBody>
          <a:bodyPr wrap="square" rtlCol="0">
            <a:spAutoFit/>
          </a:bodyPr>
          <a:lstStyle/>
          <a:p>
            <a:r>
              <a:rPr lang="de-DE" sz="2800" dirty="0">
                <a:solidFill>
                  <a:schemeClr val="bg1"/>
                </a:solidFill>
                <a:latin typeface="Arial" panose="020B0604020202020204" pitchFamily="34" charset="0"/>
                <a:cs typeface="Arial" panose="020B0604020202020204" pitchFamily="34" charset="0"/>
              </a:rPr>
              <a:t>3. Further Research – </a:t>
            </a:r>
            <a:r>
              <a:rPr lang="de-DE" sz="2800" dirty="0" err="1">
                <a:solidFill>
                  <a:schemeClr val="bg1"/>
                </a:solidFill>
                <a:latin typeface="Arial" panose="020B0604020202020204" pitchFamily="34" charset="0"/>
                <a:cs typeface="Arial" panose="020B0604020202020204" pitchFamily="34" charset="0"/>
              </a:rPr>
              <a:t>Functional</a:t>
            </a:r>
            <a:r>
              <a:rPr lang="de-DE" sz="2800" dirty="0">
                <a:solidFill>
                  <a:schemeClr val="bg1"/>
                </a:solidFill>
                <a:latin typeface="Arial" panose="020B0604020202020204" pitchFamily="34" charset="0"/>
                <a:cs typeface="Arial" panose="020B0604020202020204" pitchFamily="34" charset="0"/>
              </a:rPr>
              <a:t> Units</a:t>
            </a:r>
          </a:p>
        </p:txBody>
      </p:sp>
      <p:pic>
        <p:nvPicPr>
          <p:cNvPr id="6" name="Grafik 5" descr="Ein Bild, das Text, Screenshot, Schrift enthält.&#10;&#10;KI-generierte Inhalte können fehlerhaft sein.">
            <a:extLst>
              <a:ext uri="{FF2B5EF4-FFF2-40B4-BE49-F238E27FC236}">
                <a16:creationId xmlns:a16="http://schemas.microsoft.com/office/drawing/2014/main" id="{E1978147-6403-3C3F-723F-0861D9DE0897}"/>
              </a:ext>
            </a:extLst>
          </p:cNvPr>
          <p:cNvPicPr>
            <a:picLocks noChangeAspect="1"/>
          </p:cNvPicPr>
          <p:nvPr/>
        </p:nvPicPr>
        <p:blipFill>
          <a:blip r:embed="rId3"/>
          <a:stretch>
            <a:fillRect/>
          </a:stretch>
        </p:blipFill>
        <p:spPr>
          <a:xfrm>
            <a:off x="1101183" y="1440180"/>
            <a:ext cx="9989633" cy="4615180"/>
          </a:xfrm>
          <a:prstGeom prst="rect">
            <a:avLst/>
          </a:prstGeom>
        </p:spPr>
      </p:pic>
    </p:spTree>
    <p:extLst>
      <p:ext uri="{BB962C8B-B14F-4D97-AF65-F5344CB8AC3E}">
        <p14:creationId xmlns:p14="http://schemas.microsoft.com/office/powerpoint/2010/main" val="1804980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CA609DA7-13D7-0610-36B2-0F632E266B24}"/>
              </a:ext>
            </a:extLst>
          </p:cNvPr>
          <p:cNvSpPr txBox="1"/>
          <p:nvPr/>
        </p:nvSpPr>
        <p:spPr>
          <a:xfrm>
            <a:off x="0" y="400734"/>
            <a:ext cx="9483365" cy="523220"/>
          </a:xfrm>
          <a:prstGeom prst="rect">
            <a:avLst/>
          </a:prstGeom>
          <a:noFill/>
        </p:spPr>
        <p:txBody>
          <a:bodyPr wrap="square" rtlCol="0">
            <a:spAutoFit/>
          </a:bodyPr>
          <a:lstStyle/>
          <a:p>
            <a:r>
              <a:rPr lang="de-DE" sz="2800" dirty="0">
                <a:solidFill>
                  <a:schemeClr val="bg1"/>
                </a:solidFill>
                <a:latin typeface="Arial" panose="020B0604020202020204" pitchFamily="34" charset="0"/>
                <a:cs typeface="Arial" panose="020B0604020202020204" pitchFamily="34" charset="0"/>
              </a:rPr>
              <a:t>4. TCA in Practice – The Penny Campaign</a:t>
            </a:r>
          </a:p>
        </p:txBody>
      </p:sp>
      <p:sp>
        <p:nvSpPr>
          <p:cNvPr id="4" name="Textfeld 3">
            <a:extLst>
              <a:ext uri="{FF2B5EF4-FFF2-40B4-BE49-F238E27FC236}">
                <a16:creationId xmlns:a16="http://schemas.microsoft.com/office/drawing/2014/main" id="{9FA110AB-C2EE-FD86-5281-2D9E2388136F}"/>
              </a:ext>
            </a:extLst>
          </p:cNvPr>
          <p:cNvSpPr txBox="1"/>
          <p:nvPr/>
        </p:nvSpPr>
        <p:spPr>
          <a:xfrm>
            <a:off x="11611992" y="6573915"/>
            <a:ext cx="443884" cy="246221"/>
          </a:xfrm>
          <a:prstGeom prst="rect">
            <a:avLst/>
          </a:prstGeom>
          <a:noFill/>
        </p:spPr>
        <p:txBody>
          <a:bodyPr wrap="square" rtlCol="0">
            <a:spAutoFit/>
          </a:bodyPr>
          <a:lstStyle/>
          <a:p>
            <a:r>
              <a:rPr lang="de-DE" sz="1000" dirty="0">
                <a:solidFill>
                  <a:schemeClr val="bg1"/>
                </a:solidFill>
                <a:latin typeface="Arial" panose="020B0604020202020204" pitchFamily="34" charset="0"/>
                <a:cs typeface="Arial" panose="020B0604020202020204" pitchFamily="34" charset="0"/>
              </a:rPr>
              <a:t>17</a:t>
            </a:r>
          </a:p>
        </p:txBody>
      </p:sp>
      <p:sp>
        <p:nvSpPr>
          <p:cNvPr id="3" name="Freeform 5">
            <a:extLst>
              <a:ext uri="{FF2B5EF4-FFF2-40B4-BE49-F238E27FC236}">
                <a16:creationId xmlns:a16="http://schemas.microsoft.com/office/drawing/2014/main" id="{549F807A-362B-CEDD-A699-93900373AAE1}"/>
              </a:ext>
            </a:extLst>
          </p:cNvPr>
          <p:cNvSpPr/>
          <p:nvPr/>
        </p:nvSpPr>
        <p:spPr>
          <a:xfrm>
            <a:off x="136125" y="1999086"/>
            <a:ext cx="5281696" cy="1749954"/>
          </a:xfrm>
          <a:custGeom>
            <a:avLst/>
            <a:gdLst/>
            <a:ahLst/>
            <a:cxnLst/>
            <a:rect l="l" t="t" r="r" b="b"/>
            <a:pathLst>
              <a:path w="7061905" h="2486854">
                <a:moveTo>
                  <a:pt x="0" y="0"/>
                </a:moveTo>
                <a:lnTo>
                  <a:pt x="7061905" y="0"/>
                </a:lnTo>
                <a:lnTo>
                  <a:pt x="7061905" y="2486854"/>
                </a:lnTo>
                <a:lnTo>
                  <a:pt x="0" y="2486854"/>
                </a:lnTo>
                <a:lnTo>
                  <a:pt x="0" y="0"/>
                </a:lnTo>
                <a:close/>
              </a:path>
            </a:pathLst>
          </a:custGeom>
          <a:blipFill>
            <a:blip r:embed="rId3"/>
            <a:stretch>
              <a:fillRect/>
            </a:stretch>
          </a:blipFill>
        </p:spPr>
        <p:txBody>
          <a:bodyPr/>
          <a:lstStyle/>
          <a:p>
            <a:endParaRPr lang="de-DE"/>
          </a:p>
        </p:txBody>
      </p:sp>
      <p:sp>
        <p:nvSpPr>
          <p:cNvPr id="24" name="Freeform 6">
            <a:extLst>
              <a:ext uri="{FF2B5EF4-FFF2-40B4-BE49-F238E27FC236}">
                <a16:creationId xmlns:a16="http://schemas.microsoft.com/office/drawing/2014/main" id="{B6398DD4-621E-4EA8-98A9-5954D701D723}"/>
              </a:ext>
            </a:extLst>
          </p:cNvPr>
          <p:cNvSpPr/>
          <p:nvPr/>
        </p:nvSpPr>
        <p:spPr>
          <a:xfrm rot="1190849" flipV="1">
            <a:off x="2528208" y="4201187"/>
            <a:ext cx="3485155" cy="1096538"/>
          </a:xfrm>
          <a:custGeom>
            <a:avLst/>
            <a:gdLst/>
            <a:ahLst/>
            <a:cxnLst/>
            <a:rect l="l" t="t" r="r" b="b"/>
            <a:pathLst>
              <a:path w="3593967" h="1284843">
                <a:moveTo>
                  <a:pt x="0" y="1284843"/>
                </a:moveTo>
                <a:lnTo>
                  <a:pt x="3593967" y="1284843"/>
                </a:lnTo>
                <a:lnTo>
                  <a:pt x="3593967" y="0"/>
                </a:lnTo>
                <a:lnTo>
                  <a:pt x="0" y="0"/>
                </a:lnTo>
                <a:lnTo>
                  <a:pt x="0" y="1284843"/>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dirty="0"/>
          </a:p>
        </p:txBody>
      </p:sp>
      <p:sp>
        <p:nvSpPr>
          <p:cNvPr id="25" name="TextBox 7">
            <a:extLst>
              <a:ext uri="{FF2B5EF4-FFF2-40B4-BE49-F238E27FC236}">
                <a16:creationId xmlns:a16="http://schemas.microsoft.com/office/drawing/2014/main" id="{3ABFC0A7-7F62-43EE-301B-BD97183D1D8D}"/>
              </a:ext>
            </a:extLst>
          </p:cNvPr>
          <p:cNvSpPr txBox="1"/>
          <p:nvPr/>
        </p:nvSpPr>
        <p:spPr>
          <a:xfrm>
            <a:off x="136125" y="1191366"/>
            <a:ext cx="6876777" cy="724044"/>
          </a:xfrm>
          <a:prstGeom prst="rect">
            <a:avLst/>
          </a:prstGeom>
        </p:spPr>
        <p:txBody>
          <a:bodyPr wrap="square" lIns="0" tIns="0" rIns="0" bIns="0" rtlCol="0" anchor="t">
            <a:spAutoFit/>
          </a:bodyPr>
          <a:lstStyle/>
          <a:p>
            <a:pPr algn="l">
              <a:lnSpc>
                <a:spcPts val="6839"/>
              </a:lnSpc>
            </a:pPr>
            <a:r>
              <a:rPr lang="en-US" sz="2400" dirty="0">
                <a:solidFill>
                  <a:srgbClr val="000000"/>
                </a:solidFill>
                <a:latin typeface="Arial" panose="020B0604020202020204" pitchFamily="34" charset="0"/>
                <a:ea typeface="Aileron"/>
                <a:cs typeface="Arial" panose="020B0604020202020204" pitchFamily="34" charset="0"/>
                <a:sym typeface="Aileron"/>
              </a:rPr>
              <a:t>PENNY Campaign 2020 </a:t>
            </a:r>
          </a:p>
        </p:txBody>
      </p:sp>
      <p:grpSp>
        <p:nvGrpSpPr>
          <p:cNvPr id="26" name="Group 9">
            <a:extLst>
              <a:ext uri="{FF2B5EF4-FFF2-40B4-BE49-F238E27FC236}">
                <a16:creationId xmlns:a16="http://schemas.microsoft.com/office/drawing/2014/main" id="{10246D4C-4C72-A0FA-2CCD-3FF4BF7229D4}"/>
              </a:ext>
            </a:extLst>
          </p:cNvPr>
          <p:cNvGrpSpPr/>
          <p:nvPr/>
        </p:nvGrpSpPr>
        <p:grpSpPr>
          <a:xfrm>
            <a:off x="6044976" y="1225036"/>
            <a:ext cx="6876777" cy="4274222"/>
            <a:chOff x="0" y="201418"/>
            <a:chExt cx="9169036" cy="5698962"/>
          </a:xfrm>
        </p:grpSpPr>
        <p:sp>
          <p:nvSpPr>
            <p:cNvPr id="27" name="Freeform 10">
              <a:extLst>
                <a:ext uri="{FF2B5EF4-FFF2-40B4-BE49-F238E27FC236}">
                  <a16:creationId xmlns:a16="http://schemas.microsoft.com/office/drawing/2014/main" id="{E506C37C-31C3-D851-2C53-28D1FAB2EAA1}"/>
                </a:ext>
              </a:extLst>
            </p:cNvPr>
            <p:cNvSpPr/>
            <p:nvPr/>
          </p:nvSpPr>
          <p:spPr>
            <a:xfrm>
              <a:off x="0" y="1166809"/>
              <a:ext cx="7569200" cy="4733571"/>
            </a:xfrm>
            <a:custGeom>
              <a:avLst/>
              <a:gdLst/>
              <a:ahLst/>
              <a:cxnLst/>
              <a:rect l="l" t="t" r="r" b="b"/>
              <a:pathLst>
                <a:path w="11751589" h="7682382">
                  <a:moveTo>
                    <a:pt x="0" y="0"/>
                  </a:moveTo>
                  <a:lnTo>
                    <a:pt x="11751589" y="0"/>
                  </a:lnTo>
                  <a:lnTo>
                    <a:pt x="11751589" y="7682382"/>
                  </a:lnTo>
                  <a:lnTo>
                    <a:pt x="0" y="7682382"/>
                  </a:lnTo>
                  <a:lnTo>
                    <a:pt x="0" y="0"/>
                  </a:lnTo>
                  <a:close/>
                </a:path>
              </a:pathLst>
            </a:custGeom>
            <a:blipFill>
              <a:blip r:embed="rId6"/>
              <a:stretch>
                <a:fillRect l="-14195" t="-5809" r="-14028" b="-4520"/>
              </a:stretch>
            </a:blipFill>
          </p:spPr>
          <p:txBody>
            <a:bodyPr/>
            <a:lstStyle/>
            <a:p>
              <a:endParaRPr lang="de-DE"/>
            </a:p>
          </p:txBody>
        </p:sp>
        <p:sp>
          <p:nvSpPr>
            <p:cNvPr id="28" name="TextBox 11">
              <a:extLst>
                <a:ext uri="{FF2B5EF4-FFF2-40B4-BE49-F238E27FC236}">
                  <a16:creationId xmlns:a16="http://schemas.microsoft.com/office/drawing/2014/main" id="{9B1C53CD-C3F1-202A-373D-20FEB7C8C2F9}"/>
                </a:ext>
              </a:extLst>
            </p:cNvPr>
            <p:cNvSpPr txBox="1"/>
            <p:nvPr/>
          </p:nvSpPr>
          <p:spPr>
            <a:xfrm>
              <a:off x="0" y="201418"/>
              <a:ext cx="9169036" cy="965392"/>
            </a:xfrm>
            <a:prstGeom prst="rect">
              <a:avLst/>
            </a:prstGeom>
          </p:spPr>
          <p:txBody>
            <a:bodyPr lIns="0" tIns="0" rIns="0" bIns="0" rtlCol="0" anchor="t">
              <a:spAutoFit/>
            </a:bodyPr>
            <a:lstStyle/>
            <a:p>
              <a:pPr algn="l">
                <a:lnSpc>
                  <a:spcPts val="6839"/>
                </a:lnSpc>
              </a:pPr>
              <a:r>
                <a:rPr lang="en-US" sz="2400" dirty="0">
                  <a:solidFill>
                    <a:srgbClr val="000000"/>
                  </a:solidFill>
                  <a:latin typeface="Arial" panose="020B0604020202020204" pitchFamily="34" charset="0"/>
                  <a:ea typeface="Aileron"/>
                  <a:cs typeface="Arial" panose="020B0604020202020204" pitchFamily="34" charset="0"/>
                  <a:sym typeface="Aileron"/>
                </a:rPr>
                <a:t>PENNY Campaign 2023</a:t>
              </a:r>
            </a:p>
          </p:txBody>
        </p:sp>
      </p:grpSp>
    </p:spTree>
    <p:extLst>
      <p:ext uri="{BB962C8B-B14F-4D97-AF65-F5344CB8AC3E}">
        <p14:creationId xmlns:p14="http://schemas.microsoft.com/office/powerpoint/2010/main" val="3002005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9225C-70A8-8146-0159-988037A6CD83}"/>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1772D89A-B6AF-D6CA-06BF-CC140A5FB7B0}"/>
              </a:ext>
            </a:extLst>
          </p:cNvPr>
          <p:cNvSpPr txBox="1"/>
          <p:nvPr/>
        </p:nvSpPr>
        <p:spPr>
          <a:xfrm>
            <a:off x="0" y="400734"/>
            <a:ext cx="9483365" cy="523220"/>
          </a:xfrm>
          <a:prstGeom prst="rect">
            <a:avLst/>
          </a:prstGeom>
          <a:noFill/>
        </p:spPr>
        <p:txBody>
          <a:bodyPr wrap="square" rtlCol="0">
            <a:spAutoFit/>
          </a:bodyPr>
          <a:lstStyle/>
          <a:p>
            <a:r>
              <a:rPr lang="de-DE" sz="2800" dirty="0">
                <a:solidFill>
                  <a:schemeClr val="bg1"/>
                </a:solidFill>
                <a:latin typeface="Arial" panose="020B0604020202020204" pitchFamily="34" charset="0"/>
                <a:cs typeface="Arial" panose="020B0604020202020204" pitchFamily="34" charset="0"/>
              </a:rPr>
              <a:t>4. TCA in Practice – The Penny Campaign</a:t>
            </a:r>
          </a:p>
        </p:txBody>
      </p:sp>
      <p:sp>
        <p:nvSpPr>
          <p:cNvPr id="4" name="Textfeld 3">
            <a:extLst>
              <a:ext uri="{FF2B5EF4-FFF2-40B4-BE49-F238E27FC236}">
                <a16:creationId xmlns:a16="http://schemas.microsoft.com/office/drawing/2014/main" id="{81469A61-FD08-8DA3-F62B-908E61997703}"/>
              </a:ext>
            </a:extLst>
          </p:cNvPr>
          <p:cNvSpPr txBox="1"/>
          <p:nvPr/>
        </p:nvSpPr>
        <p:spPr>
          <a:xfrm>
            <a:off x="11611992" y="6573915"/>
            <a:ext cx="443884" cy="246221"/>
          </a:xfrm>
          <a:prstGeom prst="rect">
            <a:avLst/>
          </a:prstGeom>
          <a:noFill/>
        </p:spPr>
        <p:txBody>
          <a:bodyPr wrap="square" rtlCol="0">
            <a:spAutoFit/>
          </a:bodyPr>
          <a:lstStyle/>
          <a:p>
            <a:r>
              <a:rPr lang="de-DE" sz="1000" dirty="0">
                <a:solidFill>
                  <a:schemeClr val="bg1"/>
                </a:solidFill>
                <a:latin typeface="Arial" panose="020B0604020202020204" pitchFamily="34" charset="0"/>
                <a:cs typeface="Arial" panose="020B0604020202020204" pitchFamily="34" charset="0"/>
              </a:rPr>
              <a:t>17</a:t>
            </a:r>
          </a:p>
        </p:txBody>
      </p:sp>
      <p:grpSp>
        <p:nvGrpSpPr>
          <p:cNvPr id="5" name="Group 5">
            <a:extLst>
              <a:ext uri="{FF2B5EF4-FFF2-40B4-BE49-F238E27FC236}">
                <a16:creationId xmlns:a16="http://schemas.microsoft.com/office/drawing/2014/main" id="{AD32AEC0-5D15-D214-CB47-93304C767C05}"/>
              </a:ext>
            </a:extLst>
          </p:cNvPr>
          <p:cNvGrpSpPr/>
          <p:nvPr/>
        </p:nvGrpSpPr>
        <p:grpSpPr>
          <a:xfrm>
            <a:off x="1236304" y="1849020"/>
            <a:ext cx="9719392" cy="2541270"/>
            <a:chOff x="0" y="0"/>
            <a:chExt cx="20514357" cy="6267531"/>
          </a:xfrm>
        </p:grpSpPr>
        <p:sp>
          <p:nvSpPr>
            <p:cNvPr id="6" name="Freeform 6">
              <a:extLst>
                <a:ext uri="{FF2B5EF4-FFF2-40B4-BE49-F238E27FC236}">
                  <a16:creationId xmlns:a16="http://schemas.microsoft.com/office/drawing/2014/main" id="{82997269-CBDB-7271-712E-944DEFC0BC44}"/>
                </a:ext>
              </a:extLst>
            </p:cNvPr>
            <p:cNvSpPr/>
            <p:nvPr/>
          </p:nvSpPr>
          <p:spPr>
            <a:xfrm>
              <a:off x="8360033" y="0"/>
              <a:ext cx="12154324" cy="6267531"/>
            </a:xfrm>
            <a:custGeom>
              <a:avLst/>
              <a:gdLst/>
              <a:ahLst/>
              <a:cxnLst/>
              <a:rect l="l" t="t" r="r" b="b"/>
              <a:pathLst>
                <a:path w="12154324" h="6267531">
                  <a:moveTo>
                    <a:pt x="0" y="0"/>
                  </a:moveTo>
                  <a:lnTo>
                    <a:pt x="12154324" y="0"/>
                  </a:lnTo>
                  <a:lnTo>
                    <a:pt x="12154324" y="6267531"/>
                  </a:lnTo>
                  <a:lnTo>
                    <a:pt x="0" y="6267531"/>
                  </a:lnTo>
                  <a:lnTo>
                    <a:pt x="0" y="0"/>
                  </a:lnTo>
                  <a:close/>
                </a:path>
              </a:pathLst>
            </a:custGeom>
            <a:blipFill>
              <a:blip r:embed="rId3"/>
              <a:stretch>
                <a:fillRect l="-2944" t="-2481" r="-561" b="-10425"/>
              </a:stretch>
            </a:blipFill>
          </p:spPr>
          <p:txBody>
            <a:bodyPr/>
            <a:lstStyle/>
            <a:p>
              <a:endParaRPr lang="de-DE"/>
            </a:p>
          </p:txBody>
        </p:sp>
        <p:sp>
          <p:nvSpPr>
            <p:cNvPr id="7" name="Freeform 7">
              <a:extLst>
                <a:ext uri="{FF2B5EF4-FFF2-40B4-BE49-F238E27FC236}">
                  <a16:creationId xmlns:a16="http://schemas.microsoft.com/office/drawing/2014/main" id="{A24AB701-765E-44DE-E912-691AF8B205F3}"/>
                </a:ext>
              </a:extLst>
            </p:cNvPr>
            <p:cNvSpPr/>
            <p:nvPr/>
          </p:nvSpPr>
          <p:spPr>
            <a:xfrm>
              <a:off x="0" y="0"/>
              <a:ext cx="9458274" cy="6267531"/>
            </a:xfrm>
            <a:custGeom>
              <a:avLst/>
              <a:gdLst/>
              <a:ahLst/>
              <a:cxnLst/>
              <a:rect l="l" t="t" r="r" b="b"/>
              <a:pathLst>
                <a:path w="9458274" h="6267531">
                  <a:moveTo>
                    <a:pt x="0" y="0"/>
                  </a:moveTo>
                  <a:lnTo>
                    <a:pt x="9458274" y="0"/>
                  </a:lnTo>
                  <a:lnTo>
                    <a:pt x="9458274" y="6267531"/>
                  </a:lnTo>
                  <a:lnTo>
                    <a:pt x="0" y="6267531"/>
                  </a:lnTo>
                  <a:lnTo>
                    <a:pt x="0" y="0"/>
                  </a:lnTo>
                  <a:close/>
                </a:path>
              </a:pathLst>
            </a:custGeom>
            <a:blipFill>
              <a:blip r:embed="rId4"/>
              <a:stretch>
                <a:fillRect l="-14524" t="-5328" r="-14858" b="-4499"/>
              </a:stretch>
            </a:blipFill>
          </p:spPr>
          <p:txBody>
            <a:bodyPr/>
            <a:lstStyle/>
            <a:p>
              <a:endParaRPr lang="de-DE"/>
            </a:p>
          </p:txBody>
        </p:sp>
      </p:grpSp>
      <p:sp>
        <p:nvSpPr>
          <p:cNvPr id="8" name="TextBox 9">
            <a:extLst>
              <a:ext uri="{FF2B5EF4-FFF2-40B4-BE49-F238E27FC236}">
                <a16:creationId xmlns:a16="http://schemas.microsoft.com/office/drawing/2014/main" id="{0BF31581-3AD6-E52E-5B43-BD322B03F370}"/>
              </a:ext>
            </a:extLst>
          </p:cNvPr>
          <p:cNvSpPr txBox="1"/>
          <p:nvPr/>
        </p:nvSpPr>
        <p:spPr>
          <a:xfrm>
            <a:off x="882659" y="4560728"/>
            <a:ext cx="7692884" cy="1107996"/>
          </a:xfrm>
          <a:prstGeom prst="rect">
            <a:avLst/>
          </a:prstGeom>
        </p:spPr>
        <p:txBody>
          <a:bodyPr lIns="0" tIns="0" rIns="0" bIns="0" rtlCol="0" anchor="t">
            <a:spAutoFit/>
          </a:bodyPr>
          <a:lstStyle/>
          <a:p>
            <a:pPr marL="863599" lvl="1" indent="-431800" algn="l">
              <a:buFont typeface="Arial"/>
              <a:buChar char="•"/>
            </a:pPr>
            <a:r>
              <a:rPr lang="en-US" sz="2400" dirty="0">
                <a:solidFill>
                  <a:srgbClr val="000000"/>
                </a:solidFill>
                <a:latin typeface="Arial" panose="020B0604020202020204" pitchFamily="34" charset="0"/>
                <a:ea typeface="Aileron"/>
                <a:cs typeface="Arial" panose="020B0604020202020204" pitchFamily="34" charset="0"/>
                <a:sym typeface="Aileron"/>
              </a:rPr>
              <a:t>One week</a:t>
            </a:r>
          </a:p>
          <a:p>
            <a:pPr marL="863599" lvl="1" indent="-431800" algn="l">
              <a:buFont typeface="Arial"/>
              <a:buChar char="•"/>
            </a:pPr>
            <a:r>
              <a:rPr lang="en-US" sz="2400" dirty="0">
                <a:solidFill>
                  <a:srgbClr val="000000"/>
                </a:solidFill>
                <a:latin typeface="Arial" panose="020B0604020202020204" pitchFamily="34" charset="0"/>
                <a:ea typeface="Aileron"/>
                <a:cs typeface="Arial" panose="020B0604020202020204" pitchFamily="34" charset="0"/>
                <a:sym typeface="Aileron"/>
              </a:rPr>
              <a:t>All German Penny markets </a:t>
            </a:r>
          </a:p>
          <a:p>
            <a:pPr marL="863599" lvl="1" indent="-431800" algn="l">
              <a:buFont typeface="Arial"/>
              <a:buChar char="•"/>
            </a:pPr>
            <a:r>
              <a:rPr lang="en-US" sz="2400" dirty="0">
                <a:solidFill>
                  <a:srgbClr val="000000"/>
                </a:solidFill>
                <a:latin typeface="Arial" panose="020B0604020202020204" pitchFamily="34" charset="0"/>
                <a:ea typeface="Aileron"/>
                <a:cs typeface="Arial" panose="020B0604020202020204" pitchFamily="34" charset="0"/>
                <a:sym typeface="Aileron"/>
              </a:rPr>
              <a:t>9 products</a:t>
            </a:r>
          </a:p>
        </p:txBody>
      </p:sp>
      <p:sp>
        <p:nvSpPr>
          <p:cNvPr id="9" name="TextBox 10">
            <a:extLst>
              <a:ext uri="{FF2B5EF4-FFF2-40B4-BE49-F238E27FC236}">
                <a16:creationId xmlns:a16="http://schemas.microsoft.com/office/drawing/2014/main" id="{0A131CBC-A753-638C-F72B-7E779CBDDE39}"/>
              </a:ext>
            </a:extLst>
          </p:cNvPr>
          <p:cNvSpPr txBox="1"/>
          <p:nvPr/>
        </p:nvSpPr>
        <p:spPr>
          <a:xfrm>
            <a:off x="5696276" y="4545130"/>
            <a:ext cx="5758535" cy="1107996"/>
          </a:xfrm>
          <a:prstGeom prst="rect">
            <a:avLst/>
          </a:prstGeom>
        </p:spPr>
        <p:txBody>
          <a:bodyPr wrap="square" lIns="0" tIns="0" rIns="0" bIns="0" rtlCol="0" anchor="t">
            <a:spAutoFit/>
          </a:bodyPr>
          <a:lstStyle/>
          <a:p>
            <a:pPr marL="863599" lvl="1" indent="-431800" algn="l">
              <a:buFont typeface="Arial"/>
              <a:buChar char="•"/>
            </a:pPr>
            <a:r>
              <a:rPr lang="en-US" sz="2400" dirty="0">
                <a:solidFill>
                  <a:srgbClr val="000000"/>
                </a:solidFill>
                <a:latin typeface="Arial" panose="020B0604020202020204" pitchFamily="34" charset="0"/>
                <a:ea typeface="Aileron"/>
                <a:cs typeface="Arial" panose="020B0604020202020204" pitchFamily="34" charset="0"/>
                <a:sym typeface="Aileron"/>
              </a:rPr>
              <a:t>Donations: 375.000€</a:t>
            </a:r>
          </a:p>
          <a:p>
            <a:pPr marL="863599" lvl="1" indent="-431800" algn="l">
              <a:buFont typeface="Arial"/>
              <a:buChar char="•"/>
            </a:pPr>
            <a:r>
              <a:rPr lang="en-US" sz="2400" dirty="0">
                <a:solidFill>
                  <a:srgbClr val="000000"/>
                </a:solidFill>
                <a:latin typeface="Arial" panose="020B0604020202020204" pitchFamily="34" charset="0"/>
                <a:ea typeface="Aileron"/>
                <a:cs typeface="Arial" panose="020B0604020202020204" pitchFamily="34" charset="0"/>
                <a:sym typeface="Aileron"/>
              </a:rPr>
              <a:t>Questionnaire before and after campaign (N=2.000)</a:t>
            </a:r>
          </a:p>
        </p:txBody>
      </p:sp>
    </p:spTree>
    <p:extLst>
      <p:ext uri="{BB962C8B-B14F-4D97-AF65-F5344CB8AC3E}">
        <p14:creationId xmlns:p14="http://schemas.microsoft.com/office/powerpoint/2010/main" val="3495174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FABBA-3BD5-4D3C-9FE1-FAA29A5A7AEF}"/>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30953A7D-BD3E-772A-7B03-DA0F3EA11D96}"/>
              </a:ext>
            </a:extLst>
          </p:cNvPr>
          <p:cNvSpPr txBox="1"/>
          <p:nvPr/>
        </p:nvSpPr>
        <p:spPr>
          <a:xfrm>
            <a:off x="0" y="400734"/>
            <a:ext cx="9483365" cy="523220"/>
          </a:xfrm>
          <a:prstGeom prst="rect">
            <a:avLst/>
          </a:prstGeom>
          <a:noFill/>
        </p:spPr>
        <p:txBody>
          <a:bodyPr wrap="square" rtlCol="0">
            <a:spAutoFit/>
          </a:bodyPr>
          <a:lstStyle/>
          <a:p>
            <a:r>
              <a:rPr lang="de-DE" sz="2800" dirty="0">
                <a:solidFill>
                  <a:schemeClr val="bg1"/>
                </a:solidFill>
                <a:latin typeface="Arial" panose="020B0604020202020204" pitchFamily="34" charset="0"/>
                <a:cs typeface="Arial" panose="020B0604020202020204" pitchFamily="34" charset="0"/>
              </a:rPr>
              <a:t>4. TCA in Practice – The Penny Campaign</a:t>
            </a:r>
          </a:p>
        </p:txBody>
      </p:sp>
      <p:sp>
        <p:nvSpPr>
          <p:cNvPr id="4" name="Textfeld 3">
            <a:extLst>
              <a:ext uri="{FF2B5EF4-FFF2-40B4-BE49-F238E27FC236}">
                <a16:creationId xmlns:a16="http://schemas.microsoft.com/office/drawing/2014/main" id="{745E9E05-82F2-7995-6DD8-AC4786098DA6}"/>
              </a:ext>
            </a:extLst>
          </p:cNvPr>
          <p:cNvSpPr txBox="1"/>
          <p:nvPr/>
        </p:nvSpPr>
        <p:spPr>
          <a:xfrm>
            <a:off x="11611992" y="6573915"/>
            <a:ext cx="443884" cy="246221"/>
          </a:xfrm>
          <a:prstGeom prst="rect">
            <a:avLst/>
          </a:prstGeom>
          <a:noFill/>
        </p:spPr>
        <p:txBody>
          <a:bodyPr wrap="square" rtlCol="0">
            <a:spAutoFit/>
          </a:bodyPr>
          <a:lstStyle/>
          <a:p>
            <a:r>
              <a:rPr lang="de-DE" sz="1000" dirty="0">
                <a:solidFill>
                  <a:schemeClr val="bg1"/>
                </a:solidFill>
                <a:latin typeface="Arial" panose="020B0604020202020204" pitchFamily="34" charset="0"/>
                <a:cs typeface="Arial" panose="020B0604020202020204" pitchFamily="34" charset="0"/>
              </a:rPr>
              <a:t>17</a:t>
            </a:r>
          </a:p>
        </p:txBody>
      </p:sp>
      <p:sp>
        <p:nvSpPr>
          <p:cNvPr id="3" name="Freeform 5">
            <a:extLst>
              <a:ext uri="{FF2B5EF4-FFF2-40B4-BE49-F238E27FC236}">
                <a16:creationId xmlns:a16="http://schemas.microsoft.com/office/drawing/2014/main" id="{E9130E8E-DA16-B3EE-12C5-4CD6B0DD1ABD}"/>
              </a:ext>
            </a:extLst>
          </p:cNvPr>
          <p:cNvSpPr/>
          <p:nvPr/>
        </p:nvSpPr>
        <p:spPr>
          <a:xfrm>
            <a:off x="663200" y="1196844"/>
            <a:ext cx="10948792" cy="5091665"/>
          </a:xfrm>
          <a:custGeom>
            <a:avLst/>
            <a:gdLst/>
            <a:ahLst/>
            <a:cxnLst/>
            <a:rect l="l" t="t" r="r" b="b"/>
            <a:pathLst>
              <a:path w="16961600" h="7855214">
                <a:moveTo>
                  <a:pt x="0" y="0"/>
                </a:moveTo>
                <a:lnTo>
                  <a:pt x="16961600" y="0"/>
                </a:lnTo>
                <a:lnTo>
                  <a:pt x="16961600" y="7855214"/>
                </a:lnTo>
                <a:lnTo>
                  <a:pt x="0" y="7855214"/>
                </a:lnTo>
                <a:lnTo>
                  <a:pt x="0" y="0"/>
                </a:lnTo>
                <a:close/>
              </a:path>
            </a:pathLst>
          </a:custGeom>
          <a:blipFill>
            <a:blip r:embed="rId3"/>
            <a:stretch>
              <a:fillRect t="-406"/>
            </a:stretch>
          </a:blipFill>
        </p:spPr>
        <p:txBody>
          <a:bodyPr/>
          <a:lstStyle/>
          <a:p>
            <a:endParaRPr lang="de-DE"/>
          </a:p>
        </p:txBody>
      </p:sp>
    </p:spTree>
    <p:extLst>
      <p:ext uri="{BB962C8B-B14F-4D97-AF65-F5344CB8AC3E}">
        <p14:creationId xmlns:p14="http://schemas.microsoft.com/office/powerpoint/2010/main" val="3737500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7FFA5-566F-68BC-9EA5-D50A13DA574E}"/>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267A44E8-19DC-2897-840A-DD99D8475536}"/>
              </a:ext>
            </a:extLst>
          </p:cNvPr>
          <p:cNvSpPr txBox="1"/>
          <p:nvPr/>
        </p:nvSpPr>
        <p:spPr>
          <a:xfrm>
            <a:off x="0" y="400734"/>
            <a:ext cx="9483365" cy="523220"/>
          </a:xfrm>
          <a:prstGeom prst="rect">
            <a:avLst/>
          </a:prstGeom>
          <a:noFill/>
        </p:spPr>
        <p:txBody>
          <a:bodyPr wrap="square" rtlCol="0">
            <a:spAutoFit/>
          </a:bodyPr>
          <a:lstStyle/>
          <a:p>
            <a:r>
              <a:rPr lang="de-DE" sz="2800" dirty="0">
                <a:solidFill>
                  <a:schemeClr val="bg1"/>
                </a:solidFill>
                <a:latin typeface="Arial" panose="020B0604020202020204" pitchFamily="34" charset="0"/>
                <a:cs typeface="Arial" panose="020B0604020202020204" pitchFamily="34" charset="0"/>
              </a:rPr>
              <a:t>4. TCA in Practice – The Penny Campaign</a:t>
            </a:r>
          </a:p>
        </p:txBody>
      </p:sp>
      <p:sp>
        <p:nvSpPr>
          <p:cNvPr id="4" name="Textfeld 3">
            <a:extLst>
              <a:ext uri="{FF2B5EF4-FFF2-40B4-BE49-F238E27FC236}">
                <a16:creationId xmlns:a16="http://schemas.microsoft.com/office/drawing/2014/main" id="{95398418-17EC-349D-459A-0362CB5F5F74}"/>
              </a:ext>
            </a:extLst>
          </p:cNvPr>
          <p:cNvSpPr txBox="1"/>
          <p:nvPr/>
        </p:nvSpPr>
        <p:spPr>
          <a:xfrm>
            <a:off x="11611992" y="6573915"/>
            <a:ext cx="443884" cy="246221"/>
          </a:xfrm>
          <a:prstGeom prst="rect">
            <a:avLst/>
          </a:prstGeom>
          <a:noFill/>
        </p:spPr>
        <p:txBody>
          <a:bodyPr wrap="square" rtlCol="0">
            <a:spAutoFit/>
          </a:bodyPr>
          <a:lstStyle/>
          <a:p>
            <a:r>
              <a:rPr lang="de-DE" sz="1000" dirty="0">
                <a:solidFill>
                  <a:schemeClr val="bg1"/>
                </a:solidFill>
                <a:latin typeface="Arial" panose="020B0604020202020204" pitchFamily="34" charset="0"/>
                <a:cs typeface="Arial" panose="020B0604020202020204" pitchFamily="34" charset="0"/>
              </a:rPr>
              <a:t>17</a:t>
            </a:r>
          </a:p>
        </p:txBody>
      </p:sp>
      <p:sp>
        <p:nvSpPr>
          <p:cNvPr id="5" name="Freeform 5">
            <a:extLst>
              <a:ext uri="{FF2B5EF4-FFF2-40B4-BE49-F238E27FC236}">
                <a16:creationId xmlns:a16="http://schemas.microsoft.com/office/drawing/2014/main" id="{2A2087AA-D784-2B59-65DE-567CBC1E4DD7}"/>
              </a:ext>
            </a:extLst>
          </p:cNvPr>
          <p:cNvSpPr/>
          <p:nvPr/>
        </p:nvSpPr>
        <p:spPr>
          <a:xfrm>
            <a:off x="98713" y="1538668"/>
            <a:ext cx="5997287" cy="4600050"/>
          </a:xfrm>
          <a:custGeom>
            <a:avLst/>
            <a:gdLst/>
            <a:ahLst/>
            <a:cxnLst/>
            <a:rect l="l" t="t" r="r" b="b"/>
            <a:pathLst>
              <a:path w="8457324" h="6075178">
                <a:moveTo>
                  <a:pt x="0" y="0"/>
                </a:moveTo>
                <a:lnTo>
                  <a:pt x="8457324" y="0"/>
                </a:lnTo>
                <a:lnTo>
                  <a:pt x="8457324" y="6075177"/>
                </a:lnTo>
                <a:lnTo>
                  <a:pt x="0" y="6075177"/>
                </a:lnTo>
                <a:lnTo>
                  <a:pt x="0" y="0"/>
                </a:lnTo>
                <a:close/>
              </a:path>
            </a:pathLst>
          </a:custGeom>
          <a:blipFill>
            <a:blip r:embed="rId3"/>
            <a:stretch>
              <a:fillRect/>
            </a:stretch>
          </a:blipFill>
        </p:spPr>
        <p:txBody>
          <a:bodyPr/>
          <a:lstStyle/>
          <a:p>
            <a:endParaRPr lang="de-DE"/>
          </a:p>
        </p:txBody>
      </p:sp>
      <p:sp>
        <p:nvSpPr>
          <p:cNvPr id="6" name="Freeform 6">
            <a:extLst>
              <a:ext uri="{FF2B5EF4-FFF2-40B4-BE49-F238E27FC236}">
                <a16:creationId xmlns:a16="http://schemas.microsoft.com/office/drawing/2014/main" id="{69EE07E9-FCF6-D157-0EA9-27B358B266F0}"/>
              </a:ext>
            </a:extLst>
          </p:cNvPr>
          <p:cNvSpPr/>
          <p:nvPr/>
        </p:nvSpPr>
        <p:spPr>
          <a:xfrm>
            <a:off x="6095999" y="1538668"/>
            <a:ext cx="5997287" cy="4600050"/>
          </a:xfrm>
          <a:custGeom>
            <a:avLst/>
            <a:gdLst/>
            <a:ahLst/>
            <a:cxnLst/>
            <a:rect l="l" t="t" r="r" b="b"/>
            <a:pathLst>
              <a:path w="8457324" h="6075178">
                <a:moveTo>
                  <a:pt x="0" y="0"/>
                </a:moveTo>
                <a:lnTo>
                  <a:pt x="8457324" y="0"/>
                </a:lnTo>
                <a:lnTo>
                  <a:pt x="8457324" y="6075177"/>
                </a:lnTo>
                <a:lnTo>
                  <a:pt x="0" y="6075177"/>
                </a:lnTo>
                <a:lnTo>
                  <a:pt x="0" y="0"/>
                </a:lnTo>
                <a:close/>
              </a:path>
            </a:pathLst>
          </a:custGeom>
          <a:blipFill>
            <a:blip r:embed="rId4"/>
            <a:stretch>
              <a:fillRect/>
            </a:stretch>
          </a:blipFill>
        </p:spPr>
        <p:txBody>
          <a:bodyPr/>
          <a:lstStyle/>
          <a:p>
            <a:endParaRPr lang="de-DE"/>
          </a:p>
        </p:txBody>
      </p:sp>
      <p:sp>
        <p:nvSpPr>
          <p:cNvPr id="7" name="Freeform 7">
            <a:extLst>
              <a:ext uri="{FF2B5EF4-FFF2-40B4-BE49-F238E27FC236}">
                <a16:creationId xmlns:a16="http://schemas.microsoft.com/office/drawing/2014/main" id="{8CA630FE-099C-7146-0B26-D2384E2B8117}"/>
              </a:ext>
            </a:extLst>
          </p:cNvPr>
          <p:cNvSpPr/>
          <p:nvPr/>
        </p:nvSpPr>
        <p:spPr>
          <a:xfrm>
            <a:off x="10102702" y="4737100"/>
            <a:ext cx="1784498" cy="1715091"/>
          </a:xfrm>
          <a:custGeom>
            <a:avLst/>
            <a:gdLst/>
            <a:ahLst/>
            <a:cxnLst/>
            <a:rect l="l" t="t" r="r" b="b"/>
            <a:pathLst>
              <a:path w="2706394" h="2527096">
                <a:moveTo>
                  <a:pt x="0" y="0"/>
                </a:moveTo>
                <a:lnTo>
                  <a:pt x="2706395" y="0"/>
                </a:lnTo>
                <a:lnTo>
                  <a:pt x="2706395" y="2527095"/>
                </a:lnTo>
                <a:lnTo>
                  <a:pt x="0" y="2527095"/>
                </a:lnTo>
                <a:lnTo>
                  <a:pt x="0" y="0"/>
                </a:lnTo>
                <a:close/>
              </a:path>
            </a:pathLst>
          </a:custGeom>
          <a:blipFill>
            <a:blip r:embed="rId5"/>
            <a:stretch>
              <a:fillRect/>
            </a:stretch>
          </a:blipFill>
        </p:spPr>
        <p:txBody>
          <a:bodyPr/>
          <a:lstStyle/>
          <a:p>
            <a:endParaRPr lang="de-DE"/>
          </a:p>
        </p:txBody>
      </p:sp>
      <p:sp>
        <p:nvSpPr>
          <p:cNvPr id="8" name="Freeform 8">
            <a:extLst>
              <a:ext uri="{FF2B5EF4-FFF2-40B4-BE49-F238E27FC236}">
                <a16:creationId xmlns:a16="http://schemas.microsoft.com/office/drawing/2014/main" id="{ED20A459-18EF-D3E6-B2E1-5A09E51EFF8C}"/>
              </a:ext>
            </a:extLst>
          </p:cNvPr>
          <p:cNvSpPr/>
          <p:nvPr/>
        </p:nvSpPr>
        <p:spPr>
          <a:xfrm>
            <a:off x="493251" y="1875878"/>
            <a:ext cx="1683001" cy="1797075"/>
          </a:xfrm>
          <a:custGeom>
            <a:avLst/>
            <a:gdLst/>
            <a:ahLst/>
            <a:cxnLst/>
            <a:rect l="l" t="t" r="r" b="b"/>
            <a:pathLst>
              <a:path w="2373354" h="2373354">
                <a:moveTo>
                  <a:pt x="0" y="0"/>
                </a:moveTo>
                <a:lnTo>
                  <a:pt x="2373354" y="0"/>
                </a:lnTo>
                <a:lnTo>
                  <a:pt x="2373354" y="2373354"/>
                </a:lnTo>
                <a:lnTo>
                  <a:pt x="0" y="2373354"/>
                </a:lnTo>
                <a:lnTo>
                  <a:pt x="0" y="0"/>
                </a:lnTo>
                <a:close/>
              </a:path>
            </a:pathLst>
          </a:custGeom>
          <a:blipFill>
            <a:blip r:embed="rId6"/>
            <a:stretch>
              <a:fillRect/>
            </a:stretch>
          </a:blipFill>
        </p:spPr>
        <p:txBody>
          <a:bodyPr/>
          <a:lstStyle/>
          <a:p>
            <a:endParaRPr lang="de-DE"/>
          </a:p>
        </p:txBody>
      </p:sp>
    </p:spTree>
    <p:extLst>
      <p:ext uri="{BB962C8B-B14F-4D97-AF65-F5344CB8AC3E}">
        <p14:creationId xmlns:p14="http://schemas.microsoft.com/office/powerpoint/2010/main" val="2611419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8F227-D0E0-F6C9-B6C8-DDDC53BADF1E}"/>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819BFE65-0FE8-01F8-23E5-B5C078CC8443}"/>
              </a:ext>
            </a:extLst>
          </p:cNvPr>
          <p:cNvSpPr txBox="1"/>
          <p:nvPr/>
        </p:nvSpPr>
        <p:spPr>
          <a:xfrm>
            <a:off x="0" y="400734"/>
            <a:ext cx="9483365" cy="523220"/>
          </a:xfrm>
          <a:prstGeom prst="rect">
            <a:avLst/>
          </a:prstGeom>
          <a:noFill/>
        </p:spPr>
        <p:txBody>
          <a:bodyPr wrap="square" rtlCol="0">
            <a:spAutoFit/>
          </a:bodyPr>
          <a:lstStyle/>
          <a:p>
            <a:r>
              <a:rPr lang="de-DE" sz="2800" dirty="0">
                <a:solidFill>
                  <a:schemeClr val="bg1"/>
                </a:solidFill>
                <a:latin typeface="Arial" panose="020B0604020202020204" pitchFamily="34" charset="0"/>
                <a:cs typeface="Arial" panose="020B0604020202020204" pitchFamily="34" charset="0"/>
              </a:rPr>
              <a:t>4. TCA in Practice – The Penny Campaign</a:t>
            </a:r>
          </a:p>
        </p:txBody>
      </p:sp>
      <p:sp>
        <p:nvSpPr>
          <p:cNvPr id="4" name="Textfeld 3">
            <a:extLst>
              <a:ext uri="{FF2B5EF4-FFF2-40B4-BE49-F238E27FC236}">
                <a16:creationId xmlns:a16="http://schemas.microsoft.com/office/drawing/2014/main" id="{141F5320-2797-EEAF-FAC2-2AA3DEAFB2F2}"/>
              </a:ext>
            </a:extLst>
          </p:cNvPr>
          <p:cNvSpPr txBox="1"/>
          <p:nvPr/>
        </p:nvSpPr>
        <p:spPr>
          <a:xfrm>
            <a:off x="11611992" y="6573915"/>
            <a:ext cx="443884" cy="246221"/>
          </a:xfrm>
          <a:prstGeom prst="rect">
            <a:avLst/>
          </a:prstGeom>
          <a:noFill/>
        </p:spPr>
        <p:txBody>
          <a:bodyPr wrap="square" rtlCol="0">
            <a:spAutoFit/>
          </a:bodyPr>
          <a:lstStyle/>
          <a:p>
            <a:r>
              <a:rPr lang="de-DE" sz="1000" dirty="0">
                <a:solidFill>
                  <a:schemeClr val="bg1"/>
                </a:solidFill>
                <a:latin typeface="Arial" panose="020B0604020202020204" pitchFamily="34" charset="0"/>
                <a:cs typeface="Arial" panose="020B0604020202020204" pitchFamily="34" charset="0"/>
              </a:rPr>
              <a:t>17</a:t>
            </a:r>
          </a:p>
        </p:txBody>
      </p:sp>
      <p:sp>
        <p:nvSpPr>
          <p:cNvPr id="3" name="Freeform 5">
            <a:extLst>
              <a:ext uri="{FF2B5EF4-FFF2-40B4-BE49-F238E27FC236}">
                <a16:creationId xmlns:a16="http://schemas.microsoft.com/office/drawing/2014/main" id="{B258F8DF-01F1-2A16-639C-C7DF2D1BA535}"/>
              </a:ext>
            </a:extLst>
          </p:cNvPr>
          <p:cNvSpPr/>
          <p:nvPr/>
        </p:nvSpPr>
        <p:spPr>
          <a:xfrm>
            <a:off x="1982812" y="1319339"/>
            <a:ext cx="8226376" cy="4868101"/>
          </a:xfrm>
          <a:custGeom>
            <a:avLst/>
            <a:gdLst/>
            <a:ahLst/>
            <a:cxnLst/>
            <a:rect l="l" t="t" r="r" b="b"/>
            <a:pathLst>
              <a:path w="12063631" h="7675485">
                <a:moveTo>
                  <a:pt x="0" y="0"/>
                </a:moveTo>
                <a:lnTo>
                  <a:pt x="12063632" y="0"/>
                </a:lnTo>
                <a:lnTo>
                  <a:pt x="12063632" y="7675485"/>
                </a:lnTo>
                <a:lnTo>
                  <a:pt x="0" y="7675485"/>
                </a:lnTo>
                <a:lnTo>
                  <a:pt x="0" y="0"/>
                </a:lnTo>
                <a:close/>
              </a:path>
            </a:pathLst>
          </a:custGeom>
          <a:blipFill>
            <a:blip r:embed="rId3"/>
            <a:stretch>
              <a:fillRect/>
            </a:stretch>
          </a:blipFill>
        </p:spPr>
        <p:txBody>
          <a:bodyPr/>
          <a:lstStyle/>
          <a:p>
            <a:endParaRPr lang="de-DE"/>
          </a:p>
        </p:txBody>
      </p:sp>
    </p:spTree>
    <p:extLst>
      <p:ext uri="{BB962C8B-B14F-4D97-AF65-F5344CB8AC3E}">
        <p14:creationId xmlns:p14="http://schemas.microsoft.com/office/powerpoint/2010/main" val="429170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918B6-5D51-BC79-A459-06F61FA13C26}"/>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F9CEEEA9-8C4B-45B5-B2A9-D49E225F00C2}"/>
              </a:ext>
            </a:extLst>
          </p:cNvPr>
          <p:cNvSpPr txBox="1"/>
          <p:nvPr/>
        </p:nvSpPr>
        <p:spPr>
          <a:xfrm>
            <a:off x="0" y="400734"/>
            <a:ext cx="9483365" cy="523220"/>
          </a:xfrm>
          <a:prstGeom prst="rect">
            <a:avLst/>
          </a:prstGeom>
          <a:noFill/>
        </p:spPr>
        <p:txBody>
          <a:bodyPr wrap="square" rtlCol="0">
            <a:spAutoFit/>
          </a:bodyPr>
          <a:lstStyle/>
          <a:p>
            <a:r>
              <a:rPr lang="de-DE" sz="2800" dirty="0">
                <a:solidFill>
                  <a:schemeClr val="bg1"/>
                </a:solidFill>
                <a:latin typeface="Arial" panose="020B0604020202020204" pitchFamily="34" charset="0"/>
                <a:cs typeface="Arial" panose="020B0604020202020204" pitchFamily="34" charset="0"/>
              </a:rPr>
              <a:t>4. TCA in Practice – The Penny Campaign</a:t>
            </a:r>
          </a:p>
        </p:txBody>
      </p:sp>
      <p:sp>
        <p:nvSpPr>
          <p:cNvPr id="4" name="Textfeld 3">
            <a:extLst>
              <a:ext uri="{FF2B5EF4-FFF2-40B4-BE49-F238E27FC236}">
                <a16:creationId xmlns:a16="http://schemas.microsoft.com/office/drawing/2014/main" id="{5F631C4D-B09A-E414-9E99-ABB6B0DCCB7F}"/>
              </a:ext>
            </a:extLst>
          </p:cNvPr>
          <p:cNvSpPr txBox="1"/>
          <p:nvPr/>
        </p:nvSpPr>
        <p:spPr>
          <a:xfrm>
            <a:off x="11611992" y="6573915"/>
            <a:ext cx="443884" cy="246221"/>
          </a:xfrm>
          <a:prstGeom prst="rect">
            <a:avLst/>
          </a:prstGeom>
          <a:noFill/>
        </p:spPr>
        <p:txBody>
          <a:bodyPr wrap="square" rtlCol="0">
            <a:spAutoFit/>
          </a:bodyPr>
          <a:lstStyle/>
          <a:p>
            <a:r>
              <a:rPr lang="de-DE" sz="1000" dirty="0">
                <a:solidFill>
                  <a:schemeClr val="bg1"/>
                </a:solidFill>
                <a:latin typeface="Arial" panose="020B0604020202020204" pitchFamily="34" charset="0"/>
                <a:cs typeface="Arial" panose="020B0604020202020204" pitchFamily="34" charset="0"/>
              </a:rPr>
              <a:t>17</a:t>
            </a:r>
          </a:p>
        </p:txBody>
      </p:sp>
      <p:pic>
        <p:nvPicPr>
          <p:cNvPr id="6" name="Grafik 5">
            <a:extLst>
              <a:ext uri="{FF2B5EF4-FFF2-40B4-BE49-F238E27FC236}">
                <a16:creationId xmlns:a16="http://schemas.microsoft.com/office/drawing/2014/main" id="{E1FADA10-3606-320A-2053-11432DC19949}"/>
              </a:ext>
            </a:extLst>
          </p:cNvPr>
          <p:cNvPicPr>
            <a:picLocks noChangeAspect="1"/>
          </p:cNvPicPr>
          <p:nvPr/>
        </p:nvPicPr>
        <p:blipFill>
          <a:blip r:embed="rId3"/>
          <a:stretch>
            <a:fillRect/>
          </a:stretch>
        </p:blipFill>
        <p:spPr>
          <a:xfrm>
            <a:off x="904632" y="1399539"/>
            <a:ext cx="10382735" cy="4782537"/>
          </a:xfrm>
          <a:prstGeom prst="rect">
            <a:avLst/>
          </a:prstGeom>
        </p:spPr>
      </p:pic>
    </p:spTree>
    <p:extLst>
      <p:ext uri="{BB962C8B-B14F-4D97-AF65-F5344CB8AC3E}">
        <p14:creationId xmlns:p14="http://schemas.microsoft.com/office/powerpoint/2010/main" val="425651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10370-B2C0-CF5E-B7DB-27EF1794A863}"/>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0E43F6EA-2513-C2A3-C9E3-78DD140DFEC7}"/>
              </a:ext>
            </a:extLst>
          </p:cNvPr>
          <p:cNvSpPr txBox="1"/>
          <p:nvPr/>
        </p:nvSpPr>
        <p:spPr>
          <a:xfrm>
            <a:off x="0" y="400734"/>
            <a:ext cx="9483365" cy="523220"/>
          </a:xfrm>
          <a:prstGeom prst="rect">
            <a:avLst/>
          </a:prstGeom>
          <a:noFill/>
        </p:spPr>
        <p:txBody>
          <a:bodyPr wrap="square" rtlCol="0">
            <a:spAutoFit/>
          </a:bodyPr>
          <a:lstStyle/>
          <a:p>
            <a:r>
              <a:rPr lang="de-DE" sz="2800" dirty="0">
                <a:solidFill>
                  <a:schemeClr val="bg1"/>
                </a:solidFill>
                <a:latin typeface="Arial" panose="020B0604020202020204" pitchFamily="34" charset="0"/>
                <a:cs typeface="Arial" panose="020B0604020202020204" pitchFamily="34" charset="0"/>
              </a:rPr>
              <a:t>5. </a:t>
            </a:r>
            <a:r>
              <a:rPr lang="de-DE" sz="2800" dirty="0" err="1">
                <a:solidFill>
                  <a:schemeClr val="bg1"/>
                </a:solidFill>
                <a:latin typeface="Arial" panose="020B0604020202020204" pitchFamily="34" charset="0"/>
                <a:cs typeface="Arial" panose="020B0604020202020204" pitchFamily="34" charset="0"/>
              </a:rPr>
              <a:t>Some</a:t>
            </a:r>
            <a:r>
              <a:rPr lang="de-DE" sz="2800" dirty="0">
                <a:solidFill>
                  <a:schemeClr val="bg1"/>
                </a:solidFill>
                <a:latin typeface="Arial" panose="020B0604020202020204" pitchFamily="34" charset="0"/>
                <a:cs typeface="Arial" panose="020B0604020202020204" pitchFamily="34" charset="0"/>
              </a:rPr>
              <a:t> </a:t>
            </a:r>
            <a:r>
              <a:rPr lang="de-DE" sz="2800" dirty="0" err="1">
                <a:solidFill>
                  <a:schemeClr val="bg1"/>
                </a:solidFill>
                <a:latin typeface="Arial" panose="020B0604020202020204" pitchFamily="34" charset="0"/>
                <a:cs typeface="Arial" panose="020B0604020202020204" pitchFamily="34" charset="0"/>
              </a:rPr>
              <a:t>of</a:t>
            </a:r>
            <a:r>
              <a:rPr lang="de-DE" sz="2800" dirty="0">
                <a:solidFill>
                  <a:schemeClr val="bg1"/>
                </a:solidFill>
                <a:latin typeface="Arial" panose="020B0604020202020204" pitchFamily="34" charset="0"/>
                <a:cs typeface="Arial" panose="020B0604020202020204" pitchFamily="34" charset="0"/>
              </a:rPr>
              <a:t> PATOS Projects &amp; Initiatives</a:t>
            </a:r>
          </a:p>
        </p:txBody>
      </p:sp>
      <p:sp>
        <p:nvSpPr>
          <p:cNvPr id="4" name="Textfeld 3">
            <a:extLst>
              <a:ext uri="{FF2B5EF4-FFF2-40B4-BE49-F238E27FC236}">
                <a16:creationId xmlns:a16="http://schemas.microsoft.com/office/drawing/2014/main" id="{38357976-02BE-54EC-4C3A-71E2A0E2FFFC}"/>
              </a:ext>
            </a:extLst>
          </p:cNvPr>
          <p:cNvSpPr txBox="1"/>
          <p:nvPr/>
        </p:nvSpPr>
        <p:spPr>
          <a:xfrm>
            <a:off x="11611992" y="6573915"/>
            <a:ext cx="443884" cy="246221"/>
          </a:xfrm>
          <a:prstGeom prst="rect">
            <a:avLst/>
          </a:prstGeom>
          <a:noFill/>
        </p:spPr>
        <p:txBody>
          <a:bodyPr wrap="square" rtlCol="0">
            <a:spAutoFit/>
          </a:bodyPr>
          <a:lstStyle/>
          <a:p>
            <a:r>
              <a:rPr lang="de-DE" sz="1000" dirty="0">
                <a:solidFill>
                  <a:schemeClr val="bg1"/>
                </a:solidFill>
                <a:latin typeface="Arial" panose="020B0604020202020204" pitchFamily="34" charset="0"/>
                <a:cs typeface="Arial" panose="020B0604020202020204" pitchFamily="34" charset="0"/>
              </a:rPr>
              <a:t>17</a:t>
            </a:r>
          </a:p>
        </p:txBody>
      </p:sp>
      <p:pic>
        <p:nvPicPr>
          <p:cNvPr id="5" name="Grafik 4" descr="Ein Bild, das Text, Screenshot, Cartoon, Design enthält.&#10;&#10;KI-generierte Inhalte können fehlerhaft sein.">
            <a:extLst>
              <a:ext uri="{FF2B5EF4-FFF2-40B4-BE49-F238E27FC236}">
                <a16:creationId xmlns:a16="http://schemas.microsoft.com/office/drawing/2014/main" id="{B19C7C6F-F753-97DC-D9C0-2320837910B9}"/>
              </a:ext>
            </a:extLst>
          </p:cNvPr>
          <p:cNvPicPr>
            <a:picLocks noChangeAspect="1"/>
          </p:cNvPicPr>
          <p:nvPr/>
        </p:nvPicPr>
        <p:blipFill>
          <a:blip r:embed="rId3"/>
          <a:stretch>
            <a:fillRect/>
          </a:stretch>
        </p:blipFill>
        <p:spPr>
          <a:xfrm>
            <a:off x="394855" y="1430187"/>
            <a:ext cx="3605645" cy="3084677"/>
          </a:xfrm>
          <a:prstGeom prst="rect">
            <a:avLst/>
          </a:prstGeom>
        </p:spPr>
      </p:pic>
      <p:pic>
        <p:nvPicPr>
          <p:cNvPr id="1026" name="Picture 2" descr="Madre Brava">
            <a:extLst>
              <a:ext uri="{FF2B5EF4-FFF2-40B4-BE49-F238E27FC236}">
                <a16:creationId xmlns:a16="http://schemas.microsoft.com/office/drawing/2014/main" id="{C83DAFA6-F4CB-A252-9287-0DC98D2F4A6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247"/>
          <a:stretch>
            <a:fillRect/>
          </a:stretch>
        </p:blipFill>
        <p:spPr bwMode="auto">
          <a:xfrm>
            <a:off x="394855" y="5021097"/>
            <a:ext cx="3605645" cy="1379282"/>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6" descr="Ein Bild, das Kleidung, Person, Menschliches Gesicht, Lächeln enthält.&#10;&#10;KI-generierte Inhalte können fehlerhaft sein.">
            <a:extLst>
              <a:ext uri="{FF2B5EF4-FFF2-40B4-BE49-F238E27FC236}">
                <a16:creationId xmlns:a16="http://schemas.microsoft.com/office/drawing/2014/main" id="{E81452F2-8529-4FDD-7931-F58E1FB2356F}"/>
              </a:ext>
            </a:extLst>
          </p:cNvPr>
          <p:cNvPicPr>
            <a:picLocks noChangeAspect="1"/>
          </p:cNvPicPr>
          <p:nvPr/>
        </p:nvPicPr>
        <p:blipFill>
          <a:blip r:embed="rId5"/>
          <a:srcRect l="3918" r="13705"/>
          <a:stretch>
            <a:fillRect/>
          </a:stretch>
        </p:blipFill>
        <p:spPr>
          <a:xfrm>
            <a:off x="4519449" y="1586051"/>
            <a:ext cx="4198525" cy="3084677"/>
          </a:xfrm>
          <a:prstGeom prst="rect">
            <a:avLst/>
          </a:prstGeom>
        </p:spPr>
      </p:pic>
      <p:pic>
        <p:nvPicPr>
          <p:cNvPr id="1028" name="Picture 4">
            <a:extLst>
              <a:ext uri="{FF2B5EF4-FFF2-40B4-BE49-F238E27FC236}">
                <a16:creationId xmlns:a16="http://schemas.microsoft.com/office/drawing/2014/main" id="{FF4D7476-6AD4-D227-D6BA-769FC06102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9449" y="4840197"/>
            <a:ext cx="4198525" cy="1379282"/>
          </a:xfrm>
          <a:prstGeom prst="rect">
            <a:avLst/>
          </a:prstGeom>
          <a:noFill/>
          <a:extLst>
            <a:ext uri="{909E8E84-426E-40DD-AFC4-6F175D3DCCD1}">
              <a14:hiddenFill xmlns:a14="http://schemas.microsoft.com/office/drawing/2010/main">
                <a:solidFill>
                  <a:srgbClr val="FFFFFF"/>
                </a:solidFill>
              </a14:hiddenFill>
            </a:ext>
          </a:extLst>
        </p:spPr>
      </p:pic>
      <p:pic>
        <p:nvPicPr>
          <p:cNvPr id="11" name="Grafik 10" descr="Ein Bild, das Riff, Kunst enthält.&#10;&#10;KI-generierte Inhalte können fehlerhaft sein.">
            <a:extLst>
              <a:ext uri="{FF2B5EF4-FFF2-40B4-BE49-F238E27FC236}">
                <a16:creationId xmlns:a16="http://schemas.microsoft.com/office/drawing/2014/main" id="{33B7A372-CD92-8154-BD47-8C3B4B916EED}"/>
              </a:ext>
            </a:extLst>
          </p:cNvPr>
          <p:cNvPicPr>
            <a:picLocks noChangeAspect="1"/>
          </p:cNvPicPr>
          <p:nvPr/>
        </p:nvPicPr>
        <p:blipFill>
          <a:blip r:embed="rId7"/>
          <a:srcRect l="8970" t="1970"/>
          <a:stretch>
            <a:fillRect/>
          </a:stretch>
        </p:blipFill>
        <p:spPr>
          <a:xfrm>
            <a:off x="9212636" y="1586051"/>
            <a:ext cx="2584493" cy="4633428"/>
          </a:xfrm>
          <a:prstGeom prst="rect">
            <a:avLst/>
          </a:prstGeom>
        </p:spPr>
      </p:pic>
      <p:sp>
        <p:nvSpPr>
          <p:cNvPr id="12" name="TextBox 9">
            <a:extLst>
              <a:ext uri="{FF2B5EF4-FFF2-40B4-BE49-F238E27FC236}">
                <a16:creationId xmlns:a16="http://schemas.microsoft.com/office/drawing/2014/main" id="{404FA7EF-A349-4894-4779-99AB5B6D2DF9}"/>
              </a:ext>
            </a:extLst>
          </p:cNvPr>
          <p:cNvSpPr txBox="1"/>
          <p:nvPr/>
        </p:nvSpPr>
        <p:spPr>
          <a:xfrm>
            <a:off x="353290" y="1122410"/>
            <a:ext cx="3688773" cy="307777"/>
          </a:xfrm>
          <a:prstGeom prst="rect">
            <a:avLst/>
          </a:prstGeom>
        </p:spPr>
        <p:txBody>
          <a:bodyPr wrap="square" lIns="0" tIns="0" rIns="0" bIns="0" rtlCol="0" anchor="t">
            <a:spAutoFit/>
          </a:bodyPr>
          <a:lstStyle/>
          <a:p>
            <a:pPr marL="0" lvl="1" algn="ctr"/>
            <a:r>
              <a:rPr lang="en-US" sz="2000" dirty="0">
                <a:solidFill>
                  <a:srgbClr val="000000"/>
                </a:solidFill>
                <a:latin typeface="Arial" panose="020B0604020202020204" pitchFamily="34" charset="0"/>
                <a:ea typeface="Aileron"/>
                <a:cs typeface="Arial" panose="020B0604020202020204" pitchFamily="34" charset="0"/>
                <a:sym typeface="Aileron"/>
              </a:rPr>
              <a:t>PLAN’EAT Project with TMG</a:t>
            </a:r>
          </a:p>
        </p:txBody>
      </p:sp>
      <p:sp>
        <p:nvSpPr>
          <p:cNvPr id="13" name="TextBox 9">
            <a:extLst>
              <a:ext uri="{FF2B5EF4-FFF2-40B4-BE49-F238E27FC236}">
                <a16:creationId xmlns:a16="http://schemas.microsoft.com/office/drawing/2014/main" id="{D0266770-AC90-F53E-42A1-AA840C70FC89}"/>
              </a:ext>
            </a:extLst>
          </p:cNvPr>
          <p:cNvSpPr txBox="1"/>
          <p:nvPr/>
        </p:nvSpPr>
        <p:spPr>
          <a:xfrm>
            <a:off x="-41566" y="4774876"/>
            <a:ext cx="4478483" cy="246221"/>
          </a:xfrm>
          <a:prstGeom prst="rect">
            <a:avLst/>
          </a:prstGeom>
        </p:spPr>
        <p:txBody>
          <a:bodyPr wrap="square" lIns="0" tIns="0" rIns="0" bIns="0" rtlCol="0" anchor="t">
            <a:spAutoFit/>
          </a:bodyPr>
          <a:lstStyle/>
          <a:p>
            <a:pPr marL="0" lvl="1" algn="ctr"/>
            <a:r>
              <a:rPr lang="en-US" sz="1600" dirty="0">
                <a:solidFill>
                  <a:srgbClr val="000000"/>
                </a:solidFill>
                <a:latin typeface="Arial" panose="020B0604020202020204" pitchFamily="34" charset="0"/>
                <a:ea typeface="Aileron"/>
                <a:cs typeface="Arial" panose="020B0604020202020204" pitchFamily="34" charset="0"/>
                <a:sym typeface="Aileron"/>
              </a:rPr>
              <a:t>Diets’ prices Project with Madre Brava</a:t>
            </a:r>
          </a:p>
        </p:txBody>
      </p:sp>
      <p:cxnSp>
        <p:nvCxnSpPr>
          <p:cNvPr id="15" name="Gerade Verbindung 14">
            <a:extLst>
              <a:ext uri="{FF2B5EF4-FFF2-40B4-BE49-F238E27FC236}">
                <a16:creationId xmlns:a16="http://schemas.microsoft.com/office/drawing/2014/main" id="{54E0C8C5-1266-01B9-72C4-0FF061EDA368}"/>
              </a:ext>
            </a:extLst>
          </p:cNvPr>
          <p:cNvCxnSpPr/>
          <p:nvPr/>
        </p:nvCxnSpPr>
        <p:spPr>
          <a:xfrm>
            <a:off x="4239491" y="1276298"/>
            <a:ext cx="0" cy="5180968"/>
          </a:xfrm>
          <a:prstGeom prst="line">
            <a:avLst/>
          </a:prstGeom>
          <a:ln>
            <a:solidFill>
              <a:srgbClr val="CCCCFF"/>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64079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46E914-1228-8392-CA38-F32744CD1BF1}"/>
              </a:ext>
            </a:extLst>
          </p:cNvPr>
          <p:cNvSpPr txBox="1">
            <a:spLocks/>
          </p:cNvSpPr>
          <p:nvPr/>
        </p:nvSpPr>
        <p:spPr>
          <a:xfrm>
            <a:off x="6484852" y="2029056"/>
            <a:ext cx="5043487" cy="3321245"/>
          </a:xfrm>
          <a:prstGeom prst="rect">
            <a:avLst/>
          </a:prstGeom>
        </p:spPr>
        <p:txBody>
          <a:bodyPr/>
          <a:lstStyle>
            <a:lvl1pPr algn="ctr" defTabSz="257175" rtl="0" eaLnBrk="1" latinLnBrk="0" hangingPunct="1">
              <a:spcBef>
                <a:spcPct val="0"/>
              </a:spcBef>
              <a:buNone/>
              <a:defRPr sz="2475" kern="1200">
                <a:solidFill>
                  <a:schemeClr val="tx1"/>
                </a:solidFill>
                <a:latin typeface="+mj-lt"/>
                <a:ea typeface="+mj-ea"/>
                <a:cs typeface="+mj-cs"/>
              </a:defRPr>
            </a:lvl1pPr>
          </a:lstStyle>
          <a:p>
            <a:r>
              <a:rPr lang="de-DE" sz="2400" i="1" dirty="0">
                <a:latin typeface="Arial"/>
              </a:rPr>
              <a:t>„True </a:t>
            </a:r>
            <a:r>
              <a:rPr lang="de-DE" sz="2400" i="1" dirty="0" err="1">
                <a:latin typeface="Arial"/>
              </a:rPr>
              <a:t>Cost</a:t>
            </a:r>
            <a:r>
              <a:rPr lang="de-DE" sz="2400" i="1" dirty="0">
                <a:latin typeface="Arial"/>
              </a:rPr>
              <a:t> Accounting (TCA) </a:t>
            </a:r>
            <a:r>
              <a:rPr lang="de-DE" sz="2400" i="1" dirty="0" err="1">
                <a:latin typeface="Arial"/>
              </a:rPr>
              <a:t>is</a:t>
            </a:r>
            <a:r>
              <a:rPr lang="de-DE" sz="2400" i="1" dirty="0">
                <a:latin typeface="Arial"/>
              </a:rPr>
              <a:t> an </a:t>
            </a:r>
            <a:r>
              <a:rPr lang="de-DE" sz="2400" b="1" i="1" dirty="0" err="1">
                <a:solidFill>
                  <a:srgbClr val="CCCCFF"/>
                </a:solidFill>
                <a:latin typeface="Arial"/>
              </a:rPr>
              <a:t>economic</a:t>
            </a:r>
            <a:r>
              <a:rPr lang="de-DE" sz="2400" b="1" i="1" dirty="0">
                <a:latin typeface="Arial"/>
              </a:rPr>
              <a:t> </a:t>
            </a:r>
            <a:r>
              <a:rPr lang="de-DE" sz="2400" b="1" i="1" dirty="0" err="1">
                <a:latin typeface="Arial"/>
              </a:rPr>
              <a:t>assessment</a:t>
            </a:r>
            <a:r>
              <a:rPr lang="de-DE" sz="2400" b="1" i="1" dirty="0">
                <a:latin typeface="Arial"/>
              </a:rPr>
              <a:t> </a:t>
            </a:r>
            <a:r>
              <a:rPr lang="de-DE" sz="2400" i="1" dirty="0" err="1">
                <a:latin typeface="Arial"/>
              </a:rPr>
              <a:t>that</a:t>
            </a:r>
            <a:r>
              <a:rPr lang="de-DE" sz="2400" i="1" dirty="0">
                <a:latin typeface="Arial"/>
              </a:rPr>
              <a:t> </a:t>
            </a:r>
            <a:r>
              <a:rPr lang="de-DE" sz="2400" i="1" dirty="0" err="1">
                <a:latin typeface="Arial"/>
              </a:rPr>
              <a:t>does</a:t>
            </a:r>
            <a:r>
              <a:rPr lang="de-DE" sz="2400" i="1" dirty="0">
                <a:latin typeface="Arial"/>
              </a:rPr>
              <a:t> not just </a:t>
            </a:r>
            <a:r>
              <a:rPr lang="de-DE" sz="2400" i="1" dirty="0" err="1">
                <a:latin typeface="Arial"/>
              </a:rPr>
              <a:t>look</a:t>
            </a:r>
            <a:r>
              <a:rPr lang="de-DE" sz="2400" i="1" dirty="0">
                <a:latin typeface="Arial"/>
              </a:rPr>
              <a:t> at </a:t>
            </a:r>
            <a:r>
              <a:rPr lang="de-DE" sz="2400" i="1" dirty="0" err="1">
                <a:latin typeface="Arial"/>
              </a:rPr>
              <a:t>the</a:t>
            </a:r>
            <a:r>
              <a:rPr lang="de-DE" sz="2400" i="1" dirty="0">
                <a:latin typeface="Arial"/>
              </a:rPr>
              <a:t> </a:t>
            </a:r>
            <a:r>
              <a:rPr lang="de-DE" sz="2400" i="1" dirty="0" err="1">
                <a:latin typeface="Arial"/>
              </a:rPr>
              <a:t>usual</a:t>
            </a:r>
            <a:r>
              <a:rPr lang="de-DE" sz="2400" i="1" dirty="0">
                <a:latin typeface="Arial"/>
              </a:rPr>
              <a:t> </a:t>
            </a:r>
            <a:r>
              <a:rPr lang="de-DE" sz="2400" i="1" dirty="0" err="1">
                <a:latin typeface="Arial"/>
              </a:rPr>
              <a:t>financial</a:t>
            </a:r>
            <a:r>
              <a:rPr lang="de-DE" sz="2400" i="1" dirty="0">
                <a:latin typeface="Arial"/>
              </a:rPr>
              <a:t> </a:t>
            </a:r>
            <a:r>
              <a:rPr lang="de-DE" sz="2400" i="1" dirty="0" err="1">
                <a:latin typeface="Arial"/>
              </a:rPr>
              <a:t>metrics</a:t>
            </a:r>
            <a:r>
              <a:rPr lang="de-DE" sz="2400" i="1" dirty="0">
                <a:latin typeface="Arial"/>
              </a:rPr>
              <a:t>, but </a:t>
            </a:r>
            <a:r>
              <a:rPr lang="de-DE" sz="2400" i="1" dirty="0" err="1">
                <a:latin typeface="Arial"/>
              </a:rPr>
              <a:t>seeks</a:t>
            </a:r>
            <a:r>
              <a:rPr lang="de-DE" sz="2400" i="1" dirty="0">
                <a:latin typeface="Arial"/>
              </a:rPr>
              <a:t> </a:t>
            </a:r>
            <a:r>
              <a:rPr lang="de-DE" sz="2400" i="1" dirty="0" err="1">
                <a:latin typeface="Arial"/>
              </a:rPr>
              <a:t>to</a:t>
            </a:r>
            <a:r>
              <a:rPr lang="de-DE" sz="2400" i="1" dirty="0">
                <a:latin typeface="Arial"/>
              </a:rPr>
              <a:t> </a:t>
            </a:r>
            <a:br>
              <a:rPr lang="de-DE" sz="2400" i="1" dirty="0">
                <a:latin typeface="Arial"/>
              </a:rPr>
            </a:br>
            <a:r>
              <a:rPr lang="de-DE" sz="2400" b="1" i="1" dirty="0" err="1">
                <a:latin typeface="Arial"/>
              </a:rPr>
              <a:t>understand</a:t>
            </a:r>
            <a:r>
              <a:rPr lang="de-DE" sz="2400" b="1" i="1" dirty="0">
                <a:latin typeface="Arial"/>
              </a:rPr>
              <a:t> </a:t>
            </a:r>
            <a:r>
              <a:rPr lang="de-DE" sz="2400" b="1" i="1" dirty="0" err="1">
                <a:latin typeface="Arial"/>
              </a:rPr>
              <a:t>the</a:t>
            </a:r>
            <a:r>
              <a:rPr lang="de-DE" sz="2400" b="1" i="1" dirty="0">
                <a:latin typeface="Arial"/>
              </a:rPr>
              <a:t> </a:t>
            </a:r>
            <a:r>
              <a:rPr lang="de-DE" sz="2400" b="1" i="1" dirty="0" err="1">
                <a:latin typeface="Arial"/>
              </a:rPr>
              <a:t>broader</a:t>
            </a:r>
            <a:r>
              <a:rPr lang="de-DE" sz="2400" b="1" i="1" dirty="0">
                <a:latin typeface="Arial"/>
              </a:rPr>
              <a:t> </a:t>
            </a:r>
            <a:r>
              <a:rPr lang="de-DE" sz="2400" b="1" i="1" dirty="0">
                <a:solidFill>
                  <a:srgbClr val="CCCCFF"/>
                </a:solidFill>
                <a:latin typeface="Arial"/>
              </a:rPr>
              <a:t>social</a:t>
            </a:r>
            <a:r>
              <a:rPr lang="de-DE" sz="2400" b="1" i="1" dirty="0">
                <a:latin typeface="Arial"/>
              </a:rPr>
              <a:t> and </a:t>
            </a:r>
            <a:r>
              <a:rPr lang="de-DE" sz="2400" b="1" i="1" dirty="0" err="1">
                <a:solidFill>
                  <a:srgbClr val="CCCCFF"/>
                </a:solidFill>
                <a:latin typeface="Arial"/>
              </a:rPr>
              <a:t>ecological</a:t>
            </a:r>
            <a:r>
              <a:rPr lang="de-DE" sz="2400" b="1" i="1" dirty="0">
                <a:latin typeface="Arial"/>
              </a:rPr>
              <a:t> </a:t>
            </a:r>
            <a:r>
              <a:rPr lang="de-DE" sz="2400" b="1" i="1" dirty="0" err="1">
                <a:latin typeface="Arial"/>
              </a:rPr>
              <a:t>impacts</a:t>
            </a:r>
            <a:r>
              <a:rPr lang="de-DE" sz="2400" b="1" i="1" dirty="0">
                <a:latin typeface="Arial"/>
              </a:rPr>
              <a:t> </a:t>
            </a:r>
            <a:br>
              <a:rPr lang="de-DE" sz="2400" b="1" i="1" dirty="0">
                <a:latin typeface="Arial"/>
              </a:rPr>
            </a:br>
            <a:r>
              <a:rPr lang="de-DE" sz="2400" i="1" dirty="0" err="1">
                <a:latin typeface="Arial"/>
              </a:rPr>
              <a:t>of</a:t>
            </a:r>
            <a:r>
              <a:rPr lang="de-DE" sz="2400" i="1" dirty="0">
                <a:latin typeface="Arial"/>
              </a:rPr>
              <a:t> </a:t>
            </a:r>
            <a:r>
              <a:rPr lang="de-DE" sz="2400" i="1" dirty="0" err="1">
                <a:latin typeface="Arial"/>
              </a:rPr>
              <a:t>food</a:t>
            </a:r>
            <a:r>
              <a:rPr lang="de-DE" sz="2400" i="1" dirty="0">
                <a:latin typeface="Arial"/>
              </a:rPr>
              <a:t> </a:t>
            </a:r>
            <a:r>
              <a:rPr lang="de-DE" sz="2400" i="1" dirty="0" err="1">
                <a:latin typeface="Arial"/>
              </a:rPr>
              <a:t>systems</a:t>
            </a:r>
            <a:r>
              <a:rPr lang="de-DE" sz="2400" i="1" dirty="0">
                <a:latin typeface="Arial"/>
              </a:rPr>
              <a:t> […].“</a:t>
            </a:r>
          </a:p>
          <a:p>
            <a:endParaRPr lang="de-DE" sz="2400" i="1" dirty="0">
              <a:latin typeface="Arial"/>
            </a:endParaRPr>
          </a:p>
          <a:p>
            <a:r>
              <a:rPr lang="de-DE" sz="2400" dirty="0">
                <a:latin typeface="Arial"/>
              </a:rPr>
              <a:t>– Baker et al. (2020)</a:t>
            </a:r>
          </a:p>
        </p:txBody>
      </p:sp>
      <p:sp>
        <p:nvSpPr>
          <p:cNvPr id="3" name="Textfeld 2">
            <a:extLst>
              <a:ext uri="{FF2B5EF4-FFF2-40B4-BE49-F238E27FC236}">
                <a16:creationId xmlns:a16="http://schemas.microsoft.com/office/drawing/2014/main" id="{ED65BF72-D837-7FC4-8D8B-D501D2FE2790}"/>
              </a:ext>
            </a:extLst>
          </p:cNvPr>
          <p:cNvSpPr txBox="1"/>
          <p:nvPr/>
        </p:nvSpPr>
        <p:spPr>
          <a:xfrm>
            <a:off x="11611992" y="6573915"/>
            <a:ext cx="443884" cy="246221"/>
          </a:xfrm>
          <a:prstGeom prst="rect">
            <a:avLst/>
          </a:prstGeom>
          <a:noFill/>
        </p:spPr>
        <p:txBody>
          <a:bodyPr wrap="square" rtlCol="0">
            <a:spAutoFit/>
          </a:bodyPr>
          <a:lstStyle/>
          <a:p>
            <a:r>
              <a:rPr lang="de-DE" sz="1000" dirty="0">
                <a:solidFill>
                  <a:schemeClr val="bg1"/>
                </a:solidFill>
                <a:latin typeface="Arial" panose="020B0604020202020204" pitchFamily="34" charset="0"/>
                <a:cs typeface="Arial" panose="020B0604020202020204" pitchFamily="34" charset="0"/>
              </a:rPr>
              <a:t>4</a:t>
            </a:r>
          </a:p>
        </p:txBody>
      </p:sp>
      <p:sp>
        <p:nvSpPr>
          <p:cNvPr id="4" name="Rechteck 3">
            <a:extLst>
              <a:ext uri="{FF2B5EF4-FFF2-40B4-BE49-F238E27FC236}">
                <a16:creationId xmlns:a16="http://schemas.microsoft.com/office/drawing/2014/main" id="{D251B22A-D0FE-3440-B7ED-4AFD014085D2}"/>
              </a:ext>
            </a:extLst>
          </p:cNvPr>
          <p:cNvSpPr/>
          <p:nvPr/>
        </p:nvSpPr>
        <p:spPr>
          <a:xfrm>
            <a:off x="535220" y="1634036"/>
            <a:ext cx="5201920" cy="1690542"/>
          </a:xfrm>
          <a:prstGeom prst="rect">
            <a:avLst/>
          </a:prstGeom>
          <a:solidFill>
            <a:schemeClr val="bg1"/>
          </a:solidFill>
          <a:ln>
            <a:solidFill>
              <a:srgbClr val="0059AB"/>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nvGrpSpPr>
          <p:cNvPr id="5" name="Gruppieren 4">
            <a:extLst>
              <a:ext uri="{FF2B5EF4-FFF2-40B4-BE49-F238E27FC236}">
                <a16:creationId xmlns:a16="http://schemas.microsoft.com/office/drawing/2014/main" id="{A2381A2B-4902-CCD5-CA3E-93D689544AD6}"/>
              </a:ext>
            </a:extLst>
          </p:cNvPr>
          <p:cNvGrpSpPr/>
          <p:nvPr/>
        </p:nvGrpSpPr>
        <p:grpSpPr>
          <a:xfrm>
            <a:off x="639727" y="1708042"/>
            <a:ext cx="1881367" cy="1174516"/>
            <a:chOff x="100860" y="2520951"/>
            <a:chExt cx="1881367" cy="1174516"/>
          </a:xfrm>
        </p:grpSpPr>
        <p:pic>
          <p:nvPicPr>
            <p:cNvPr id="6" name="Grafik 5" descr="Laubbaum mit einfarbiger Füllung">
              <a:extLst>
                <a:ext uri="{FF2B5EF4-FFF2-40B4-BE49-F238E27FC236}">
                  <a16:creationId xmlns:a16="http://schemas.microsoft.com/office/drawing/2014/main" id="{D4DA33A2-DFC2-78F3-AC33-7F29EDD628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7827" y="2520951"/>
              <a:ext cx="914400" cy="914400"/>
            </a:xfrm>
            <a:prstGeom prst="rect">
              <a:avLst/>
            </a:prstGeom>
          </p:spPr>
        </p:pic>
        <p:pic>
          <p:nvPicPr>
            <p:cNvPr id="7" name="Grafik 6" descr="Waldszenerie mit einfarbiger Füllung">
              <a:extLst>
                <a:ext uri="{FF2B5EF4-FFF2-40B4-BE49-F238E27FC236}">
                  <a16:creationId xmlns:a16="http://schemas.microsoft.com/office/drawing/2014/main" id="{5C8BCE66-5DB3-89E7-BBDD-4ADCE35E38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6814" y="2781067"/>
              <a:ext cx="914400" cy="914400"/>
            </a:xfrm>
            <a:prstGeom prst="rect">
              <a:avLst/>
            </a:prstGeom>
          </p:spPr>
        </p:pic>
        <p:pic>
          <p:nvPicPr>
            <p:cNvPr id="8" name="Grafik 7" descr="Laubbaum mit einfarbiger Füllung">
              <a:extLst>
                <a:ext uri="{FF2B5EF4-FFF2-40B4-BE49-F238E27FC236}">
                  <a16:creationId xmlns:a16="http://schemas.microsoft.com/office/drawing/2014/main" id="{433531CC-15FD-0C2C-322F-F1EA5AE52C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860" y="2727859"/>
              <a:ext cx="732463" cy="732463"/>
            </a:xfrm>
            <a:prstGeom prst="rect">
              <a:avLst/>
            </a:prstGeom>
          </p:spPr>
        </p:pic>
        <p:pic>
          <p:nvPicPr>
            <p:cNvPr id="9" name="Grafik 8" descr="Laubbaum mit einfarbiger Füllung">
              <a:extLst>
                <a:ext uri="{FF2B5EF4-FFF2-40B4-BE49-F238E27FC236}">
                  <a16:creationId xmlns:a16="http://schemas.microsoft.com/office/drawing/2014/main" id="{204B4BEE-804E-05B2-4502-10C71789FF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9967" y="2522416"/>
              <a:ext cx="517301" cy="517301"/>
            </a:xfrm>
            <a:prstGeom prst="rect">
              <a:avLst/>
            </a:prstGeom>
          </p:spPr>
        </p:pic>
      </p:grpSp>
      <p:grpSp>
        <p:nvGrpSpPr>
          <p:cNvPr id="10" name="Gruppieren 9">
            <a:extLst>
              <a:ext uri="{FF2B5EF4-FFF2-40B4-BE49-F238E27FC236}">
                <a16:creationId xmlns:a16="http://schemas.microsoft.com/office/drawing/2014/main" id="{FBAB65FD-1210-05E5-8BAA-D0DF9175AE5B}"/>
              </a:ext>
            </a:extLst>
          </p:cNvPr>
          <p:cNvGrpSpPr/>
          <p:nvPr/>
        </p:nvGrpSpPr>
        <p:grpSpPr>
          <a:xfrm>
            <a:off x="3579201" y="1697727"/>
            <a:ext cx="2078541" cy="1145084"/>
            <a:chOff x="3263691" y="1832990"/>
            <a:chExt cx="2078541" cy="1145084"/>
          </a:xfrm>
        </p:grpSpPr>
        <p:pic>
          <p:nvPicPr>
            <p:cNvPr id="11" name="Grafik 10" descr="Baumstumpf mit einfarbiger Füllung">
              <a:extLst>
                <a:ext uri="{FF2B5EF4-FFF2-40B4-BE49-F238E27FC236}">
                  <a16:creationId xmlns:a16="http://schemas.microsoft.com/office/drawing/2014/main" id="{FC66E619-56FA-1306-77AA-D76FF2FBB51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96895" y="2411615"/>
              <a:ext cx="361617" cy="361617"/>
            </a:xfrm>
            <a:prstGeom prst="rect">
              <a:avLst/>
            </a:prstGeom>
          </p:spPr>
        </p:pic>
        <p:pic>
          <p:nvPicPr>
            <p:cNvPr id="12" name="Grafik 11" descr="Welkender Baum mit einfarbiger Füllung">
              <a:extLst>
                <a:ext uri="{FF2B5EF4-FFF2-40B4-BE49-F238E27FC236}">
                  <a16:creationId xmlns:a16="http://schemas.microsoft.com/office/drawing/2014/main" id="{3273BDA7-92E4-B73E-1F7A-78AA67A650C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427832" y="1900991"/>
              <a:ext cx="914400" cy="914400"/>
            </a:xfrm>
            <a:prstGeom prst="rect">
              <a:avLst/>
            </a:prstGeom>
          </p:spPr>
        </p:pic>
        <p:pic>
          <p:nvPicPr>
            <p:cNvPr id="13" name="Grafik 12" descr="Welkender Baum mit einfarbiger Füllung">
              <a:extLst>
                <a:ext uri="{FF2B5EF4-FFF2-40B4-BE49-F238E27FC236}">
                  <a16:creationId xmlns:a16="http://schemas.microsoft.com/office/drawing/2014/main" id="{C697BB58-847A-48C3-6A99-C27BB5AC205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263691" y="2062341"/>
              <a:ext cx="698547" cy="698547"/>
            </a:xfrm>
            <a:prstGeom prst="rect">
              <a:avLst/>
            </a:prstGeom>
          </p:spPr>
        </p:pic>
        <p:pic>
          <p:nvPicPr>
            <p:cNvPr id="14" name="Grafik 13" descr="Welkender Baum mit einfarbiger Füllung">
              <a:extLst>
                <a:ext uri="{FF2B5EF4-FFF2-40B4-BE49-F238E27FC236}">
                  <a16:creationId xmlns:a16="http://schemas.microsoft.com/office/drawing/2014/main" id="{28B12370-F517-31B3-09E7-87F900C78D3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784676" y="1832990"/>
              <a:ext cx="588892" cy="588892"/>
            </a:xfrm>
            <a:prstGeom prst="rect">
              <a:avLst/>
            </a:prstGeom>
          </p:spPr>
        </p:pic>
        <p:pic>
          <p:nvPicPr>
            <p:cNvPr id="15" name="Grafik 14" descr="Baumstumpf mit einfarbiger Füllung">
              <a:extLst>
                <a:ext uri="{FF2B5EF4-FFF2-40B4-BE49-F238E27FC236}">
                  <a16:creationId xmlns:a16="http://schemas.microsoft.com/office/drawing/2014/main" id="{EBEB8BFE-16A3-CD23-37A7-559FBFAFED2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99677" y="2698629"/>
              <a:ext cx="279445" cy="279445"/>
            </a:xfrm>
            <a:prstGeom prst="rect">
              <a:avLst/>
            </a:prstGeom>
          </p:spPr>
        </p:pic>
        <p:pic>
          <p:nvPicPr>
            <p:cNvPr id="16" name="Grafik 15" descr="Baumstumpf mit einfarbiger Füllung">
              <a:extLst>
                <a:ext uri="{FF2B5EF4-FFF2-40B4-BE49-F238E27FC236}">
                  <a16:creationId xmlns:a16="http://schemas.microsoft.com/office/drawing/2014/main" id="{0797A4EF-F33B-EB55-2B11-2B763225AFA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13032" y="2642636"/>
              <a:ext cx="261192" cy="261192"/>
            </a:xfrm>
            <a:prstGeom prst="rect">
              <a:avLst/>
            </a:prstGeom>
          </p:spPr>
        </p:pic>
        <p:pic>
          <p:nvPicPr>
            <p:cNvPr id="17" name="Grafik 16" descr="Baumstumpf mit einfarbiger Füllung">
              <a:extLst>
                <a:ext uri="{FF2B5EF4-FFF2-40B4-BE49-F238E27FC236}">
                  <a16:creationId xmlns:a16="http://schemas.microsoft.com/office/drawing/2014/main" id="{37633C36-21C3-8631-35E2-CBBEF5725B7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19105" y="2755639"/>
              <a:ext cx="134633" cy="134633"/>
            </a:xfrm>
            <a:prstGeom prst="rect">
              <a:avLst/>
            </a:prstGeom>
          </p:spPr>
        </p:pic>
      </p:grpSp>
      <p:grpSp>
        <p:nvGrpSpPr>
          <p:cNvPr id="18" name="Gruppieren 17">
            <a:extLst>
              <a:ext uri="{FF2B5EF4-FFF2-40B4-BE49-F238E27FC236}">
                <a16:creationId xmlns:a16="http://schemas.microsoft.com/office/drawing/2014/main" id="{DD0DB11A-F511-138B-436E-20CF9E6E1F0A}"/>
              </a:ext>
            </a:extLst>
          </p:cNvPr>
          <p:cNvGrpSpPr/>
          <p:nvPr/>
        </p:nvGrpSpPr>
        <p:grpSpPr>
          <a:xfrm>
            <a:off x="2538047" y="1717957"/>
            <a:ext cx="1058107" cy="588892"/>
            <a:chOff x="2508287" y="1945073"/>
            <a:chExt cx="1058107" cy="588892"/>
          </a:xfrm>
        </p:grpSpPr>
        <p:cxnSp>
          <p:nvCxnSpPr>
            <p:cNvPr id="19" name="Gerade Verbindung mit Pfeil 18">
              <a:extLst>
                <a:ext uri="{FF2B5EF4-FFF2-40B4-BE49-F238E27FC236}">
                  <a16:creationId xmlns:a16="http://schemas.microsoft.com/office/drawing/2014/main" id="{524377FA-A94E-9C6D-A1D8-7213FE03AD7A}"/>
                </a:ext>
              </a:extLst>
            </p:cNvPr>
            <p:cNvCxnSpPr>
              <a:cxnSpLocks/>
            </p:cNvCxnSpPr>
            <p:nvPr/>
          </p:nvCxnSpPr>
          <p:spPr>
            <a:xfrm>
              <a:off x="2508287" y="2350195"/>
              <a:ext cx="1058107" cy="0"/>
            </a:xfrm>
            <a:prstGeom prst="straightConnector1">
              <a:avLst/>
            </a:prstGeom>
            <a:ln>
              <a:solidFill>
                <a:srgbClr val="CCCCFF"/>
              </a:solidFill>
              <a:tailEnd type="triangle"/>
            </a:ln>
          </p:spPr>
          <p:style>
            <a:lnRef idx="2">
              <a:schemeClr val="accent1"/>
            </a:lnRef>
            <a:fillRef idx="0">
              <a:schemeClr val="accent1"/>
            </a:fillRef>
            <a:effectRef idx="1">
              <a:schemeClr val="accent1"/>
            </a:effectRef>
            <a:fontRef idx="minor">
              <a:schemeClr val="tx1"/>
            </a:fontRef>
          </p:style>
        </p:cxnSp>
        <p:sp>
          <p:nvSpPr>
            <p:cNvPr id="20" name="Titel 1">
              <a:extLst>
                <a:ext uri="{FF2B5EF4-FFF2-40B4-BE49-F238E27FC236}">
                  <a16:creationId xmlns:a16="http://schemas.microsoft.com/office/drawing/2014/main" id="{F465F970-B435-FCD2-4D89-1122B9E7DEB1}"/>
                </a:ext>
              </a:extLst>
            </p:cNvPr>
            <p:cNvSpPr txBox="1">
              <a:spLocks/>
            </p:cNvSpPr>
            <p:nvPr/>
          </p:nvSpPr>
          <p:spPr>
            <a:xfrm>
              <a:off x="2573174" y="1945073"/>
              <a:ext cx="894424" cy="588892"/>
            </a:xfrm>
            <a:prstGeom prst="rect">
              <a:avLst/>
            </a:prstGeom>
            <a:noFill/>
          </p:spPr>
          <p:txBody>
            <a:bodyPr/>
            <a:lstStyle>
              <a:lvl1pPr algn="ctr" defTabSz="257175" rtl="0" eaLnBrk="1" latinLnBrk="0" hangingPunct="1">
                <a:spcBef>
                  <a:spcPct val="0"/>
                </a:spcBef>
                <a:buNone/>
                <a:defRPr sz="2475" kern="1200">
                  <a:solidFill>
                    <a:schemeClr val="tx1"/>
                  </a:solidFill>
                  <a:latin typeface="+mj-lt"/>
                  <a:ea typeface="+mj-ea"/>
                  <a:cs typeface="+mj-cs"/>
                </a:defRPr>
              </a:lvl1pPr>
            </a:lstStyle>
            <a:p>
              <a:r>
                <a:rPr lang="de-DE" sz="2400" dirty="0">
                  <a:latin typeface="Arial"/>
                </a:rPr>
                <a:t>LUC</a:t>
              </a:r>
              <a:endParaRPr lang="de-DE" sz="1100" dirty="0">
                <a:latin typeface="Arial"/>
              </a:endParaRPr>
            </a:p>
          </p:txBody>
        </p:sp>
      </p:grpSp>
      <p:grpSp>
        <p:nvGrpSpPr>
          <p:cNvPr id="21" name="Gruppieren 20">
            <a:extLst>
              <a:ext uri="{FF2B5EF4-FFF2-40B4-BE49-F238E27FC236}">
                <a16:creationId xmlns:a16="http://schemas.microsoft.com/office/drawing/2014/main" id="{41C594C3-4982-ADFB-936E-15AC95AB8420}"/>
              </a:ext>
            </a:extLst>
          </p:cNvPr>
          <p:cNvGrpSpPr/>
          <p:nvPr/>
        </p:nvGrpSpPr>
        <p:grpSpPr>
          <a:xfrm>
            <a:off x="2023394" y="2024033"/>
            <a:ext cx="2053506" cy="1300545"/>
            <a:chOff x="1993634" y="2251149"/>
            <a:chExt cx="2053506" cy="1300545"/>
          </a:xfrm>
        </p:grpSpPr>
        <p:sp>
          <p:nvSpPr>
            <p:cNvPr id="22" name="Bogen 21">
              <a:extLst>
                <a:ext uri="{FF2B5EF4-FFF2-40B4-BE49-F238E27FC236}">
                  <a16:creationId xmlns:a16="http://schemas.microsoft.com/office/drawing/2014/main" id="{96B98779-3A95-9049-3306-E2EB6627D463}"/>
                </a:ext>
              </a:extLst>
            </p:cNvPr>
            <p:cNvSpPr/>
            <p:nvPr/>
          </p:nvSpPr>
          <p:spPr>
            <a:xfrm rot="5400000">
              <a:off x="2547987" y="1879658"/>
              <a:ext cx="914368" cy="1657350"/>
            </a:xfrm>
            <a:prstGeom prst="arc">
              <a:avLst>
                <a:gd name="adj1" fmla="val 16973625"/>
                <a:gd name="adj2" fmla="val 4708403"/>
              </a:avLst>
            </a:prstGeom>
            <a:ln>
              <a:solidFill>
                <a:srgbClr val="CCCCFF"/>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23" name="Titel 1">
              <a:extLst>
                <a:ext uri="{FF2B5EF4-FFF2-40B4-BE49-F238E27FC236}">
                  <a16:creationId xmlns:a16="http://schemas.microsoft.com/office/drawing/2014/main" id="{C780EE34-E707-E1C6-1500-9593C8E8ECC9}"/>
                </a:ext>
              </a:extLst>
            </p:cNvPr>
            <p:cNvSpPr txBox="1">
              <a:spLocks/>
            </p:cNvSpPr>
            <p:nvPr/>
          </p:nvSpPr>
          <p:spPr>
            <a:xfrm>
              <a:off x="1993634" y="3094494"/>
              <a:ext cx="2053506" cy="457200"/>
            </a:xfrm>
            <a:prstGeom prst="rect">
              <a:avLst/>
            </a:prstGeom>
            <a:noFill/>
          </p:spPr>
          <p:txBody>
            <a:bodyPr/>
            <a:lstStyle>
              <a:lvl1pPr algn="ctr" defTabSz="257175" rtl="0" eaLnBrk="1" latinLnBrk="0" hangingPunct="1">
                <a:spcBef>
                  <a:spcPct val="0"/>
                </a:spcBef>
                <a:buNone/>
                <a:defRPr sz="2475" kern="1200">
                  <a:solidFill>
                    <a:schemeClr val="tx1"/>
                  </a:solidFill>
                  <a:latin typeface="+mj-lt"/>
                  <a:ea typeface="+mj-ea"/>
                  <a:cs typeface="+mj-cs"/>
                </a:defRPr>
              </a:lvl1pPr>
            </a:lstStyle>
            <a:p>
              <a:r>
                <a:rPr lang="de-DE" sz="2400" dirty="0" err="1">
                  <a:latin typeface="Arial"/>
                </a:rPr>
                <a:t>Reforestation</a:t>
              </a:r>
              <a:endParaRPr lang="de-DE" sz="1100" dirty="0">
                <a:latin typeface="Arial"/>
              </a:endParaRPr>
            </a:p>
          </p:txBody>
        </p:sp>
        <p:pic>
          <p:nvPicPr>
            <p:cNvPr id="24" name="Grafik 23" descr="Geld mit einfarbiger Füllung">
              <a:extLst>
                <a:ext uri="{FF2B5EF4-FFF2-40B4-BE49-F238E27FC236}">
                  <a16:creationId xmlns:a16="http://schemas.microsoft.com/office/drawing/2014/main" id="{A2554020-53D2-C0F0-9187-03EC57A0F09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921085" y="2530066"/>
              <a:ext cx="588892" cy="588892"/>
            </a:xfrm>
            <a:prstGeom prst="rect">
              <a:avLst/>
            </a:prstGeom>
          </p:spPr>
        </p:pic>
        <p:pic>
          <p:nvPicPr>
            <p:cNvPr id="25" name="Grafik 24" descr="Münzen mit einfarbiger Füllung">
              <a:extLst>
                <a:ext uri="{FF2B5EF4-FFF2-40B4-BE49-F238E27FC236}">
                  <a16:creationId xmlns:a16="http://schemas.microsoft.com/office/drawing/2014/main" id="{BCFBFE91-E2C8-0682-80C0-FF1FA51D04E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460812" y="2624141"/>
              <a:ext cx="457200" cy="457200"/>
            </a:xfrm>
            <a:prstGeom prst="rect">
              <a:avLst/>
            </a:prstGeom>
          </p:spPr>
        </p:pic>
      </p:grpSp>
      <p:sp>
        <p:nvSpPr>
          <p:cNvPr id="26" name="Titel 1">
            <a:extLst>
              <a:ext uri="{FF2B5EF4-FFF2-40B4-BE49-F238E27FC236}">
                <a16:creationId xmlns:a16="http://schemas.microsoft.com/office/drawing/2014/main" id="{16689414-303E-1BBF-8100-1FB591AE565D}"/>
              </a:ext>
            </a:extLst>
          </p:cNvPr>
          <p:cNvSpPr txBox="1">
            <a:spLocks/>
          </p:cNvSpPr>
          <p:nvPr/>
        </p:nvSpPr>
        <p:spPr>
          <a:xfrm>
            <a:off x="516190" y="1253440"/>
            <a:ext cx="4684352" cy="368342"/>
          </a:xfrm>
          <a:prstGeom prst="rect">
            <a:avLst/>
          </a:prstGeom>
          <a:noFill/>
        </p:spPr>
        <p:txBody>
          <a:bodyPr anchor="ctr"/>
          <a:lstStyle>
            <a:lvl1pPr algn="ctr" defTabSz="257175" rtl="0" eaLnBrk="1" latinLnBrk="0" hangingPunct="1">
              <a:spcBef>
                <a:spcPct val="0"/>
              </a:spcBef>
              <a:buNone/>
              <a:defRPr sz="2475" kern="1200">
                <a:solidFill>
                  <a:schemeClr val="tx1"/>
                </a:solidFill>
                <a:latin typeface="+mj-lt"/>
                <a:ea typeface="+mj-ea"/>
                <a:cs typeface="+mj-cs"/>
              </a:defRPr>
            </a:lvl1pPr>
          </a:lstStyle>
          <a:p>
            <a:pPr algn="l"/>
            <a:r>
              <a:rPr lang="de-DE" sz="2400" dirty="0">
                <a:latin typeface="Arial"/>
              </a:rPr>
              <a:t>Land-system </a:t>
            </a:r>
            <a:r>
              <a:rPr lang="de-DE" sz="2400" dirty="0" err="1">
                <a:latin typeface="Arial"/>
              </a:rPr>
              <a:t>change</a:t>
            </a:r>
            <a:endParaRPr lang="de-DE" sz="2400" dirty="0">
              <a:latin typeface="Arial"/>
            </a:endParaRPr>
          </a:p>
        </p:txBody>
      </p:sp>
      <p:sp>
        <p:nvSpPr>
          <p:cNvPr id="27" name="Titel 1">
            <a:extLst>
              <a:ext uri="{FF2B5EF4-FFF2-40B4-BE49-F238E27FC236}">
                <a16:creationId xmlns:a16="http://schemas.microsoft.com/office/drawing/2014/main" id="{9645B800-10F4-835E-BB86-F7CA7B89C45C}"/>
              </a:ext>
            </a:extLst>
          </p:cNvPr>
          <p:cNvSpPr txBox="1">
            <a:spLocks/>
          </p:cNvSpPr>
          <p:nvPr/>
        </p:nvSpPr>
        <p:spPr>
          <a:xfrm>
            <a:off x="527600" y="3617152"/>
            <a:ext cx="4684352" cy="368342"/>
          </a:xfrm>
          <a:prstGeom prst="rect">
            <a:avLst/>
          </a:prstGeom>
          <a:noFill/>
        </p:spPr>
        <p:txBody>
          <a:bodyPr anchor="ctr"/>
          <a:lstStyle>
            <a:lvl1pPr algn="ctr" defTabSz="257175" rtl="0" eaLnBrk="1" latinLnBrk="0" hangingPunct="1">
              <a:spcBef>
                <a:spcPct val="0"/>
              </a:spcBef>
              <a:buNone/>
              <a:defRPr sz="2475" kern="1200">
                <a:solidFill>
                  <a:schemeClr val="tx1"/>
                </a:solidFill>
                <a:latin typeface="+mj-lt"/>
                <a:ea typeface="+mj-ea"/>
                <a:cs typeface="+mj-cs"/>
              </a:defRPr>
            </a:lvl1pPr>
          </a:lstStyle>
          <a:p>
            <a:pPr algn="l"/>
            <a:r>
              <a:rPr lang="de-DE" sz="2400" dirty="0" err="1">
                <a:latin typeface="Arial"/>
              </a:rPr>
              <a:t>Biochemical</a:t>
            </a:r>
            <a:r>
              <a:rPr lang="de-DE" sz="2400" dirty="0">
                <a:latin typeface="Arial"/>
              </a:rPr>
              <a:t> </a:t>
            </a:r>
            <a:r>
              <a:rPr lang="de-DE" sz="2400" dirty="0" err="1">
                <a:latin typeface="Arial"/>
              </a:rPr>
              <a:t>flows</a:t>
            </a:r>
            <a:r>
              <a:rPr lang="de-DE" sz="2400" dirty="0">
                <a:latin typeface="Arial"/>
              </a:rPr>
              <a:t> (</a:t>
            </a:r>
            <a:r>
              <a:rPr lang="de-DE" sz="2400" dirty="0" err="1">
                <a:latin typeface="Arial"/>
              </a:rPr>
              <a:t>nitrogen</a:t>
            </a:r>
            <a:r>
              <a:rPr lang="de-DE" sz="2400" dirty="0">
                <a:latin typeface="Arial"/>
              </a:rPr>
              <a:t>)</a:t>
            </a:r>
          </a:p>
        </p:txBody>
      </p:sp>
      <p:sp>
        <p:nvSpPr>
          <p:cNvPr id="28" name="Rechteck 27">
            <a:extLst>
              <a:ext uri="{FF2B5EF4-FFF2-40B4-BE49-F238E27FC236}">
                <a16:creationId xmlns:a16="http://schemas.microsoft.com/office/drawing/2014/main" id="{D584371E-B75B-F5E7-A9EB-41DEB870092C}"/>
              </a:ext>
            </a:extLst>
          </p:cNvPr>
          <p:cNvSpPr/>
          <p:nvPr/>
        </p:nvSpPr>
        <p:spPr>
          <a:xfrm>
            <a:off x="539010" y="3991243"/>
            <a:ext cx="5201920" cy="2122855"/>
          </a:xfrm>
          <a:prstGeom prst="rect">
            <a:avLst/>
          </a:prstGeom>
          <a:solidFill>
            <a:schemeClr val="bg1"/>
          </a:solidFill>
          <a:ln>
            <a:solidFill>
              <a:srgbClr val="0059AB"/>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nvGrpSpPr>
          <p:cNvPr id="29" name="Gruppieren 28">
            <a:extLst>
              <a:ext uri="{FF2B5EF4-FFF2-40B4-BE49-F238E27FC236}">
                <a16:creationId xmlns:a16="http://schemas.microsoft.com/office/drawing/2014/main" id="{D1AD25E1-4274-051B-D254-597EB23FCC35}"/>
              </a:ext>
            </a:extLst>
          </p:cNvPr>
          <p:cNvGrpSpPr/>
          <p:nvPr/>
        </p:nvGrpSpPr>
        <p:grpSpPr>
          <a:xfrm>
            <a:off x="2258168" y="4338950"/>
            <a:ext cx="1776314" cy="485672"/>
            <a:chOff x="2125768" y="4644715"/>
            <a:chExt cx="1776314" cy="485672"/>
          </a:xfrm>
        </p:grpSpPr>
        <p:cxnSp>
          <p:nvCxnSpPr>
            <p:cNvPr id="30" name="Gerade Verbindung mit Pfeil 29">
              <a:extLst>
                <a:ext uri="{FF2B5EF4-FFF2-40B4-BE49-F238E27FC236}">
                  <a16:creationId xmlns:a16="http://schemas.microsoft.com/office/drawing/2014/main" id="{83588B08-3B9F-DADB-2181-5A1F5D65512A}"/>
                </a:ext>
              </a:extLst>
            </p:cNvPr>
            <p:cNvCxnSpPr>
              <a:cxnSpLocks/>
            </p:cNvCxnSpPr>
            <p:nvPr/>
          </p:nvCxnSpPr>
          <p:spPr>
            <a:xfrm>
              <a:off x="2140905" y="5130387"/>
              <a:ext cx="1761177" cy="0"/>
            </a:xfrm>
            <a:prstGeom prst="straightConnector1">
              <a:avLst/>
            </a:prstGeom>
            <a:ln>
              <a:solidFill>
                <a:srgbClr val="CCCCFF"/>
              </a:solidFill>
              <a:tailEnd type="triangle"/>
            </a:ln>
          </p:spPr>
          <p:style>
            <a:lnRef idx="2">
              <a:schemeClr val="accent1"/>
            </a:lnRef>
            <a:fillRef idx="0">
              <a:schemeClr val="accent1"/>
            </a:fillRef>
            <a:effectRef idx="1">
              <a:schemeClr val="accent1"/>
            </a:effectRef>
            <a:fontRef idx="minor">
              <a:schemeClr val="tx1"/>
            </a:fontRef>
          </p:style>
        </p:cxnSp>
        <p:sp>
          <p:nvSpPr>
            <p:cNvPr id="31" name="Titel 1">
              <a:extLst>
                <a:ext uri="{FF2B5EF4-FFF2-40B4-BE49-F238E27FC236}">
                  <a16:creationId xmlns:a16="http://schemas.microsoft.com/office/drawing/2014/main" id="{0072B589-6593-1FE1-5875-A381FD69EFDD}"/>
                </a:ext>
              </a:extLst>
            </p:cNvPr>
            <p:cNvSpPr txBox="1">
              <a:spLocks/>
            </p:cNvSpPr>
            <p:nvPr/>
          </p:nvSpPr>
          <p:spPr>
            <a:xfrm>
              <a:off x="2125768" y="4644715"/>
              <a:ext cx="1756023" cy="457200"/>
            </a:xfrm>
            <a:prstGeom prst="rect">
              <a:avLst/>
            </a:prstGeom>
            <a:noFill/>
          </p:spPr>
          <p:txBody>
            <a:bodyPr/>
            <a:lstStyle>
              <a:lvl1pPr algn="ctr" defTabSz="257175" rtl="0" eaLnBrk="1" latinLnBrk="0" hangingPunct="1">
                <a:spcBef>
                  <a:spcPct val="0"/>
                </a:spcBef>
                <a:buNone/>
                <a:defRPr sz="2475" kern="1200">
                  <a:solidFill>
                    <a:schemeClr val="tx1"/>
                  </a:solidFill>
                  <a:latin typeface="+mj-lt"/>
                  <a:ea typeface="+mj-ea"/>
                  <a:cs typeface="+mj-cs"/>
                </a:defRPr>
              </a:lvl1pPr>
            </a:lstStyle>
            <a:p>
              <a:r>
                <a:rPr lang="de-DE" sz="2000" dirty="0" err="1">
                  <a:latin typeface="Arial"/>
                </a:rPr>
                <a:t>Fertilization</a:t>
              </a:r>
              <a:endParaRPr lang="de-DE" sz="1050" dirty="0">
                <a:latin typeface="Arial"/>
              </a:endParaRPr>
            </a:p>
          </p:txBody>
        </p:sp>
      </p:grpSp>
      <p:sp>
        <p:nvSpPr>
          <p:cNvPr id="32" name="Bogen 31">
            <a:extLst>
              <a:ext uri="{FF2B5EF4-FFF2-40B4-BE49-F238E27FC236}">
                <a16:creationId xmlns:a16="http://schemas.microsoft.com/office/drawing/2014/main" id="{1C722098-C61F-869D-BB32-2BE9491229E6}"/>
              </a:ext>
            </a:extLst>
          </p:cNvPr>
          <p:cNvSpPr/>
          <p:nvPr/>
        </p:nvSpPr>
        <p:spPr>
          <a:xfrm rot="5400000">
            <a:off x="2673361" y="4204253"/>
            <a:ext cx="914368" cy="2155105"/>
          </a:xfrm>
          <a:prstGeom prst="arc">
            <a:avLst>
              <a:gd name="adj1" fmla="val 16973625"/>
              <a:gd name="adj2" fmla="val 4708403"/>
            </a:avLst>
          </a:prstGeom>
          <a:ln>
            <a:solidFill>
              <a:srgbClr val="CCCCFF"/>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33" name="Titel 1">
            <a:extLst>
              <a:ext uri="{FF2B5EF4-FFF2-40B4-BE49-F238E27FC236}">
                <a16:creationId xmlns:a16="http://schemas.microsoft.com/office/drawing/2014/main" id="{4002B1D1-76D4-5B54-046A-D4CB5DA773E2}"/>
              </a:ext>
            </a:extLst>
          </p:cNvPr>
          <p:cNvSpPr txBox="1">
            <a:spLocks/>
          </p:cNvSpPr>
          <p:nvPr/>
        </p:nvSpPr>
        <p:spPr>
          <a:xfrm>
            <a:off x="1989365" y="5696995"/>
            <a:ext cx="2276954" cy="457200"/>
          </a:xfrm>
          <a:prstGeom prst="rect">
            <a:avLst/>
          </a:prstGeom>
          <a:noFill/>
        </p:spPr>
        <p:txBody>
          <a:bodyPr/>
          <a:lstStyle>
            <a:lvl1pPr algn="ctr" defTabSz="257175" rtl="0" eaLnBrk="1" latinLnBrk="0" hangingPunct="1">
              <a:spcBef>
                <a:spcPct val="0"/>
              </a:spcBef>
              <a:buNone/>
              <a:defRPr sz="2475" kern="1200">
                <a:solidFill>
                  <a:schemeClr val="tx1"/>
                </a:solidFill>
                <a:latin typeface="+mj-lt"/>
                <a:ea typeface="+mj-ea"/>
                <a:cs typeface="+mj-cs"/>
              </a:defRPr>
            </a:lvl1pPr>
          </a:lstStyle>
          <a:p>
            <a:r>
              <a:rPr lang="de-DE" sz="2000" dirty="0" err="1">
                <a:latin typeface="Arial"/>
              </a:rPr>
              <a:t>Water</a:t>
            </a:r>
            <a:r>
              <a:rPr lang="de-DE" sz="2000" dirty="0">
                <a:latin typeface="Arial"/>
              </a:rPr>
              <a:t> </a:t>
            </a:r>
            <a:r>
              <a:rPr lang="de-DE" sz="2000" dirty="0" err="1">
                <a:latin typeface="Arial"/>
              </a:rPr>
              <a:t>purification</a:t>
            </a:r>
            <a:endParaRPr lang="de-DE" sz="1050" dirty="0">
              <a:latin typeface="Arial"/>
            </a:endParaRPr>
          </a:p>
        </p:txBody>
      </p:sp>
      <p:pic>
        <p:nvPicPr>
          <p:cNvPr id="34" name="Grafik 33" descr="Geld mit einfarbiger Füllung">
            <a:extLst>
              <a:ext uri="{FF2B5EF4-FFF2-40B4-BE49-F238E27FC236}">
                <a16:creationId xmlns:a16="http://schemas.microsoft.com/office/drawing/2014/main" id="{144662EB-6EE6-FA4C-D34C-8A4BB9745B7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083220" y="5117003"/>
            <a:ext cx="588892" cy="588892"/>
          </a:xfrm>
          <a:prstGeom prst="rect">
            <a:avLst/>
          </a:prstGeom>
        </p:spPr>
      </p:pic>
      <p:pic>
        <p:nvPicPr>
          <p:cNvPr id="35" name="Grafik 34" descr="Münzen mit einfarbiger Füllung">
            <a:extLst>
              <a:ext uri="{FF2B5EF4-FFF2-40B4-BE49-F238E27FC236}">
                <a16:creationId xmlns:a16="http://schemas.microsoft.com/office/drawing/2014/main" id="{4F11D76C-013B-0AC1-FAFD-55A7881F662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595194" y="5190398"/>
            <a:ext cx="457200" cy="457200"/>
          </a:xfrm>
          <a:prstGeom prst="rect">
            <a:avLst/>
          </a:prstGeom>
        </p:spPr>
      </p:pic>
      <p:pic>
        <p:nvPicPr>
          <p:cNvPr id="36" name="Grafik 35">
            <a:extLst>
              <a:ext uri="{FF2B5EF4-FFF2-40B4-BE49-F238E27FC236}">
                <a16:creationId xmlns:a16="http://schemas.microsoft.com/office/drawing/2014/main" id="{BF6B7855-BA9B-E072-0E9D-796E9E8E06E8}"/>
              </a:ext>
            </a:extLst>
          </p:cNvPr>
          <p:cNvPicPr>
            <a:picLocks noChangeAspect="1"/>
          </p:cNvPicPr>
          <p:nvPr/>
        </p:nvPicPr>
        <p:blipFill>
          <a:blip r:embed="rId15">
            <a:duotone>
              <a:schemeClr val="accent4">
                <a:shade val="45000"/>
                <a:satMod val="135000"/>
              </a:schemeClr>
              <a:prstClr val="white"/>
            </a:duotone>
            <a:extLst>
              <a:ext uri="{BEBA8EAE-BF5A-486C-A8C5-ECC9F3942E4B}">
                <a14:imgProps xmlns:a14="http://schemas.microsoft.com/office/drawing/2010/main">
                  <a14:imgLayer r:embed="rId16">
                    <a14:imgEffect>
                      <a14:saturation sat="66000"/>
                    </a14:imgEffect>
                    <a14:imgEffect>
                      <a14:brightnessContrast bright="40000" contrast="40000"/>
                    </a14:imgEffect>
                  </a14:imgLayer>
                </a14:imgProps>
              </a:ext>
            </a:extLst>
          </a:blip>
          <a:stretch>
            <a:fillRect/>
          </a:stretch>
        </p:blipFill>
        <p:spPr>
          <a:xfrm>
            <a:off x="680177" y="3961399"/>
            <a:ext cx="1432684" cy="2060627"/>
          </a:xfrm>
          <a:prstGeom prst="rect">
            <a:avLst/>
          </a:prstGeom>
        </p:spPr>
      </p:pic>
      <p:pic>
        <p:nvPicPr>
          <p:cNvPr id="37" name="Grafik 36">
            <a:extLst>
              <a:ext uri="{FF2B5EF4-FFF2-40B4-BE49-F238E27FC236}">
                <a16:creationId xmlns:a16="http://schemas.microsoft.com/office/drawing/2014/main" id="{CCAC365F-D706-9C03-3711-1F4A6EF794B5}"/>
              </a:ext>
            </a:extLst>
          </p:cNvPr>
          <p:cNvPicPr>
            <a:picLocks noChangeAspect="1"/>
          </p:cNvPicPr>
          <p:nvPr/>
        </p:nvPicPr>
        <p:blipFill>
          <a:blip r:embed="rId17">
            <a:duotone>
              <a:schemeClr val="accent4">
                <a:shade val="45000"/>
                <a:satMod val="135000"/>
              </a:schemeClr>
              <a:prstClr val="white"/>
            </a:duotone>
            <a:extLst>
              <a:ext uri="{BEBA8EAE-BF5A-486C-A8C5-ECC9F3942E4B}">
                <a14:imgProps xmlns:a14="http://schemas.microsoft.com/office/drawing/2010/main">
                  <a14:imgLayer r:embed="rId18">
                    <a14:imgEffect>
                      <a14:brightnessContrast bright="40000" contrast="40000"/>
                    </a14:imgEffect>
                  </a14:imgLayer>
                </a14:imgProps>
              </a:ext>
            </a:extLst>
          </a:blip>
          <a:stretch>
            <a:fillRect/>
          </a:stretch>
        </p:blipFill>
        <p:spPr>
          <a:xfrm>
            <a:off x="4154445" y="3961399"/>
            <a:ext cx="1438781" cy="2103302"/>
          </a:xfrm>
          <a:prstGeom prst="rect">
            <a:avLst/>
          </a:prstGeom>
        </p:spPr>
      </p:pic>
      <p:sp>
        <p:nvSpPr>
          <p:cNvPr id="39" name="Textfeld 38">
            <a:extLst>
              <a:ext uri="{FF2B5EF4-FFF2-40B4-BE49-F238E27FC236}">
                <a16:creationId xmlns:a16="http://schemas.microsoft.com/office/drawing/2014/main" id="{3CA5FBD5-5134-BBB2-0F66-32B761317CEA}"/>
              </a:ext>
            </a:extLst>
          </p:cNvPr>
          <p:cNvSpPr txBox="1"/>
          <p:nvPr/>
        </p:nvSpPr>
        <p:spPr>
          <a:xfrm>
            <a:off x="527600" y="3346232"/>
            <a:ext cx="7764164" cy="246221"/>
          </a:xfrm>
          <a:prstGeom prst="rect">
            <a:avLst/>
          </a:prstGeom>
          <a:noFill/>
        </p:spPr>
        <p:txBody>
          <a:bodyPr wrap="square">
            <a:spAutoFit/>
          </a:bodyPr>
          <a:lstStyle/>
          <a:p>
            <a:r>
              <a:rPr lang="de-DE" sz="1000" dirty="0">
                <a:latin typeface="Arial"/>
              </a:rPr>
              <a:t>Own </a:t>
            </a:r>
            <a:r>
              <a:rPr lang="de-DE" sz="1000" dirty="0" err="1">
                <a:latin typeface="Arial"/>
              </a:rPr>
              <a:t>figure</a:t>
            </a:r>
            <a:r>
              <a:rPr lang="de-DE" sz="1000" dirty="0">
                <a:latin typeface="Arial"/>
              </a:rPr>
              <a:t>, </a:t>
            </a:r>
            <a:r>
              <a:rPr lang="de-DE" sz="1000" dirty="0" err="1">
                <a:latin typeface="Arial"/>
              </a:rPr>
              <a:t>content</a:t>
            </a:r>
            <a:r>
              <a:rPr lang="de-DE" sz="1000" dirty="0">
                <a:latin typeface="Arial"/>
              </a:rPr>
              <a:t> </a:t>
            </a:r>
            <a:r>
              <a:rPr lang="de-DE" sz="1000" dirty="0" err="1">
                <a:latin typeface="Arial"/>
              </a:rPr>
              <a:t>based</a:t>
            </a:r>
            <a:r>
              <a:rPr lang="de-DE" sz="1000" dirty="0">
                <a:latin typeface="Arial"/>
              </a:rPr>
              <a:t> on Ott et al. (2006)</a:t>
            </a:r>
            <a:endParaRPr lang="de-DE" sz="1000" dirty="0"/>
          </a:p>
        </p:txBody>
      </p:sp>
      <p:sp>
        <p:nvSpPr>
          <p:cNvPr id="40" name="Textfeld 39">
            <a:extLst>
              <a:ext uri="{FF2B5EF4-FFF2-40B4-BE49-F238E27FC236}">
                <a16:creationId xmlns:a16="http://schemas.microsoft.com/office/drawing/2014/main" id="{89F502D9-2D81-54F0-A406-A927EB1E6ABE}"/>
              </a:ext>
            </a:extLst>
          </p:cNvPr>
          <p:cNvSpPr txBox="1"/>
          <p:nvPr/>
        </p:nvSpPr>
        <p:spPr>
          <a:xfrm>
            <a:off x="512550" y="6138798"/>
            <a:ext cx="7764164" cy="246221"/>
          </a:xfrm>
          <a:prstGeom prst="rect">
            <a:avLst/>
          </a:prstGeom>
          <a:noFill/>
        </p:spPr>
        <p:txBody>
          <a:bodyPr wrap="square">
            <a:spAutoFit/>
          </a:bodyPr>
          <a:lstStyle/>
          <a:p>
            <a:r>
              <a:rPr lang="de-DE" sz="1000" dirty="0">
                <a:latin typeface="Arial"/>
              </a:rPr>
              <a:t>Own </a:t>
            </a:r>
            <a:r>
              <a:rPr lang="de-DE" sz="1000" dirty="0" err="1">
                <a:latin typeface="Arial"/>
              </a:rPr>
              <a:t>figure</a:t>
            </a:r>
            <a:r>
              <a:rPr lang="de-DE" sz="1000" dirty="0">
                <a:latin typeface="Arial"/>
              </a:rPr>
              <a:t>, </a:t>
            </a:r>
            <a:r>
              <a:rPr lang="de-DE" sz="1000" dirty="0" err="1">
                <a:latin typeface="Arial"/>
              </a:rPr>
              <a:t>content</a:t>
            </a:r>
            <a:r>
              <a:rPr lang="de-DE" sz="1000" dirty="0">
                <a:latin typeface="Arial"/>
              </a:rPr>
              <a:t> </a:t>
            </a:r>
            <a:r>
              <a:rPr lang="de-DE" sz="1000" dirty="0" err="1">
                <a:latin typeface="Arial"/>
              </a:rPr>
              <a:t>based</a:t>
            </a:r>
            <a:r>
              <a:rPr lang="de-DE" sz="1000" dirty="0">
                <a:latin typeface="Arial"/>
              </a:rPr>
              <a:t> on Sutton et al. (2011)</a:t>
            </a:r>
            <a:endParaRPr lang="de-DE" sz="1000" dirty="0"/>
          </a:p>
        </p:txBody>
      </p:sp>
      <p:sp>
        <p:nvSpPr>
          <p:cNvPr id="41" name="Textfeld 40">
            <a:extLst>
              <a:ext uri="{FF2B5EF4-FFF2-40B4-BE49-F238E27FC236}">
                <a16:creationId xmlns:a16="http://schemas.microsoft.com/office/drawing/2014/main" id="{D5DDDE61-77BD-9538-7BB0-EC9FA9EB7DDF}"/>
              </a:ext>
            </a:extLst>
          </p:cNvPr>
          <p:cNvSpPr txBox="1"/>
          <p:nvPr/>
        </p:nvSpPr>
        <p:spPr>
          <a:xfrm>
            <a:off x="0" y="400734"/>
            <a:ext cx="9483365" cy="523220"/>
          </a:xfrm>
          <a:prstGeom prst="rect">
            <a:avLst/>
          </a:prstGeom>
          <a:noFill/>
        </p:spPr>
        <p:txBody>
          <a:bodyPr wrap="square" rtlCol="0">
            <a:spAutoFit/>
          </a:bodyPr>
          <a:lstStyle/>
          <a:p>
            <a:r>
              <a:rPr lang="de-DE" sz="2800" dirty="0">
                <a:latin typeface="Arial" panose="020B0604020202020204" pitchFamily="34" charset="0"/>
                <a:cs typeface="Arial" panose="020B0604020202020204" pitchFamily="34" charset="0"/>
              </a:rPr>
              <a:t>1. Motivation</a:t>
            </a:r>
          </a:p>
        </p:txBody>
      </p:sp>
    </p:spTree>
    <p:extLst>
      <p:ext uri="{BB962C8B-B14F-4D97-AF65-F5344CB8AC3E}">
        <p14:creationId xmlns:p14="http://schemas.microsoft.com/office/powerpoint/2010/main" val="17288729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childTnLst>
                                </p:cTn>
                              </p:par>
                              <p:par>
                                <p:cTn id="22" presetID="10" presetClass="entr" presetSubtype="0" fill="hold" nodeType="withEffect">
                                  <p:stCondLst>
                                    <p:cond delay="80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1000"/>
                                        <p:tgtEl>
                                          <p:spTgt spid="2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1000"/>
                                        <p:tgtEl>
                                          <p:spTgt spid="2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500"/>
                                        <p:tgtEl>
                                          <p:spTgt spid="40"/>
                                        </p:tgtEl>
                                      </p:cBhvr>
                                    </p:animEffect>
                                  </p:childTnLst>
                                </p:cTn>
                              </p:par>
                              <p:par>
                                <p:cTn id="41" presetID="10" presetClass="entr" presetSubtype="0" fill="hold"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1000"/>
                                        <p:tgtEl>
                                          <p:spTgt spid="3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1000"/>
                                        <p:tgtEl>
                                          <p:spTgt spid="29"/>
                                        </p:tgtEl>
                                      </p:cBhvr>
                                    </p:animEffect>
                                  </p:childTnLst>
                                </p:cTn>
                              </p:par>
                              <p:par>
                                <p:cTn id="49" presetID="10" presetClass="entr" presetSubtype="0" fill="hold" nodeType="withEffect">
                                  <p:stCondLst>
                                    <p:cond delay="800"/>
                                  </p:stCondLst>
                                  <p:childTnLst>
                                    <p:set>
                                      <p:cBhvr>
                                        <p:cTn id="50" dur="1" fill="hold">
                                          <p:stCondLst>
                                            <p:cond delay="0"/>
                                          </p:stCondLst>
                                        </p:cTn>
                                        <p:tgtEl>
                                          <p:spTgt spid="37"/>
                                        </p:tgtEl>
                                        <p:attrNameLst>
                                          <p:attrName>style.visibility</p:attrName>
                                        </p:attrNameLst>
                                      </p:cBhvr>
                                      <p:to>
                                        <p:strVal val="visible"/>
                                      </p:to>
                                    </p:set>
                                    <p:animEffect transition="in" filter="fade">
                                      <p:cBhvr>
                                        <p:cTn id="51" dur="1000"/>
                                        <p:tgtEl>
                                          <p:spTgt spid="3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1000"/>
                                        <p:tgtEl>
                                          <p:spTgt spid="32"/>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1000"/>
                                        <p:tgtEl>
                                          <p:spTgt spid="33"/>
                                        </p:tgtEl>
                                      </p:cBhvr>
                                    </p:animEffect>
                                  </p:childTnLst>
                                </p:cTn>
                              </p:par>
                              <p:par>
                                <p:cTn id="60" presetID="10" presetClass="entr" presetSubtype="0" fill="hold" nodeType="with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1000"/>
                                        <p:tgtEl>
                                          <p:spTgt spid="34"/>
                                        </p:tgtEl>
                                      </p:cBhvr>
                                    </p:animEffect>
                                  </p:childTnLst>
                                </p:cTn>
                              </p:par>
                              <p:par>
                                <p:cTn id="63" presetID="10" presetClass="entr" presetSubtype="0" fill="hold" nodeType="with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6" grpId="0"/>
      <p:bldP spid="27" grpId="0"/>
      <p:bldP spid="28" grpId="0" animBg="1"/>
      <p:bldP spid="32" grpId="0" animBg="1"/>
      <p:bldP spid="33" grpId="0"/>
      <p:bldP spid="39" grpId="0"/>
      <p:bldP spid="4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7561B190-3431-0B02-22A2-EFEF88B5897E}"/>
              </a:ext>
            </a:extLst>
          </p:cNvPr>
          <p:cNvSpPr txBox="1"/>
          <p:nvPr/>
        </p:nvSpPr>
        <p:spPr>
          <a:xfrm>
            <a:off x="0" y="400734"/>
            <a:ext cx="9483365" cy="523220"/>
          </a:xfrm>
          <a:prstGeom prst="rect">
            <a:avLst/>
          </a:prstGeom>
          <a:noFill/>
        </p:spPr>
        <p:txBody>
          <a:bodyPr wrap="square" rtlCol="0">
            <a:spAutoFit/>
          </a:bodyPr>
          <a:lstStyle/>
          <a:p>
            <a:r>
              <a:rPr lang="de-DE" sz="2800" dirty="0">
                <a:solidFill>
                  <a:schemeClr val="bg1"/>
                </a:solidFill>
                <a:latin typeface="Helvetica"/>
                <a:cs typeface="Helvetica"/>
              </a:rPr>
              <a:t>References</a:t>
            </a:r>
          </a:p>
        </p:txBody>
      </p:sp>
      <p:sp>
        <p:nvSpPr>
          <p:cNvPr id="3" name="Textfeld 2">
            <a:extLst>
              <a:ext uri="{FF2B5EF4-FFF2-40B4-BE49-F238E27FC236}">
                <a16:creationId xmlns:a16="http://schemas.microsoft.com/office/drawing/2014/main" id="{83F97EA5-E570-E028-7961-4036F7325F07}"/>
              </a:ext>
            </a:extLst>
          </p:cNvPr>
          <p:cNvSpPr txBox="1"/>
          <p:nvPr/>
        </p:nvSpPr>
        <p:spPr>
          <a:xfrm>
            <a:off x="177800" y="1115359"/>
            <a:ext cx="11849100" cy="5262979"/>
          </a:xfrm>
          <a:prstGeom prst="rect">
            <a:avLst/>
          </a:prstGeom>
          <a:noFill/>
        </p:spPr>
        <p:txBody>
          <a:bodyPr wrap="square" rtlCol="0">
            <a:spAutoFit/>
          </a:bodyPr>
          <a:lstStyle/>
          <a:p>
            <a:r>
              <a:rPr lang="en-US" sz="1050" b="0" i="0" dirty="0">
                <a:effectLst/>
                <a:latin typeface="Arial" panose="020B0604020202020204" pitchFamily="34" charset="0"/>
                <a:cs typeface="Arial" panose="020B0604020202020204" pitchFamily="34" charset="0"/>
              </a:rPr>
              <a:t>Baker, L., Castilleja, G., De Groot Ruiz, A., Jones, A. (2020). </a:t>
            </a:r>
            <a:r>
              <a:rPr lang="en-US" sz="1050" b="0" dirty="0">
                <a:effectLst/>
                <a:latin typeface="Arial" panose="020B0604020202020204" pitchFamily="34" charset="0"/>
                <a:cs typeface="Arial" panose="020B0604020202020204" pitchFamily="34" charset="0"/>
              </a:rPr>
              <a:t>Prospects for the true cost accounting of food systems. </a:t>
            </a:r>
            <a:r>
              <a:rPr lang="en-US" sz="1050" b="0" i="1" dirty="0">
                <a:effectLst/>
                <a:latin typeface="Arial" panose="020B0604020202020204" pitchFamily="34" charset="0"/>
                <a:cs typeface="Arial" panose="020B0604020202020204" pitchFamily="34" charset="0"/>
              </a:rPr>
              <a:t>Nature Food.</a:t>
            </a:r>
            <a:r>
              <a:rPr lang="en-US" sz="1050" b="0" i="0" dirty="0">
                <a:effectLst/>
                <a:latin typeface="Arial" panose="020B0604020202020204" pitchFamily="34" charset="0"/>
                <a:cs typeface="Arial" panose="020B0604020202020204" pitchFamily="34" charset="0"/>
              </a:rPr>
              <a:t> </a:t>
            </a:r>
            <a:r>
              <a:rPr lang="en-US" sz="1050" dirty="0">
                <a:latin typeface="Arial" panose="020B0604020202020204" pitchFamily="34" charset="0"/>
                <a:cs typeface="Arial" panose="020B0604020202020204" pitchFamily="34" charset="0"/>
              </a:rPr>
              <a:t>DOI</a:t>
            </a:r>
            <a:r>
              <a:rPr lang="en-US" sz="1050" b="0" i="0" dirty="0">
                <a:effectLst/>
                <a:latin typeface="Arial" panose="020B0604020202020204" pitchFamily="34" charset="0"/>
                <a:cs typeface="Arial" panose="020B0604020202020204" pitchFamily="34" charset="0"/>
              </a:rPr>
              <a:t>: 10.1038/s43016-020-00193-6 </a:t>
            </a:r>
          </a:p>
          <a:p>
            <a:endParaRPr lang="en-US" sz="1050" dirty="0">
              <a:latin typeface="Arial" panose="020B0604020202020204" pitchFamily="34" charset="0"/>
              <a:cs typeface="Arial" panose="020B0604020202020204" pitchFamily="34" charset="0"/>
            </a:endParaRPr>
          </a:p>
          <a:p>
            <a:r>
              <a:rPr lang="de-DE" sz="1050" b="0" i="0" dirty="0">
                <a:effectLst/>
                <a:latin typeface="Arial" panose="020B0604020202020204" pitchFamily="34" charset="0"/>
                <a:cs typeface="Arial" panose="020B0604020202020204" pitchFamily="34" charset="0"/>
              </a:rPr>
              <a:t>Baur, N., Blasius, J. (2014). Handbuch Methoden der empirischen Sozialforschung. </a:t>
            </a:r>
            <a:r>
              <a:rPr lang="de-DE" sz="1050" b="0" i="1" dirty="0">
                <a:effectLst/>
                <a:latin typeface="Arial" panose="020B0604020202020204" pitchFamily="34" charset="0"/>
                <a:cs typeface="Arial" panose="020B0604020202020204" pitchFamily="34" charset="0"/>
              </a:rPr>
              <a:t>Springer VS</a:t>
            </a:r>
            <a:r>
              <a:rPr lang="de-DE" sz="1050" b="0" i="0" dirty="0">
                <a:effectLst/>
                <a:latin typeface="Arial" panose="020B0604020202020204" pitchFamily="34" charset="0"/>
                <a:cs typeface="Arial" panose="020B0604020202020204" pitchFamily="34" charset="0"/>
              </a:rPr>
              <a:t>. Wiesbaden, Germany.</a:t>
            </a:r>
            <a:endParaRPr lang="en-US" sz="1050" b="0" i="0" dirty="0">
              <a:effectLst/>
              <a:latin typeface="Arial" panose="020B0604020202020204" pitchFamily="34" charset="0"/>
              <a:cs typeface="Arial" panose="020B0604020202020204" pitchFamily="34" charset="0"/>
            </a:endParaRPr>
          </a:p>
          <a:p>
            <a:endParaRPr lang="en-US" sz="1050" dirty="0">
              <a:latin typeface="Arial" panose="020B0604020202020204" pitchFamily="34" charset="0"/>
              <a:cs typeface="Arial" panose="020B0604020202020204" pitchFamily="34" charset="0"/>
            </a:endParaRPr>
          </a:p>
          <a:p>
            <a:r>
              <a:rPr lang="en-US" sz="1050" dirty="0">
                <a:latin typeface="Arial" panose="020B0604020202020204" pitchFamily="34" charset="0"/>
                <a:cs typeface="Arial" panose="020B0604020202020204" pitchFamily="34" charset="0"/>
              </a:rPr>
              <a:t>Campbell, B. M., </a:t>
            </a:r>
            <a:r>
              <a:rPr lang="en-US" sz="1050" dirty="0" err="1">
                <a:latin typeface="Arial" panose="020B0604020202020204" pitchFamily="34" charset="0"/>
                <a:cs typeface="Arial" panose="020B0604020202020204" pitchFamily="34" charset="0"/>
              </a:rPr>
              <a:t>Beare</a:t>
            </a:r>
            <a:r>
              <a:rPr lang="en-US" sz="1050" dirty="0">
                <a:latin typeface="Arial" panose="020B0604020202020204" pitchFamily="34" charset="0"/>
                <a:cs typeface="Arial" panose="020B0604020202020204" pitchFamily="34" charset="0"/>
              </a:rPr>
              <a:t>, D. J., Bennett, E. M., Hall-Spencer, J. M., Ingram, J. S. I., Jaramillo, F., Ortiz, R., </a:t>
            </a:r>
            <a:r>
              <a:rPr lang="en-US" sz="1050" dirty="0" err="1">
                <a:latin typeface="Arial" panose="020B0604020202020204" pitchFamily="34" charset="0"/>
                <a:cs typeface="Arial" panose="020B0604020202020204" pitchFamily="34" charset="0"/>
              </a:rPr>
              <a:t>Ramankutty</a:t>
            </a:r>
            <a:r>
              <a:rPr lang="en-US" sz="1050" dirty="0">
                <a:latin typeface="Arial" panose="020B0604020202020204" pitchFamily="34" charset="0"/>
                <a:cs typeface="Arial" panose="020B0604020202020204" pitchFamily="34" charset="0"/>
              </a:rPr>
              <a:t>, N., Sayer, J. A., &amp; </a:t>
            </a:r>
            <a:r>
              <a:rPr lang="en-US" sz="1050" dirty="0" err="1">
                <a:latin typeface="Arial" panose="020B0604020202020204" pitchFamily="34" charset="0"/>
                <a:cs typeface="Arial" panose="020B0604020202020204" pitchFamily="34" charset="0"/>
              </a:rPr>
              <a:t>Shindell</a:t>
            </a:r>
            <a:r>
              <a:rPr lang="en-US" sz="1050" dirty="0">
                <a:latin typeface="Arial" panose="020B0604020202020204" pitchFamily="34" charset="0"/>
                <a:cs typeface="Arial" panose="020B0604020202020204" pitchFamily="34" charset="0"/>
              </a:rPr>
              <a:t>, D. (2017). Agriculture production as a major driver of the Earth system exceeding planetary boundaries. </a:t>
            </a:r>
            <a:r>
              <a:rPr lang="en-US" sz="1050" i="1" dirty="0">
                <a:latin typeface="Arial" panose="020B0604020202020204" pitchFamily="34" charset="0"/>
                <a:cs typeface="Arial" panose="020B0604020202020204" pitchFamily="34" charset="0"/>
              </a:rPr>
              <a:t>Ecology and Society, 22(4). </a:t>
            </a:r>
            <a:r>
              <a:rPr lang="en-US" sz="1050" dirty="0">
                <a:latin typeface="Arial" panose="020B0604020202020204" pitchFamily="34" charset="0"/>
                <a:cs typeface="Arial" panose="020B0604020202020204" pitchFamily="34" charset="0"/>
              </a:rPr>
              <a:t>DOI: 10.5751/ES-09595-220408</a:t>
            </a:r>
          </a:p>
          <a:p>
            <a:endParaRPr lang="en-US" sz="1050" dirty="0">
              <a:latin typeface="Arial" panose="020B0604020202020204" pitchFamily="34" charset="0"/>
              <a:cs typeface="Arial" panose="020B0604020202020204" pitchFamily="34" charset="0"/>
            </a:endParaRPr>
          </a:p>
          <a:p>
            <a:r>
              <a:rPr lang="en-US" sz="1050" dirty="0">
                <a:latin typeface="Arial" panose="020B0604020202020204" pitchFamily="34" charset="0"/>
                <a:cs typeface="Arial" panose="020B0604020202020204" pitchFamily="34" charset="0"/>
              </a:rPr>
              <a:t>De </a:t>
            </a:r>
            <a:r>
              <a:rPr lang="en-US" sz="1050" dirty="0" err="1">
                <a:latin typeface="Arial" panose="020B0604020202020204" pitchFamily="34" charset="0"/>
                <a:cs typeface="Arial" panose="020B0604020202020204" pitchFamily="34" charset="0"/>
              </a:rPr>
              <a:t>Bryun</a:t>
            </a:r>
            <a:r>
              <a:rPr lang="en-US" sz="1050" dirty="0">
                <a:latin typeface="Arial" panose="020B0604020202020204" pitchFamily="34" charset="0"/>
                <a:cs typeface="Arial" panose="020B0604020202020204" pitchFamily="34" charset="0"/>
              </a:rPr>
              <a:t>, S., </a:t>
            </a:r>
            <a:r>
              <a:rPr lang="en-US" sz="1050" dirty="0" err="1">
                <a:latin typeface="Arial" panose="020B0604020202020204" pitchFamily="34" charset="0"/>
                <a:cs typeface="Arial" panose="020B0604020202020204" pitchFamily="34" charset="0"/>
              </a:rPr>
              <a:t>Bijleveld</a:t>
            </a:r>
            <a:r>
              <a:rPr lang="en-US" sz="1050" dirty="0">
                <a:latin typeface="Arial" panose="020B0604020202020204" pitchFamily="34" charset="0"/>
                <a:cs typeface="Arial" panose="020B0604020202020204" pitchFamily="34" charset="0"/>
              </a:rPr>
              <a:t>, M., de Graaff, L., </a:t>
            </a:r>
            <a:r>
              <a:rPr lang="en-US" sz="1050" dirty="0" err="1">
                <a:latin typeface="Arial" panose="020B0604020202020204" pitchFamily="34" charset="0"/>
                <a:cs typeface="Arial" panose="020B0604020202020204" pitchFamily="34" charset="0"/>
              </a:rPr>
              <a:t>Schep</a:t>
            </a:r>
            <a:r>
              <a:rPr lang="en-US" sz="1050" dirty="0">
                <a:latin typeface="Arial" panose="020B0604020202020204" pitchFamily="34" charset="0"/>
                <a:cs typeface="Arial" panose="020B0604020202020204" pitchFamily="34" charset="0"/>
              </a:rPr>
              <a:t>, E., </a:t>
            </a:r>
            <a:r>
              <a:rPr lang="en-US" sz="1050" dirty="0" err="1">
                <a:latin typeface="Arial" panose="020B0604020202020204" pitchFamily="34" charset="0"/>
                <a:cs typeface="Arial" panose="020B0604020202020204" pitchFamily="34" charset="0"/>
              </a:rPr>
              <a:t>Schroten</a:t>
            </a:r>
            <a:r>
              <a:rPr lang="en-US" sz="1050" dirty="0">
                <a:latin typeface="Arial" panose="020B0604020202020204" pitchFamily="34" charset="0"/>
                <a:cs typeface="Arial" panose="020B0604020202020204" pitchFamily="34" charset="0"/>
              </a:rPr>
              <a:t>, A., Vergeer, R., </a:t>
            </a:r>
            <a:r>
              <a:rPr lang="en-US" sz="1050" dirty="0" err="1">
                <a:latin typeface="Arial" panose="020B0604020202020204" pitchFamily="34" charset="0"/>
                <a:cs typeface="Arial" panose="020B0604020202020204" pitchFamily="34" charset="0"/>
              </a:rPr>
              <a:t>Ahdour</a:t>
            </a:r>
            <a:r>
              <a:rPr lang="en-US" sz="1050" dirty="0">
                <a:latin typeface="Arial" panose="020B0604020202020204" pitchFamily="34" charset="0"/>
                <a:cs typeface="Arial" panose="020B0604020202020204" pitchFamily="34" charset="0"/>
              </a:rPr>
              <a:t>, S. (2018): Environmental Prices Handbook, EU28 Version. </a:t>
            </a:r>
            <a:r>
              <a:rPr lang="en-US" sz="1050" i="1" dirty="0">
                <a:latin typeface="Arial" panose="020B0604020202020204" pitchFamily="34" charset="0"/>
                <a:cs typeface="Arial" panose="020B0604020202020204" pitchFamily="34" charset="0"/>
              </a:rPr>
              <a:t>CE Delft. </a:t>
            </a:r>
            <a:r>
              <a:rPr lang="en-US" sz="1050" dirty="0">
                <a:latin typeface="Arial" panose="020B0604020202020204" pitchFamily="34" charset="0"/>
                <a:cs typeface="Arial" panose="020B0604020202020204" pitchFamily="34" charset="0"/>
              </a:rPr>
              <a:t>Delft, Netherlands.</a:t>
            </a:r>
          </a:p>
          <a:p>
            <a:endParaRPr lang="en-US" sz="1050" dirty="0">
              <a:latin typeface="Arial" panose="020B0604020202020204" pitchFamily="34" charset="0"/>
              <a:cs typeface="Arial" panose="020B0604020202020204" pitchFamily="34" charset="0"/>
            </a:endParaRPr>
          </a:p>
          <a:p>
            <a:r>
              <a:rPr lang="en-US" sz="1050" dirty="0" err="1">
                <a:latin typeface="Arial" panose="020B0604020202020204" pitchFamily="34" charset="0"/>
                <a:cs typeface="Arial" panose="020B0604020202020204" pitchFamily="34" charset="0"/>
              </a:rPr>
              <a:t>Huijbregts</a:t>
            </a:r>
            <a:r>
              <a:rPr lang="en-US" sz="1050" dirty="0">
                <a:latin typeface="Arial" panose="020B0604020202020204" pitchFamily="34" charset="0"/>
                <a:cs typeface="Arial" panose="020B0604020202020204" pitchFamily="34" charset="0"/>
              </a:rPr>
              <a:t>, M. A. J., Steinmann, Z., </a:t>
            </a:r>
            <a:r>
              <a:rPr lang="en-US" sz="1050" dirty="0" err="1">
                <a:latin typeface="Arial" panose="020B0604020202020204" pitchFamily="34" charset="0"/>
                <a:cs typeface="Arial" panose="020B0604020202020204" pitchFamily="34" charset="0"/>
              </a:rPr>
              <a:t>Elshout</a:t>
            </a:r>
            <a:r>
              <a:rPr lang="en-US" sz="1050" dirty="0">
                <a:latin typeface="Arial" panose="020B0604020202020204" pitchFamily="34" charset="0"/>
                <a:cs typeface="Arial" panose="020B0604020202020204" pitchFamily="34" charset="0"/>
              </a:rPr>
              <a:t>, P. M. F., Stam, G., </a:t>
            </a:r>
            <a:r>
              <a:rPr lang="en-US" sz="1050" dirty="0" err="1">
                <a:latin typeface="Arial" panose="020B0604020202020204" pitchFamily="34" charset="0"/>
                <a:cs typeface="Arial" panose="020B0604020202020204" pitchFamily="34" charset="0"/>
              </a:rPr>
              <a:t>Verones</a:t>
            </a:r>
            <a:r>
              <a:rPr lang="en-US" sz="1050" dirty="0">
                <a:latin typeface="Arial" panose="020B0604020202020204" pitchFamily="34" charset="0"/>
                <a:cs typeface="Arial" panose="020B0604020202020204" pitchFamily="34" charset="0"/>
              </a:rPr>
              <a:t>, F., Vieira, M. D. M., van </a:t>
            </a:r>
            <a:r>
              <a:rPr lang="en-US" sz="1050" dirty="0" err="1">
                <a:latin typeface="Arial" panose="020B0604020202020204" pitchFamily="34" charset="0"/>
                <a:cs typeface="Arial" panose="020B0604020202020204" pitchFamily="34" charset="0"/>
              </a:rPr>
              <a:t>Zelm</a:t>
            </a:r>
            <a:r>
              <a:rPr lang="en-US" sz="1050" dirty="0">
                <a:latin typeface="Arial" panose="020B0604020202020204" pitchFamily="34" charset="0"/>
                <a:cs typeface="Arial" panose="020B0604020202020204" pitchFamily="34" charset="0"/>
              </a:rPr>
              <a:t>, R. (2017). </a:t>
            </a:r>
            <a:r>
              <a:rPr lang="en-US" sz="1050" dirty="0" err="1">
                <a:latin typeface="Arial" panose="020B0604020202020204" pitchFamily="34" charset="0"/>
                <a:cs typeface="Arial" panose="020B0604020202020204" pitchFamily="34" charset="0"/>
              </a:rPr>
              <a:t>ReCiPe</a:t>
            </a:r>
            <a:r>
              <a:rPr lang="en-US" sz="1050" dirty="0">
                <a:latin typeface="Arial" panose="020B0604020202020204" pitchFamily="34" charset="0"/>
                <a:cs typeface="Arial" panose="020B0604020202020204" pitchFamily="34" charset="0"/>
              </a:rPr>
              <a:t> 2016 v1.1: a harmonized life cycle impact assessment method at midpoint and endpoint level report I: characterization. RIVM Report 2016-0104a. </a:t>
            </a:r>
            <a:r>
              <a:rPr lang="en-US" sz="1050" i="1" dirty="0">
                <a:latin typeface="Arial" panose="020B0604020202020204" pitchFamily="34" charset="0"/>
                <a:cs typeface="Arial" panose="020B0604020202020204" pitchFamily="34" charset="0"/>
              </a:rPr>
              <a:t>National Institute for Public Health and the Environment RIVM</a:t>
            </a:r>
            <a:r>
              <a:rPr lang="en-US" sz="1050" dirty="0">
                <a:latin typeface="Arial" panose="020B0604020202020204" pitchFamily="34" charset="0"/>
                <a:cs typeface="Arial" panose="020B0604020202020204" pitchFamily="34" charset="0"/>
              </a:rPr>
              <a:t>. </a:t>
            </a:r>
            <a:r>
              <a:rPr lang="en-US" sz="1050" dirty="0" err="1">
                <a:latin typeface="Arial" panose="020B0604020202020204" pitchFamily="34" charset="0"/>
                <a:cs typeface="Arial" panose="020B0604020202020204" pitchFamily="34" charset="0"/>
              </a:rPr>
              <a:t>Bilthoven</a:t>
            </a:r>
            <a:r>
              <a:rPr lang="en-US" sz="1050" dirty="0">
                <a:latin typeface="Arial" panose="020B0604020202020204" pitchFamily="34" charset="0"/>
                <a:cs typeface="Arial" panose="020B0604020202020204" pitchFamily="34" charset="0"/>
              </a:rPr>
              <a:t>, The Netherlands.</a:t>
            </a:r>
          </a:p>
          <a:p>
            <a:endParaRPr lang="en-US" sz="1050" dirty="0">
              <a:latin typeface="Arial" panose="020B0604020202020204" pitchFamily="34" charset="0"/>
              <a:cs typeface="Arial" panose="020B0604020202020204" pitchFamily="34" charset="0"/>
            </a:endParaRPr>
          </a:p>
          <a:p>
            <a:r>
              <a:rPr lang="en-US" sz="1050" dirty="0" err="1">
                <a:latin typeface="Arial" panose="020B0604020202020204" pitchFamily="34" charset="0"/>
                <a:cs typeface="Arial" panose="020B0604020202020204" pitchFamily="34" charset="0"/>
              </a:rPr>
              <a:t>Helbling</a:t>
            </a:r>
            <a:r>
              <a:rPr lang="en-US" sz="1050" dirty="0">
                <a:latin typeface="Arial" panose="020B0604020202020204" pitchFamily="34" charset="0"/>
                <a:cs typeface="Arial" panose="020B0604020202020204" pitchFamily="34" charset="0"/>
              </a:rPr>
              <a:t>, T (2010). Back To Basics: What Are Externalities? </a:t>
            </a:r>
            <a:r>
              <a:rPr lang="en-US" sz="1050" i="1" dirty="0">
                <a:latin typeface="Arial" panose="020B0604020202020204" pitchFamily="34" charset="0"/>
                <a:cs typeface="Arial" panose="020B0604020202020204" pitchFamily="34" charset="0"/>
              </a:rPr>
              <a:t>International Monetary Fund</a:t>
            </a:r>
            <a:r>
              <a:rPr lang="en-US" sz="1050" dirty="0">
                <a:latin typeface="Arial" panose="020B0604020202020204" pitchFamily="34" charset="0"/>
                <a:cs typeface="Arial" panose="020B0604020202020204" pitchFamily="34" charset="0"/>
              </a:rPr>
              <a:t>. IMF </a:t>
            </a:r>
            <a:r>
              <a:rPr lang="en-US" sz="1050" dirty="0" err="1">
                <a:latin typeface="Arial" panose="020B0604020202020204" pitchFamily="34" charset="0"/>
                <a:cs typeface="Arial" panose="020B0604020202020204" pitchFamily="34" charset="0"/>
              </a:rPr>
              <a:t>eLibrary</a:t>
            </a:r>
            <a:r>
              <a:rPr lang="en-US" sz="1050" dirty="0">
                <a:latin typeface="Arial" panose="020B0604020202020204" pitchFamily="34" charset="0"/>
                <a:cs typeface="Arial" panose="020B0604020202020204" pitchFamily="34" charset="0"/>
              </a:rPr>
              <a:t>.</a:t>
            </a:r>
          </a:p>
          <a:p>
            <a:endParaRPr lang="en-US" sz="1050" dirty="0">
              <a:latin typeface="Arial" panose="020B0604020202020204" pitchFamily="34" charset="0"/>
              <a:cs typeface="Arial" panose="020B0604020202020204" pitchFamily="34" charset="0"/>
            </a:endParaRPr>
          </a:p>
          <a:p>
            <a:r>
              <a:rPr lang="en-US" sz="1050" b="0" i="0" dirty="0">
                <a:solidFill>
                  <a:srgbClr val="222222"/>
                </a:solidFill>
                <a:effectLst/>
                <a:latin typeface="Arial" panose="020B0604020202020204" pitchFamily="34" charset="0"/>
              </a:rPr>
              <a:t>Michalke, A., Gaugler, T., Stoll-Kleemann, S. (2020). </a:t>
            </a:r>
            <a:r>
              <a:rPr lang="en-US" sz="1050" b="0" i="0" dirty="0" err="1">
                <a:solidFill>
                  <a:srgbClr val="222222"/>
                </a:solidFill>
                <a:effectLst/>
                <a:latin typeface="Arial" panose="020B0604020202020204" pitchFamily="34" charset="0"/>
              </a:rPr>
              <a:t>Abschlussbericht</a:t>
            </a:r>
            <a:r>
              <a:rPr lang="en-US" sz="1050" b="0" i="0" dirty="0">
                <a:solidFill>
                  <a:srgbClr val="222222"/>
                </a:solidFill>
                <a:effectLst/>
                <a:latin typeface="Arial" panose="020B0604020202020204" pitchFamily="34" charset="0"/>
              </a:rPr>
              <a:t> </a:t>
            </a:r>
            <a:r>
              <a:rPr lang="en-US" sz="1050" b="0" i="0" dirty="0" err="1">
                <a:solidFill>
                  <a:srgbClr val="222222"/>
                </a:solidFill>
                <a:effectLst/>
                <a:latin typeface="Arial" panose="020B0604020202020204" pitchFamily="34" charset="0"/>
              </a:rPr>
              <a:t>zum</a:t>
            </a:r>
            <a:r>
              <a:rPr lang="en-US" sz="1050" b="0" i="0" dirty="0">
                <a:solidFill>
                  <a:srgbClr val="222222"/>
                </a:solidFill>
                <a:effectLst/>
                <a:latin typeface="Arial" panose="020B0604020202020204" pitchFamily="34" charset="0"/>
              </a:rPr>
              <a:t> </a:t>
            </a:r>
            <a:r>
              <a:rPr lang="en-US" sz="1050" b="0" i="0" dirty="0" err="1">
                <a:solidFill>
                  <a:srgbClr val="222222"/>
                </a:solidFill>
                <a:effectLst/>
                <a:latin typeface="Arial" panose="020B0604020202020204" pitchFamily="34" charset="0"/>
              </a:rPr>
              <a:t>Forschungsprojekt</a:t>
            </a:r>
            <a:r>
              <a:rPr lang="en-US" sz="1050" b="0" i="0" dirty="0">
                <a:solidFill>
                  <a:srgbClr val="222222"/>
                </a:solidFill>
                <a:effectLst/>
                <a:latin typeface="Arial" panose="020B0604020202020204" pitchFamily="34" charset="0"/>
              </a:rPr>
              <a:t> “</a:t>
            </a:r>
            <a:r>
              <a:rPr lang="en-US" sz="1050" b="0" dirty="0">
                <a:solidFill>
                  <a:srgbClr val="222222"/>
                </a:solidFill>
                <a:effectLst/>
                <a:latin typeface="Arial" panose="020B0604020202020204" pitchFamily="34" charset="0"/>
              </a:rPr>
              <a:t>How much is the dish? – True Cost Accounting von </a:t>
            </a:r>
            <a:r>
              <a:rPr lang="en-US" sz="1050" b="0" dirty="0" err="1">
                <a:solidFill>
                  <a:srgbClr val="222222"/>
                </a:solidFill>
                <a:effectLst/>
                <a:latin typeface="Arial" panose="020B0604020202020204" pitchFamily="34" charset="0"/>
              </a:rPr>
              <a:t>Umweltfolgen</a:t>
            </a:r>
            <a:r>
              <a:rPr lang="en-US" sz="1050" b="0" dirty="0">
                <a:solidFill>
                  <a:srgbClr val="222222"/>
                </a:solidFill>
                <a:effectLst/>
                <a:latin typeface="Arial" panose="020B0604020202020204" pitchFamily="34" charset="0"/>
              </a:rPr>
              <a:t> und “</a:t>
            </a:r>
            <a:r>
              <a:rPr lang="en-US" sz="1050" dirty="0" err="1">
                <a:solidFill>
                  <a:srgbClr val="222222"/>
                </a:solidFill>
                <a:latin typeface="Arial" panose="020B0604020202020204" pitchFamily="34" charset="0"/>
              </a:rPr>
              <a:t>W</a:t>
            </a:r>
            <a:r>
              <a:rPr lang="en-US" sz="1050" b="0" dirty="0" err="1">
                <a:solidFill>
                  <a:srgbClr val="222222"/>
                </a:solidFill>
                <a:effectLst/>
                <a:latin typeface="Arial" panose="020B0604020202020204" pitchFamily="34" charset="0"/>
              </a:rPr>
              <a:t>ahre</a:t>
            </a:r>
            <a:r>
              <a:rPr lang="en-US" sz="1050" b="0" dirty="0">
                <a:solidFill>
                  <a:srgbClr val="222222"/>
                </a:solidFill>
                <a:effectLst/>
                <a:latin typeface="Arial" panose="020B0604020202020204" pitchFamily="34" charset="0"/>
              </a:rPr>
              <a:t> </a:t>
            </a:r>
            <a:r>
              <a:rPr lang="en-US" sz="1050" b="0" dirty="0" err="1">
                <a:solidFill>
                  <a:srgbClr val="222222"/>
                </a:solidFill>
                <a:effectLst/>
                <a:latin typeface="Arial" panose="020B0604020202020204" pitchFamily="34" charset="0"/>
              </a:rPr>
              <a:t>Preisschilder</a:t>
            </a:r>
            <a:r>
              <a:rPr lang="en-US" sz="1050" b="0" dirty="0">
                <a:solidFill>
                  <a:srgbClr val="222222"/>
                </a:solidFill>
                <a:effectLst/>
                <a:latin typeface="Arial" panose="020B0604020202020204" pitchFamily="34" charset="0"/>
              </a:rPr>
              <a:t>” in Deutschland”</a:t>
            </a:r>
            <a:r>
              <a:rPr lang="en-US" sz="1050" b="0" i="0" dirty="0">
                <a:solidFill>
                  <a:srgbClr val="222222"/>
                </a:solidFill>
                <a:effectLst/>
                <a:latin typeface="Arial" panose="020B0604020202020204" pitchFamily="34" charset="0"/>
              </a:rPr>
              <a:t>. Version 4.4, Stand: 15.10.2020. </a:t>
            </a:r>
          </a:p>
          <a:p>
            <a:endParaRPr lang="en-US" sz="1050" dirty="0">
              <a:solidFill>
                <a:srgbClr val="222222"/>
              </a:solidFill>
              <a:latin typeface="Arial" panose="020B0604020202020204" pitchFamily="34" charset="0"/>
            </a:endParaRPr>
          </a:p>
          <a:p>
            <a:r>
              <a:rPr lang="en-US" sz="1050" dirty="0">
                <a:solidFill>
                  <a:srgbClr val="222222"/>
                </a:solidFill>
                <a:latin typeface="Arial" panose="020B0604020202020204" pitchFamily="34" charset="0"/>
              </a:rPr>
              <a:t>Michalke, A., Stein, L., </a:t>
            </a:r>
            <a:r>
              <a:rPr lang="en-US" sz="1050" dirty="0" err="1">
                <a:solidFill>
                  <a:srgbClr val="222222"/>
                </a:solidFill>
                <a:latin typeface="Arial" panose="020B0604020202020204" pitchFamily="34" charset="0"/>
              </a:rPr>
              <a:t>Fichtner</a:t>
            </a:r>
            <a:r>
              <a:rPr lang="en-US" sz="1050" dirty="0">
                <a:solidFill>
                  <a:srgbClr val="222222"/>
                </a:solidFill>
                <a:latin typeface="Arial" panose="020B0604020202020204" pitchFamily="34" charset="0"/>
              </a:rPr>
              <a:t>, R., Gaugler, T., Stoll-Kleemann, S. (2022). True cost accounting in agri-food networks: a German case study on informational campaigning and responsible implementation. </a:t>
            </a:r>
            <a:r>
              <a:rPr lang="en-US" sz="1050" i="1" dirty="0">
                <a:solidFill>
                  <a:srgbClr val="222222"/>
                </a:solidFill>
                <a:latin typeface="Arial" panose="020B0604020202020204" pitchFamily="34" charset="0"/>
              </a:rPr>
              <a:t>Sustainability Science, 17(2269). </a:t>
            </a:r>
            <a:r>
              <a:rPr lang="en-US" sz="1050" dirty="0">
                <a:solidFill>
                  <a:srgbClr val="222222"/>
                </a:solidFill>
                <a:latin typeface="Arial" panose="020B0604020202020204" pitchFamily="34" charset="0"/>
              </a:rPr>
              <a:t>DOI: 10.1007/s11625-022-01105-2</a:t>
            </a:r>
          </a:p>
          <a:p>
            <a:endParaRPr lang="en-US" sz="1050" b="0" i="0" dirty="0">
              <a:solidFill>
                <a:srgbClr val="222222"/>
              </a:solidFill>
              <a:effectLst/>
              <a:latin typeface="Arial" panose="020B0604020202020204" pitchFamily="34" charset="0"/>
            </a:endParaRPr>
          </a:p>
          <a:p>
            <a:r>
              <a:rPr lang="en-US" sz="1050" dirty="0">
                <a:solidFill>
                  <a:srgbClr val="222222"/>
                </a:solidFill>
                <a:latin typeface="Arial" panose="020B0604020202020204" pitchFamily="34" charset="0"/>
              </a:rPr>
              <a:t>Michalke, A., Köhler, S., </a:t>
            </a:r>
            <a:r>
              <a:rPr lang="en-US" sz="1050" dirty="0" err="1">
                <a:solidFill>
                  <a:srgbClr val="222222"/>
                </a:solidFill>
                <a:latin typeface="Arial" panose="020B0604020202020204" pitchFamily="34" charset="0"/>
              </a:rPr>
              <a:t>Messmann</a:t>
            </a:r>
            <a:r>
              <a:rPr lang="en-US" sz="1050" dirty="0">
                <a:solidFill>
                  <a:srgbClr val="222222"/>
                </a:solidFill>
                <a:latin typeface="Arial" panose="020B0604020202020204" pitchFamily="34" charset="0"/>
              </a:rPr>
              <a:t>, L., Thorenz, A., Tuma, A., Gaugler, T. (2023). True Cost Accounting of organic and conventional food production. Accepted in </a:t>
            </a:r>
            <a:r>
              <a:rPr lang="en-US" sz="1050" i="1" dirty="0">
                <a:solidFill>
                  <a:srgbClr val="222222"/>
                </a:solidFill>
                <a:latin typeface="Arial" panose="020B0604020202020204" pitchFamily="34" charset="0"/>
              </a:rPr>
              <a:t>Journal of Cleaner Production.</a:t>
            </a:r>
            <a:endParaRPr lang="en-US" sz="1050" b="0" i="1" dirty="0">
              <a:solidFill>
                <a:srgbClr val="222222"/>
              </a:solidFill>
              <a:effectLst/>
              <a:latin typeface="Arial" panose="020B0604020202020204" pitchFamily="34" charset="0"/>
            </a:endParaRPr>
          </a:p>
          <a:p>
            <a:endParaRPr lang="en-US" sz="1050" dirty="0">
              <a:solidFill>
                <a:srgbClr val="222222"/>
              </a:solidFill>
              <a:latin typeface="Arial" panose="020B0604020202020204" pitchFamily="34" charset="0"/>
            </a:endParaRPr>
          </a:p>
          <a:p>
            <a:r>
              <a:rPr lang="en-US" sz="1050" b="0" i="0" dirty="0">
                <a:solidFill>
                  <a:srgbClr val="222222"/>
                </a:solidFill>
                <a:effectLst/>
                <a:latin typeface="Arial" panose="020B0604020202020204" pitchFamily="34" charset="0"/>
              </a:rPr>
              <a:t>Ott, W., Baur, M., Kaufmann, Y., </a:t>
            </a:r>
            <a:r>
              <a:rPr lang="en-US" sz="1050" b="0" i="0" dirty="0" err="1">
                <a:solidFill>
                  <a:srgbClr val="222222"/>
                </a:solidFill>
                <a:effectLst/>
                <a:latin typeface="Arial" panose="020B0604020202020204" pitchFamily="34" charset="0"/>
              </a:rPr>
              <a:t>Frischknecht</a:t>
            </a:r>
            <a:r>
              <a:rPr lang="en-US" sz="1050" b="0" i="0" dirty="0">
                <a:solidFill>
                  <a:srgbClr val="222222"/>
                </a:solidFill>
                <a:effectLst/>
                <a:latin typeface="Arial" panose="020B0604020202020204" pitchFamily="34" charset="0"/>
              </a:rPr>
              <a:t>, R., Steiner, R. (2006). Assessment of Biodiversity Losses - Monetary Valuation of Biodiversity Losses due to Land Use Changes and Airborne Emissions. Deliverable D.4.2.-RS 1b/WP4 of NEEDS - New Energy Externalities Developments for Sustainability. </a:t>
            </a:r>
            <a:r>
              <a:rPr lang="en-US" sz="1050" b="0" i="1" dirty="0" err="1">
                <a:solidFill>
                  <a:srgbClr val="222222"/>
                </a:solidFill>
                <a:effectLst/>
                <a:latin typeface="Arial" panose="020B0604020202020204" pitchFamily="34" charset="0"/>
              </a:rPr>
              <a:t>Econcep</a:t>
            </a:r>
            <a:r>
              <a:rPr lang="en-US" sz="1050" b="0" i="1" dirty="0">
                <a:solidFill>
                  <a:srgbClr val="222222"/>
                </a:solidFill>
                <a:effectLst/>
                <a:latin typeface="Arial" panose="020B0604020202020204" pitchFamily="34" charset="0"/>
              </a:rPr>
              <a:t> AG, ESU-services</a:t>
            </a:r>
            <a:r>
              <a:rPr lang="en-US" sz="1050" b="0" i="0" dirty="0">
                <a:solidFill>
                  <a:srgbClr val="222222"/>
                </a:solidFill>
                <a:effectLst/>
                <a:latin typeface="Arial" panose="020B0604020202020204" pitchFamily="34" charset="0"/>
              </a:rPr>
              <a:t>.</a:t>
            </a:r>
          </a:p>
          <a:p>
            <a:endParaRPr lang="en-US" sz="1050" dirty="0">
              <a:solidFill>
                <a:srgbClr val="222222"/>
              </a:solidFill>
              <a:latin typeface="Arial" panose="020B0604020202020204" pitchFamily="34" charset="0"/>
            </a:endParaRPr>
          </a:p>
          <a:p>
            <a:r>
              <a:rPr lang="en-US" sz="1050" b="0" i="0" dirty="0">
                <a:solidFill>
                  <a:srgbClr val="222222"/>
                </a:solidFill>
                <a:effectLst/>
                <a:latin typeface="Arial" panose="020B0604020202020204" pitchFamily="34" charset="0"/>
              </a:rPr>
              <a:t>Steffen, W., Richardson, K., </a:t>
            </a:r>
            <a:r>
              <a:rPr lang="en-US" sz="1050" b="0" i="0" dirty="0" err="1">
                <a:solidFill>
                  <a:srgbClr val="222222"/>
                </a:solidFill>
                <a:effectLst/>
                <a:latin typeface="Arial" panose="020B0604020202020204" pitchFamily="34" charset="0"/>
              </a:rPr>
              <a:t>Rockström</a:t>
            </a:r>
            <a:r>
              <a:rPr lang="en-US" sz="1050" b="0" i="0" dirty="0">
                <a:solidFill>
                  <a:srgbClr val="222222"/>
                </a:solidFill>
                <a:effectLst/>
                <a:latin typeface="Arial" panose="020B0604020202020204" pitchFamily="34" charset="0"/>
              </a:rPr>
              <a:t>, J., Cornell, S. E., Fetzer, I., Bennett, E. M., </a:t>
            </a:r>
            <a:r>
              <a:rPr lang="en-US" sz="1050" b="0" i="0" dirty="0" err="1">
                <a:solidFill>
                  <a:srgbClr val="222222"/>
                </a:solidFill>
                <a:effectLst/>
                <a:latin typeface="Arial" panose="020B0604020202020204" pitchFamily="34" charset="0"/>
              </a:rPr>
              <a:t>Sörlin</a:t>
            </a:r>
            <a:r>
              <a:rPr lang="en-US" sz="1050" b="0" i="0" dirty="0">
                <a:solidFill>
                  <a:srgbClr val="222222"/>
                </a:solidFill>
                <a:effectLst/>
                <a:latin typeface="Arial" panose="020B0604020202020204" pitchFamily="34" charset="0"/>
              </a:rPr>
              <a:t>, S. (2015). Planetary boundaries: Guiding human development on a changing planet. </a:t>
            </a:r>
            <a:r>
              <a:rPr lang="en-US" sz="1050" i="1" dirty="0">
                <a:solidFill>
                  <a:srgbClr val="222222"/>
                </a:solidFill>
                <a:latin typeface="Arial" panose="020B0604020202020204" pitchFamily="34" charset="0"/>
              </a:rPr>
              <a:t>S</a:t>
            </a:r>
            <a:r>
              <a:rPr lang="en-US" sz="1050" b="0" i="1" dirty="0">
                <a:solidFill>
                  <a:srgbClr val="222222"/>
                </a:solidFill>
                <a:effectLst/>
                <a:latin typeface="Arial" panose="020B0604020202020204" pitchFamily="34" charset="0"/>
              </a:rPr>
              <a:t>cience</a:t>
            </a:r>
            <a:r>
              <a:rPr lang="en-US" sz="1050" b="0" i="0" dirty="0">
                <a:solidFill>
                  <a:srgbClr val="222222"/>
                </a:solidFill>
                <a:effectLst/>
                <a:latin typeface="Arial" panose="020B0604020202020204" pitchFamily="34" charset="0"/>
              </a:rPr>
              <a:t>, </a:t>
            </a:r>
            <a:r>
              <a:rPr lang="en-US" sz="1050" b="0" i="1" dirty="0">
                <a:solidFill>
                  <a:srgbClr val="222222"/>
                </a:solidFill>
                <a:effectLst/>
                <a:latin typeface="Arial" panose="020B0604020202020204" pitchFamily="34" charset="0"/>
              </a:rPr>
              <a:t>347(6223)</a:t>
            </a:r>
            <a:r>
              <a:rPr lang="en-US" sz="1050" b="0" i="0" dirty="0">
                <a:solidFill>
                  <a:srgbClr val="222222"/>
                </a:solidFill>
                <a:effectLst/>
                <a:latin typeface="Arial" panose="020B0604020202020204" pitchFamily="34" charset="0"/>
              </a:rPr>
              <a:t>. DOI: 10.1126/science.1259855</a:t>
            </a:r>
          </a:p>
          <a:p>
            <a:endParaRPr lang="en-US" sz="1050" dirty="0">
              <a:solidFill>
                <a:srgbClr val="222222"/>
              </a:solidFill>
              <a:latin typeface="Arial" panose="020B0604020202020204" pitchFamily="34" charset="0"/>
            </a:endParaRPr>
          </a:p>
          <a:p>
            <a:r>
              <a:rPr lang="en-US" sz="1050" b="0" i="0" dirty="0">
                <a:solidFill>
                  <a:srgbClr val="222222"/>
                </a:solidFill>
                <a:effectLst/>
                <a:latin typeface="Arial" panose="020B0604020202020204" pitchFamily="34" charset="0"/>
              </a:rPr>
              <a:t>Sturm, B.,  Vogt, C. (2011). Environmental Economics: An Application-Oriented Introduction. </a:t>
            </a:r>
            <a:r>
              <a:rPr lang="en-US" sz="1050" b="0" i="0" dirty="0" err="1">
                <a:solidFill>
                  <a:srgbClr val="222222"/>
                </a:solidFill>
                <a:effectLst/>
                <a:latin typeface="Arial" panose="020B0604020202020204" pitchFamily="34" charset="0"/>
              </a:rPr>
              <a:t>Umweltökonomik</a:t>
            </a:r>
            <a:r>
              <a:rPr lang="en-US" sz="1050" b="0" i="0" dirty="0">
                <a:solidFill>
                  <a:srgbClr val="222222"/>
                </a:solidFill>
                <a:effectLst/>
                <a:latin typeface="Arial" panose="020B0604020202020204" pitchFamily="34" charset="0"/>
              </a:rPr>
              <a:t>: Eine </a:t>
            </a:r>
            <a:r>
              <a:rPr lang="en-US" sz="1050" b="0" i="0" dirty="0" err="1">
                <a:solidFill>
                  <a:srgbClr val="222222"/>
                </a:solidFill>
                <a:effectLst/>
                <a:latin typeface="Arial" panose="020B0604020202020204" pitchFamily="34" charset="0"/>
              </a:rPr>
              <a:t>anwendungsorientierte</a:t>
            </a:r>
            <a:r>
              <a:rPr lang="en-US" sz="1050" b="0" i="0" dirty="0">
                <a:solidFill>
                  <a:srgbClr val="222222"/>
                </a:solidFill>
                <a:effectLst/>
                <a:latin typeface="Arial" panose="020B0604020202020204" pitchFamily="34" charset="0"/>
              </a:rPr>
              <a:t> </a:t>
            </a:r>
            <a:r>
              <a:rPr lang="en-US" sz="1050" b="0" i="0" dirty="0" err="1">
                <a:solidFill>
                  <a:srgbClr val="222222"/>
                </a:solidFill>
                <a:effectLst/>
                <a:latin typeface="Arial" panose="020B0604020202020204" pitchFamily="34" charset="0"/>
              </a:rPr>
              <a:t>Einführung</a:t>
            </a:r>
            <a:r>
              <a:rPr lang="en-US" sz="1050" dirty="0">
                <a:solidFill>
                  <a:srgbClr val="222222"/>
                </a:solidFill>
                <a:latin typeface="Arial" panose="020B0604020202020204" pitchFamily="34" charset="0"/>
              </a:rPr>
              <a:t>.</a:t>
            </a:r>
            <a:r>
              <a:rPr lang="en-US" sz="1050" b="0" i="0" dirty="0">
                <a:solidFill>
                  <a:srgbClr val="222222"/>
                </a:solidFill>
                <a:effectLst/>
                <a:latin typeface="Arial" panose="020B0604020202020204" pitchFamily="34" charset="0"/>
              </a:rPr>
              <a:t> </a:t>
            </a:r>
            <a:r>
              <a:rPr lang="en-US" sz="1050" b="0" i="1" dirty="0" err="1">
                <a:solidFill>
                  <a:srgbClr val="222222"/>
                </a:solidFill>
                <a:effectLst/>
                <a:latin typeface="Arial" panose="020B0604020202020204" pitchFamily="34" charset="0"/>
              </a:rPr>
              <a:t>Physica</a:t>
            </a:r>
            <a:r>
              <a:rPr lang="en-US" sz="1050" b="0" i="1" dirty="0">
                <a:solidFill>
                  <a:srgbClr val="222222"/>
                </a:solidFill>
                <a:effectLst/>
                <a:latin typeface="Arial" panose="020B0604020202020204" pitchFamily="34" charset="0"/>
              </a:rPr>
              <a:t>-Verlag Heidelberg</a:t>
            </a:r>
            <a:r>
              <a:rPr lang="en-US" sz="1050" b="0" i="0" dirty="0">
                <a:solidFill>
                  <a:srgbClr val="222222"/>
                </a:solidFill>
                <a:effectLst/>
                <a:latin typeface="Arial" panose="020B0604020202020204" pitchFamily="34" charset="0"/>
              </a:rPr>
              <a:t>. Heidelberg, Germany.</a:t>
            </a:r>
          </a:p>
          <a:p>
            <a:endParaRPr lang="en-US" sz="1050" dirty="0">
              <a:solidFill>
                <a:srgbClr val="222222"/>
              </a:solidFill>
              <a:latin typeface="Arial" panose="020B0604020202020204" pitchFamily="34" charset="0"/>
              <a:cs typeface="Arial" panose="020B0604020202020204" pitchFamily="34" charset="0"/>
            </a:endParaRPr>
          </a:p>
          <a:p>
            <a:r>
              <a:rPr lang="de-DE" sz="1050" dirty="0">
                <a:latin typeface="Arial" panose="020B0604020202020204" pitchFamily="34" charset="0"/>
                <a:cs typeface="Arial" panose="020B0604020202020204" pitchFamily="34" charset="0"/>
              </a:rPr>
              <a:t>Sutton, M.,; </a:t>
            </a:r>
            <a:r>
              <a:rPr lang="de-DE" sz="1050" dirty="0" err="1">
                <a:latin typeface="Arial" panose="020B0604020202020204" pitchFamily="34" charset="0"/>
                <a:cs typeface="Arial" panose="020B0604020202020204" pitchFamily="34" charset="0"/>
              </a:rPr>
              <a:t>Oenema</a:t>
            </a:r>
            <a:r>
              <a:rPr lang="de-DE" sz="1050" dirty="0">
                <a:latin typeface="Arial" panose="020B0604020202020204" pitchFamily="34" charset="0"/>
                <a:cs typeface="Arial" panose="020B0604020202020204" pitchFamily="34" charset="0"/>
              </a:rPr>
              <a:t>, O., </a:t>
            </a:r>
            <a:r>
              <a:rPr lang="de-DE" sz="1050" dirty="0" err="1">
                <a:latin typeface="Arial" panose="020B0604020202020204" pitchFamily="34" charset="0"/>
                <a:cs typeface="Arial" panose="020B0604020202020204" pitchFamily="34" charset="0"/>
              </a:rPr>
              <a:t>Erisman</a:t>
            </a:r>
            <a:r>
              <a:rPr lang="de-DE" sz="1050" dirty="0">
                <a:latin typeface="Arial" panose="020B0604020202020204" pitchFamily="34" charset="0"/>
                <a:cs typeface="Arial" panose="020B0604020202020204" pitchFamily="34" charset="0"/>
              </a:rPr>
              <a:t>, J., </a:t>
            </a:r>
            <a:r>
              <a:rPr lang="de-DE" sz="1050" dirty="0" err="1">
                <a:latin typeface="Arial" panose="020B0604020202020204" pitchFamily="34" charset="0"/>
                <a:cs typeface="Arial" panose="020B0604020202020204" pitchFamily="34" charset="0"/>
              </a:rPr>
              <a:t>Leip</a:t>
            </a:r>
            <a:r>
              <a:rPr lang="de-DE" sz="1050" dirty="0">
                <a:latin typeface="Arial" panose="020B0604020202020204" pitchFamily="34" charset="0"/>
                <a:cs typeface="Arial" panose="020B0604020202020204" pitchFamily="34" charset="0"/>
              </a:rPr>
              <a:t>, A., van </a:t>
            </a:r>
            <a:r>
              <a:rPr lang="de-DE" sz="1050" dirty="0" err="1">
                <a:latin typeface="Arial" panose="020B0604020202020204" pitchFamily="34" charset="0"/>
                <a:cs typeface="Arial" panose="020B0604020202020204" pitchFamily="34" charset="0"/>
              </a:rPr>
              <a:t>Grinsven</a:t>
            </a:r>
            <a:r>
              <a:rPr lang="de-DE" sz="1050" dirty="0">
                <a:latin typeface="Arial" panose="020B0604020202020204" pitchFamily="34" charset="0"/>
                <a:cs typeface="Arial" panose="020B0604020202020204" pitchFamily="34" charset="0"/>
              </a:rPr>
              <a:t>, H., </a:t>
            </a:r>
            <a:r>
              <a:rPr lang="de-DE" sz="1050" dirty="0" err="1">
                <a:latin typeface="Arial" panose="020B0604020202020204" pitchFamily="34" charset="0"/>
                <a:cs typeface="Arial" panose="020B0604020202020204" pitchFamily="34" charset="0"/>
              </a:rPr>
              <a:t>Winiwarter</a:t>
            </a:r>
            <a:r>
              <a:rPr lang="de-DE" sz="1050" dirty="0">
                <a:latin typeface="Arial" panose="020B0604020202020204" pitchFamily="34" charset="0"/>
                <a:cs typeface="Arial" panose="020B0604020202020204" pitchFamily="34" charset="0"/>
              </a:rPr>
              <a:t>, W (2011). </a:t>
            </a:r>
            <a:r>
              <a:rPr lang="de-DE" sz="1050" dirty="0" err="1">
                <a:latin typeface="Arial" panose="020B0604020202020204" pitchFamily="34" charset="0"/>
                <a:cs typeface="Arial" panose="020B0604020202020204" pitchFamily="34" charset="0"/>
              </a:rPr>
              <a:t>Too</a:t>
            </a:r>
            <a:r>
              <a:rPr lang="de-DE" sz="1050" dirty="0">
                <a:latin typeface="Arial" panose="020B0604020202020204" pitchFamily="34" charset="0"/>
                <a:cs typeface="Arial" panose="020B0604020202020204" pitchFamily="34" charset="0"/>
              </a:rPr>
              <a:t> </a:t>
            </a:r>
            <a:r>
              <a:rPr lang="de-DE" sz="1050" dirty="0" err="1">
                <a:latin typeface="Arial" panose="020B0604020202020204" pitchFamily="34" charset="0"/>
                <a:cs typeface="Arial" panose="020B0604020202020204" pitchFamily="34" charset="0"/>
              </a:rPr>
              <a:t>much</a:t>
            </a:r>
            <a:r>
              <a:rPr lang="de-DE" sz="1050" dirty="0">
                <a:latin typeface="Arial" panose="020B0604020202020204" pitchFamily="34" charset="0"/>
                <a:cs typeface="Arial" panose="020B0604020202020204" pitchFamily="34" charset="0"/>
              </a:rPr>
              <a:t> </a:t>
            </a:r>
            <a:r>
              <a:rPr lang="de-DE" sz="1050" dirty="0" err="1">
                <a:latin typeface="Arial" panose="020B0604020202020204" pitchFamily="34" charset="0"/>
                <a:cs typeface="Arial" panose="020B0604020202020204" pitchFamily="34" charset="0"/>
              </a:rPr>
              <a:t>of</a:t>
            </a:r>
            <a:r>
              <a:rPr lang="de-DE" sz="1050" dirty="0">
                <a:latin typeface="Arial" panose="020B0604020202020204" pitchFamily="34" charset="0"/>
                <a:cs typeface="Arial" panose="020B0604020202020204" pitchFamily="34" charset="0"/>
              </a:rPr>
              <a:t> a </a:t>
            </a:r>
            <a:r>
              <a:rPr lang="de-DE" sz="1050" dirty="0" err="1">
                <a:latin typeface="Arial" panose="020B0604020202020204" pitchFamily="34" charset="0"/>
                <a:cs typeface="Arial" panose="020B0604020202020204" pitchFamily="34" charset="0"/>
              </a:rPr>
              <a:t>good</a:t>
            </a:r>
            <a:r>
              <a:rPr lang="de-DE" sz="1050" dirty="0">
                <a:latin typeface="Arial" panose="020B0604020202020204" pitchFamily="34" charset="0"/>
                <a:cs typeface="Arial" panose="020B0604020202020204" pitchFamily="34" charset="0"/>
              </a:rPr>
              <a:t> </a:t>
            </a:r>
            <a:r>
              <a:rPr lang="de-DE" sz="1050" dirty="0" err="1">
                <a:latin typeface="Arial" panose="020B0604020202020204" pitchFamily="34" charset="0"/>
                <a:cs typeface="Arial" panose="020B0604020202020204" pitchFamily="34" charset="0"/>
              </a:rPr>
              <a:t>thing</a:t>
            </a:r>
            <a:r>
              <a:rPr lang="de-DE" sz="1050" dirty="0">
                <a:latin typeface="Arial" panose="020B0604020202020204" pitchFamily="34" charset="0"/>
                <a:cs typeface="Arial" panose="020B0604020202020204" pitchFamily="34" charset="0"/>
              </a:rPr>
              <a:t>. </a:t>
            </a:r>
            <a:r>
              <a:rPr lang="de-DE" sz="1050" i="1" dirty="0">
                <a:latin typeface="Arial" panose="020B0604020202020204" pitchFamily="34" charset="0"/>
                <a:cs typeface="Arial" panose="020B0604020202020204" pitchFamily="34" charset="0"/>
              </a:rPr>
              <a:t>Nature (472). </a:t>
            </a:r>
            <a:r>
              <a:rPr lang="de-DE" sz="1050" dirty="0">
                <a:latin typeface="Arial" panose="020B0604020202020204" pitchFamily="34" charset="0"/>
                <a:cs typeface="Arial" panose="020B0604020202020204" pitchFamily="34" charset="0"/>
              </a:rPr>
              <a:t>DOI: 10.1038/472159</a:t>
            </a:r>
          </a:p>
        </p:txBody>
      </p:sp>
    </p:spTree>
    <p:extLst>
      <p:ext uri="{BB962C8B-B14F-4D97-AF65-F5344CB8AC3E}">
        <p14:creationId xmlns:p14="http://schemas.microsoft.com/office/powerpoint/2010/main" val="13772329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CC4B7996-9881-801F-621A-C1CC457964F1}"/>
              </a:ext>
            </a:extLst>
          </p:cNvPr>
          <p:cNvPicPr>
            <a:picLocks noChangeAspect="1"/>
          </p:cNvPicPr>
          <p:nvPr/>
        </p:nvPicPr>
        <p:blipFill>
          <a:blip r:embed="rId2"/>
          <a:stretch>
            <a:fillRect/>
          </a:stretch>
        </p:blipFill>
        <p:spPr>
          <a:xfrm>
            <a:off x="2891160" y="1140197"/>
            <a:ext cx="6409680" cy="5314516"/>
          </a:xfrm>
          <a:prstGeom prst="rect">
            <a:avLst/>
          </a:prstGeom>
        </p:spPr>
      </p:pic>
      <p:sp>
        <p:nvSpPr>
          <p:cNvPr id="5" name="Textfeld 4">
            <a:extLst>
              <a:ext uri="{FF2B5EF4-FFF2-40B4-BE49-F238E27FC236}">
                <a16:creationId xmlns:a16="http://schemas.microsoft.com/office/drawing/2014/main" id="{18E3EF2D-8381-DC92-9A26-BD949D9D5CA7}"/>
              </a:ext>
            </a:extLst>
          </p:cNvPr>
          <p:cNvSpPr txBox="1"/>
          <p:nvPr/>
        </p:nvSpPr>
        <p:spPr>
          <a:xfrm>
            <a:off x="0" y="400734"/>
            <a:ext cx="9483365" cy="523220"/>
          </a:xfrm>
          <a:prstGeom prst="rect">
            <a:avLst/>
          </a:prstGeom>
          <a:noFill/>
        </p:spPr>
        <p:txBody>
          <a:bodyPr wrap="square" rtlCol="0">
            <a:spAutoFit/>
          </a:bodyPr>
          <a:lstStyle/>
          <a:p>
            <a:r>
              <a:rPr lang="de-DE" sz="2800" dirty="0">
                <a:solidFill>
                  <a:schemeClr val="bg1"/>
                </a:solidFill>
                <a:latin typeface="Arial" panose="020B0604020202020204" pitchFamily="34" charset="0"/>
                <a:cs typeface="Arial" panose="020B0604020202020204" pitchFamily="34" charset="0"/>
              </a:rPr>
              <a:t>Modelling Parameters </a:t>
            </a:r>
            <a:r>
              <a:rPr lang="de-DE" sz="2800" dirty="0" err="1">
                <a:solidFill>
                  <a:schemeClr val="bg1"/>
                </a:solidFill>
                <a:latin typeface="Arial" panose="020B0604020202020204" pitchFamily="34" charset="0"/>
                <a:cs typeface="Arial" panose="020B0604020202020204" pitchFamily="34" charset="0"/>
              </a:rPr>
              <a:t>from</a:t>
            </a:r>
            <a:r>
              <a:rPr lang="de-DE" sz="2800" dirty="0">
                <a:solidFill>
                  <a:schemeClr val="bg1"/>
                </a:solidFill>
                <a:latin typeface="Arial" panose="020B0604020202020204" pitchFamily="34" charset="0"/>
                <a:cs typeface="Arial" panose="020B0604020202020204" pitchFamily="34" charset="0"/>
              </a:rPr>
              <a:t> </a:t>
            </a:r>
            <a:r>
              <a:rPr lang="de-DE" sz="2800" dirty="0" err="1">
                <a:solidFill>
                  <a:schemeClr val="bg1"/>
                </a:solidFill>
                <a:latin typeface="Arial" panose="020B0604020202020204" pitchFamily="34" charset="0"/>
                <a:cs typeface="Arial" panose="020B0604020202020204" pitchFamily="34" charset="0"/>
              </a:rPr>
              <a:t>literature</a:t>
            </a:r>
            <a:r>
              <a:rPr lang="de-DE" sz="2800"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266402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2969DEE-C30D-CB28-E489-8229F9CF84D9}"/>
              </a:ext>
            </a:extLst>
          </p:cNvPr>
          <p:cNvPicPr>
            <a:picLocks noChangeAspect="1"/>
          </p:cNvPicPr>
          <p:nvPr/>
        </p:nvPicPr>
        <p:blipFill rotWithShape="1">
          <a:blip r:embed="rId3"/>
          <a:srcRect l="67441" r="29847" b="96949"/>
          <a:stretch/>
        </p:blipFill>
        <p:spPr>
          <a:xfrm>
            <a:off x="5906269" y="1496971"/>
            <a:ext cx="353510" cy="265514"/>
          </a:xfrm>
          <a:prstGeom prst="rect">
            <a:avLst/>
          </a:prstGeom>
        </p:spPr>
      </p:pic>
      <p:sp>
        <p:nvSpPr>
          <p:cNvPr id="18" name="Textfeld 17">
            <a:extLst>
              <a:ext uri="{FF2B5EF4-FFF2-40B4-BE49-F238E27FC236}">
                <a16:creationId xmlns:a16="http://schemas.microsoft.com/office/drawing/2014/main" id="{44FE0481-5B62-DB6C-792D-6ED9C02BD983}"/>
              </a:ext>
            </a:extLst>
          </p:cNvPr>
          <p:cNvSpPr txBox="1"/>
          <p:nvPr/>
        </p:nvSpPr>
        <p:spPr>
          <a:xfrm>
            <a:off x="1072562" y="1488006"/>
            <a:ext cx="7399646" cy="338554"/>
          </a:xfrm>
          <a:prstGeom prst="rect">
            <a:avLst/>
          </a:prstGeom>
          <a:noFill/>
        </p:spPr>
        <p:txBody>
          <a:bodyPr wrap="square" rtlCol="0">
            <a:spAutoFit/>
          </a:bodyPr>
          <a:lstStyle/>
          <a:p>
            <a:r>
              <a:rPr lang="en-US" sz="1600" dirty="0">
                <a:solidFill>
                  <a:schemeClr val="tx1">
                    <a:lumMod val="85000"/>
                    <a:lumOff val="15000"/>
                  </a:schemeClr>
                </a:solidFill>
                <a:latin typeface="Helvetica"/>
                <a:cs typeface="Helvetica"/>
              </a:rPr>
              <a:t>Organic base case			O1 (yield – SD)		O3 (manure C)</a:t>
            </a:r>
          </a:p>
        </p:txBody>
      </p:sp>
      <p:sp>
        <p:nvSpPr>
          <p:cNvPr id="19" name="Textfeld 18">
            <a:extLst>
              <a:ext uri="{FF2B5EF4-FFF2-40B4-BE49-F238E27FC236}">
                <a16:creationId xmlns:a16="http://schemas.microsoft.com/office/drawing/2014/main" id="{EB7B2C5F-9FB4-1C91-5844-021AF8CE0819}"/>
              </a:ext>
            </a:extLst>
          </p:cNvPr>
          <p:cNvSpPr txBox="1"/>
          <p:nvPr/>
        </p:nvSpPr>
        <p:spPr>
          <a:xfrm>
            <a:off x="1072561" y="1727905"/>
            <a:ext cx="7275821" cy="338554"/>
          </a:xfrm>
          <a:prstGeom prst="rect">
            <a:avLst/>
          </a:prstGeom>
          <a:noFill/>
        </p:spPr>
        <p:txBody>
          <a:bodyPr wrap="square" rtlCol="0">
            <a:spAutoFit/>
          </a:bodyPr>
          <a:lstStyle/>
          <a:p>
            <a:r>
              <a:rPr lang="en-US" sz="1600" dirty="0">
                <a:solidFill>
                  <a:schemeClr val="tx1">
                    <a:lumMod val="85000"/>
                    <a:lumOff val="15000"/>
                  </a:schemeClr>
                </a:solidFill>
                <a:latin typeface="Helvetica"/>
                <a:cs typeface="Helvetica"/>
              </a:rPr>
              <a:t>Conventional base case		O2 (yield + SD)		O4 (manure literature)</a:t>
            </a:r>
          </a:p>
        </p:txBody>
      </p:sp>
      <p:pic>
        <p:nvPicPr>
          <p:cNvPr id="16" name="Grafik 15">
            <a:extLst>
              <a:ext uri="{FF2B5EF4-FFF2-40B4-BE49-F238E27FC236}">
                <a16:creationId xmlns:a16="http://schemas.microsoft.com/office/drawing/2014/main" id="{F171E09C-183B-EC8A-8565-6E7C886E7371}"/>
              </a:ext>
            </a:extLst>
          </p:cNvPr>
          <p:cNvPicPr>
            <a:picLocks noChangeAspect="1"/>
          </p:cNvPicPr>
          <p:nvPr/>
        </p:nvPicPr>
        <p:blipFill rotWithShape="1">
          <a:blip r:embed="rId4"/>
          <a:srcRect t="3266"/>
          <a:stretch/>
        </p:blipFill>
        <p:spPr>
          <a:xfrm>
            <a:off x="410867" y="2011875"/>
            <a:ext cx="7052717" cy="4552547"/>
          </a:xfrm>
          <a:prstGeom prst="rect">
            <a:avLst/>
          </a:prstGeom>
        </p:spPr>
      </p:pic>
      <p:sp>
        <p:nvSpPr>
          <p:cNvPr id="6" name="Rechteck 5">
            <a:extLst>
              <a:ext uri="{FF2B5EF4-FFF2-40B4-BE49-F238E27FC236}">
                <a16:creationId xmlns:a16="http://schemas.microsoft.com/office/drawing/2014/main" id="{182E80AB-527D-0E87-D81C-3710B44400CA}"/>
              </a:ext>
            </a:extLst>
          </p:cNvPr>
          <p:cNvSpPr/>
          <p:nvPr/>
        </p:nvSpPr>
        <p:spPr>
          <a:xfrm>
            <a:off x="8177189" y="448063"/>
            <a:ext cx="1800000" cy="432000"/>
          </a:xfrm>
          <a:prstGeom prst="rect">
            <a:avLst/>
          </a:prstGeom>
          <a:solidFill>
            <a:schemeClr val="bg1">
              <a:lumMod val="8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err="1">
                <a:solidFill>
                  <a:schemeClr val="bg1">
                    <a:lumMod val="50000"/>
                  </a:schemeClr>
                </a:solidFill>
                <a:latin typeface="Arial" panose="020B0604020202020204" pitchFamily="34" charset="0"/>
                <a:cs typeface="Arial" panose="020B0604020202020204" pitchFamily="34" charset="0"/>
              </a:rPr>
              <a:t>Contribution</a:t>
            </a:r>
            <a:r>
              <a:rPr lang="de-DE" dirty="0">
                <a:solidFill>
                  <a:schemeClr val="bg1">
                    <a:lumMod val="50000"/>
                  </a:schemeClr>
                </a:solidFill>
                <a:latin typeface="Arial" panose="020B0604020202020204" pitchFamily="34" charset="0"/>
                <a:cs typeface="Arial" panose="020B0604020202020204" pitchFamily="34" charset="0"/>
              </a:rPr>
              <a:t> D</a:t>
            </a:r>
            <a:endParaRPr lang="en-US" dirty="0">
              <a:solidFill>
                <a:schemeClr val="bg1">
                  <a:lumMod val="50000"/>
                </a:schemeClr>
              </a:solidFill>
              <a:latin typeface="Arial" panose="020B0604020202020204" pitchFamily="34" charset="0"/>
              <a:cs typeface="Arial" panose="020B0604020202020204" pitchFamily="34" charset="0"/>
            </a:endParaRPr>
          </a:p>
        </p:txBody>
      </p:sp>
      <p:sp>
        <p:nvSpPr>
          <p:cNvPr id="8" name="Rechteck 7">
            <a:extLst>
              <a:ext uri="{FF2B5EF4-FFF2-40B4-BE49-F238E27FC236}">
                <a16:creationId xmlns:a16="http://schemas.microsoft.com/office/drawing/2014/main" id="{2F21C971-BC7D-C178-82CB-0B9B3394EC28}"/>
              </a:ext>
            </a:extLst>
          </p:cNvPr>
          <p:cNvSpPr/>
          <p:nvPr/>
        </p:nvSpPr>
        <p:spPr>
          <a:xfrm>
            <a:off x="6627900" y="3031110"/>
            <a:ext cx="849758" cy="3426156"/>
          </a:xfrm>
          <a:prstGeom prst="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 name="Titel 1">
            <a:extLst>
              <a:ext uri="{FF2B5EF4-FFF2-40B4-BE49-F238E27FC236}">
                <a16:creationId xmlns:a16="http://schemas.microsoft.com/office/drawing/2014/main" id="{C24565AB-0423-7B1C-638A-92267674A9F7}"/>
              </a:ext>
            </a:extLst>
          </p:cNvPr>
          <p:cNvSpPr txBox="1">
            <a:spLocks/>
          </p:cNvSpPr>
          <p:nvPr/>
        </p:nvSpPr>
        <p:spPr>
          <a:xfrm>
            <a:off x="8103133" y="2367246"/>
            <a:ext cx="3748111" cy="3558425"/>
          </a:xfrm>
          <a:prstGeom prst="rect">
            <a:avLst/>
          </a:prstGeom>
          <a:solidFill>
            <a:srgbClr val="D9D9D9">
              <a:alpha val="90000"/>
            </a:srgbClr>
          </a:solidFill>
          <a:ln>
            <a:noFill/>
          </a:ln>
        </p:spPr>
        <p:txBody>
          <a:bodyPr/>
          <a:lstStyle>
            <a:lvl1pPr algn="ctr" defTabSz="257175" rtl="0" eaLnBrk="1" latinLnBrk="0" hangingPunct="1">
              <a:spcBef>
                <a:spcPct val="0"/>
              </a:spcBef>
              <a:buNone/>
              <a:defRPr sz="2475" kern="1200">
                <a:solidFill>
                  <a:schemeClr val="tx1"/>
                </a:solidFill>
                <a:latin typeface="+mj-lt"/>
                <a:ea typeface="+mj-ea"/>
                <a:cs typeface="+mj-cs"/>
              </a:defRPr>
            </a:lvl1pPr>
          </a:lstStyle>
          <a:p>
            <a:pPr algn="l"/>
            <a:r>
              <a:rPr lang="de-DE" sz="1600" b="1" dirty="0" err="1">
                <a:latin typeface="Arial"/>
              </a:rPr>
              <a:t>Findings</a:t>
            </a:r>
            <a:endParaRPr lang="de-DE" sz="1600" b="1" dirty="0">
              <a:latin typeface="Arial"/>
            </a:endParaRPr>
          </a:p>
          <a:p>
            <a:pPr algn="l"/>
            <a:endParaRPr lang="de-DE" sz="1000" dirty="0">
              <a:latin typeface="Arial"/>
            </a:endParaRPr>
          </a:p>
          <a:p>
            <a:pPr marL="342900" indent="-342900" algn="l">
              <a:buFont typeface="Arial" panose="020B0604020202020204" pitchFamily="34" charset="0"/>
              <a:buChar char="•"/>
            </a:pPr>
            <a:r>
              <a:rPr lang="de-DE" sz="1600" b="1" dirty="0">
                <a:latin typeface="Arial"/>
              </a:rPr>
              <a:t>Land </a:t>
            </a:r>
            <a:r>
              <a:rPr lang="de-DE" sz="1600" b="1" dirty="0" err="1">
                <a:latin typeface="Arial"/>
              </a:rPr>
              <a:t>use</a:t>
            </a:r>
            <a:r>
              <a:rPr lang="de-DE" sz="1600" b="1" dirty="0">
                <a:latin typeface="Arial"/>
              </a:rPr>
              <a:t>:</a:t>
            </a:r>
            <a:r>
              <a:rPr lang="de-DE" sz="1600" dirty="0">
                <a:latin typeface="Arial"/>
              </a:rPr>
              <a:t> Little </a:t>
            </a:r>
            <a:r>
              <a:rPr lang="de-DE" sz="1600" dirty="0" err="1">
                <a:latin typeface="Arial"/>
              </a:rPr>
              <a:t>to</a:t>
            </a:r>
            <a:r>
              <a:rPr lang="de-DE" sz="1600" dirty="0">
                <a:latin typeface="Arial"/>
              </a:rPr>
              <a:t> </a:t>
            </a:r>
            <a:r>
              <a:rPr lang="de-DE" sz="1600" dirty="0" err="1">
                <a:latin typeface="Arial"/>
              </a:rPr>
              <a:t>no</a:t>
            </a:r>
            <a:r>
              <a:rPr lang="de-DE" sz="1600" dirty="0">
                <a:latin typeface="Arial"/>
              </a:rPr>
              <a:t> </a:t>
            </a:r>
            <a:r>
              <a:rPr lang="de-DE" sz="1600" dirty="0" err="1">
                <a:latin typeface="Arial"/>
              </a:rPr>
              <a:t>benefits</a:t>
            </a:r>
            <a:r>
              <a:rPr lang="de-DE" sz="1600" dirty="0">
                <a:latin typeface="Arial"/>
              </a:rPr>
              <a:t> due </a:t>
            </a:r>
            <a:r>
              <a:rPr lang="de-DE" sz="1600" dirty="0" err="1">
                <a:latin typeface="Arial"/>
              </a:rPr>
              <a:t>to</a:t>
            </a:r>
            <a:r>
              <a:rPr lang="de-DE" sz="1600" dirty="0">
                <a:latin typeface="Arial"/>
              </a:rPr>
              <a:t> </a:t>
            </a:r>
            <a:r>
              <a:rPr lang="de-DE" sz="1600" dirty="0" err="1">
                <a:latin typeface="Arial"/>
              </a:rPr>
              <a:t>generally</a:t>
            </a:r>
            <a:r>
              <a:rPr lang="de-DE" sz="1600" dirty="0">
                <a:latin typeface="Arial"/>
              </a:rPr>
              <a:t> </a:t>
            </a:r>
            <a:r>
              <a:rPr lang="de-DE" sz="1600" dirty="0" err="1">
                <a:solidFill>
                  <a:srgbClr val="C00000"/>
                </a:solidFill>
                <a:latin typeface="Arial"/>
              </a:rPr>
              <a:t>lower</a:t>
            </a:r>
            <a:r>
              <a:rPr lang="de-DE" sz="1600" dirty="0">
                <a:solidFill>
                  <a:srgbClr val="C00000"/>
                </a:solidFill>
                <a:latin typeface="Arial"/>
              </a:rPr>
              <a:t> </a:t>
            </a:r>
            <a:r>
              <a:rPr lang="de-DE" sz="1600" dirty="0" err="1">
                <a:solidFill>
                  <a:srgbClr val="C00000"/>
                </a:solidFill>
                <a:latin typeface="Arial"/>
              </a:rPr>
              <a:t>organic</a:t>
            </a:r>
            <a:r>
              <a:rPr lang="de-DE" sz="1600" dirty="0">
                <a:solidFill>
                  <a:srgbClr val="C00000"/>
                </a:solidFill>
                <a:latin typeface="Arial"/>
              </a:rPr>
              <a:t> </a:t>
            </a:r>
            <a:r>
              <a:rPr lang="de-DE" sz="1600" dirty="0" err="1">
                <a:solidFill>
                  <a:srgbClr val="C00000"/>
                </a:solidFill>
                <a:latin typeface="Arial"/>
              </a:rPr>
              <a:t>yields</a:t>
            </a:r>
            <a:endParaRPr lang="de-DE" sz="1600" dirty="0">
              <a:solidFill>
                <a:srgbClr val="C00000"/>
              </a:solidFill>
              <a:latin typeface="Arial"/>
            </a:endParaRPr>
          </a:p>
          <a:p>
            <a:pPr algn="l"/>
            <a:endParaRPr lang="de-DE" sz="1000" dirty="0">
              <a:solidFill>
                <a:srgbClr val="C00000"/>
              </a:solidFill>
              <a:latin typeface="Arial"/>
            </a:endParaRPr>
          </a:p>
          <a:p>
            <a:pPr marL="342900" indent="-342900" algn="l">
              <a:buFont typeface="Arial" panose="020B0604020202020204" pitchFamily="34" charset="0"/>
              <a:buChar char="•"/>
            </a:pPr>
            <a:r>
              <a:rPr lang="de-DE" sz="1600" b="1" dirty="0">
                <a:latin typeface="Arial"/>
              </a:rPr>
              <a:t>GWP: </a:t>
            </a:r>
            <a:r>
              <a:rPr lang="de-DE" sz="1600" dirty="0" err="1">
                <a:latin typeface="Arial"/>
              </a:rPr>
              <a:t>strongly</a:t>
            </a:r>
            <a:r>
              <a:rPr lang="de-DE" sz="1600" dirty="0">
                <a:latin typeface="Arial"/>
              </a:rPr>
              <a:t> </a:t>
            </a:r>
            <a:r>
              <a:rPr lang="de-DE" sz="1600" dirty="0" err="1">
                <a:latin typeface="Arial"/>
              </a:rPr>
              <a:t>affected</a:t>
            </a:r>
            <a:r>
              <a:rPr lang="de-DE" sz="1600" dirty="0">
                <a:latin typeface="Arial"/>
              </a:rPr>
              <a:t> </a:t>
            </a:r>
            <a:r>
              <a:rPr lang="de-DE" sz="1600" dirty="0" err="1">
                <a:latin typeface="Arial"/>
              </a:rPr>
              <a:t>by</a:t>
            </a:r>
            <a:r>
              <a:rPr lang="de-DE" sz="1600" dirty="0">
                <a:latin typeface="Arial"/>
              </a:rPr>
              <a:t> </a:t>
            </a:r>
            <a:r>
              <a:rPr lang="de-DE" sz="1600" dirty="0" err="1">
                <a:solidFill>
                  <a:srgbClr val="C00000"/>
                </a:solidFill>
                <a:latin typeface="Arial"/>
              </a:rPr>
              <a:t>yield</a:t>
            </a:r>
            <a:endParaRPr lang="de-DE" sz="1600" dirty="0">
              <a:latin typeface="Arial"/>
            </a:endParaRPr>
          </a:p>
          <a:p>
            <a:pPr algn="l"/>
            <a:endParaRPr lang="de-DE" sz="1000" b="1" dirty="0">
              <a:latin typeface="Arial"/>
            </a:endParaRPr>
          </a:p>
          <a:p>
            <a:pPr marL="342900" indent="-342900" algn="l">
              <a:buFont typeface="Arial" panose="020B0604020202020204" pitchFamily="34" charset="0"/>
              <a:buChar char="•"/>
            </a:pPr>
            <a:r>
              <a:rPr lang="de-DE" sz="1600" b="1" dirty="0" err="1">
                <a:latin typeface="Arial"/>
              </a:rPr>
              <a:t>Terrestrial</a:t>
            </a:r>
            <a:r>
              <a:rPr lang="de-DE" sz="1600" b="1" dirty="0">
                <a:latin typeface="Arial"/>
              </a:rPr>
              <a:t> </a:t>
            </a:r>
            <a:r>
              <a:rPr lang="de-DE" sz="1600" b="1" dirty="0" err="1">
                <a:latin typeface="Arial"/>
              </a:rPr>
              <a:t>ecotoxicity</a:t>
            </a:r>
            <a:r>
              <a:rPr lang="de-DE" sz="1600" b="1" dirty="0">
                <a:latin typeface="Arial"/>
              </a:rPr>
              <a:t>: </a:t>
            </a:r>
            <a:r>
              <a:rPr lang="de-DE" sz="1600" dirty="0" err="1">
                <a:latin typeface="Arial"/>
              </a:rPr>
              <a:t>especially</a:t>
            </a:r>
            <a:r>
              <a:rPr lang="de-DE" sz="1600" dirty="0">
                <a:latin typeface="Arial"/>
              </a:rPr>
              <a:t> </a:t>
            </a:r>
            <a:r>
              <a:rPr lang="de-DE" sz="1600" dirty="0" err="1">
                <a:latin typeface="Arial"/>
              </a:rPr>
              <a:t>influenced</a:t>
            </a:r>
            <a:r>
              <a:rPr lang="de-DE" sz="1600" dirty="0">
                <a:latin typeface="Arial"/>
              </a:rPr>
              <a:t> </a:t>
            </a:r>
            <a:r>
              <a:rPr lang="de-DE" sz="1600" dirty="0" err="1">
                <a:latin typeface="Arial"/>
              </a:rPr>
              <a:t>by</a:t>
            </a:r>
            <a:r>
              <a:rPr lang="de-DE" sz="1600" dirty="0">
                <a:latin typeface="Arial"/>
              </a:rPr>
              <a:t> </a:t>
            </a:r>
            <a:r>
              <a:rPr lang="de-DE" sz="1600" dirty="0" err="1">
                <a:solidFill>
                  <a:srgbClr val="C00000"/>
                </a:solidFill>
                <a:latin typeface="Arial"/>
              </a:rPr>
              <a:t>pesticides</a:t>
            </a:r>
            <a:endParaRPr lang="de-DE" sz="1600" dirty="0">
              <a:solidFill>
                <a:srgbClr val="C00000"/>
              </a:solidFill>
              <a:latin typeface="Arial"/>
            </a:endParaRPr>
          </a:p>
          <a:p>
            <a:pPr marL="342900" indent="-342900" algn="l">
              <a:buFont typeface="+mj-lt"/>
              <a:buAutoNum type="arabicPeriod" startAt="3"/>
            </a:pPr>
            <a:endParaRPr lang="de-DE" sz="1000" dirty="0">
              <a:latin typeface="Arial"/>
            </a:endParaRPr>
          </a:p>
          <a:p>
            <a:pPr marL="342900" indent="-342900" algn="l">
              <a:buFont typeface="Arial" panose="020B0604020202020204" pitchFamily="34" charset="0"/>
              <a:buChar char="•"/>
            </a:pPr>
            <a:r>
              <a:rPr lang="de-DE" sz="1600" b="1" dirty="0">
                <a:latin typeface="Arial"/>
              </a:rPr>
              <a:t>Human non-</a:t>
            </a:r>
            <a:r>
              <a:rPr lang="de-DE" sz="1600" b="1" dirty="0" err="1">
                <a:latin typeface="Arial"/>
              </a:rPr>
              <a:t>carginogenic</a:t>
            </a:r>
            <a:r>
              <a:rPr lang="de-DE" sz="1600" b="1" dirty="0">
                <a:latin typeface="Arial"/>
              </a:rPr>
              <a:t> </a:t>
            </a:r>
            <a:r>
              <a:rPr lang="de-DE" sz="1600" b="1" dirty="0" err="1">
                <a:latin typeface="Arial"/>
              </a:rPr>
              <a:t>toxicity</a:t>
            </a:r>
            <a:r>
              <a:rPr lang="de-DE" sz="1600" b="1" dirty="0">
                <a:latin typeface="Arial"/>
              </a:rPr>
              <a:t>: </a:t>
            </a:r>
            <a:r>
              <a:rPr lang="de-DE" sz="1600" dirty="0" err="1">
                <a:latin typeface="Arial"/>
              </a:rPr>
              <a:t>highly</a:t>
            </a:r>
            <a:r>
              <a:rPr lang="de-DE" sz="1600" dirty="0">
                <a:latin typeface="Arial"/>
              </a:rPr>
              <a:t> </a:t>
            </a:r>
            <a:r>
              <a:rPr lang="de-DE" sz="1600" dirty="0" err="1">
                <a:latin typeface="Arial"/>
              </a:rPr>
              <a:t>dependent</a:t>
            </a:r>
            <a:r>
              <a:rPr lang="de-DE" sz="1600" dirty="0">
                <a:latin typeface="Arial"/>
              </a:rPr>
              <a:t> on </a:t>
            </a:r>
            <a:r>
              <a:rPr lang="de-DE" sz="1600" dirty="0" err="1">
                <a:solidFill>
                  <a:srgbClr val="C00000"/>
                </a:solidFill>
                <a:latin typeface="Arial"/>
              </a:rPr>
              <a:t>manure</a:t>
            </a:r>
            <a:r>
              <a:rPr lang="de-DE" sz="1600" dirty="0">
                <a:solidFill>
                  <a:srgbClr val="C00000"/>
                </a:solidFill>
                <a:latin typeface="Arial"/>
              </a:rPr>
              <a:t> </a:t>
            </a:r>
            <a:r>
              <a:rPr lang="de-DE" sz="1600" dirty="0" err="1">
                <a:solidFill>
                  <a:srgbClr val="C00000"/>
                </a:solidFill>
                <a:latin typeface="Arial"/>
              </a:rPr>
              <a:t>input</a:t>
            </a:r>
            <a:endParaRPr lang="de-DE" sz="1600" dirty="0">
              <a:solidFill>
                <a:srgbClr val="C00000"/>
              </a:solidFill>
              <a:latin typeface="Arial"/>
            </a:endParaRPr>
          </a:p>
          <a:p>
            <a:pPr marL="342900" indent="-342900" algn="l">
              <a:buFont typeface="+mj-lt"/>
              <a:buAutoNum type="arabicPeriod" startAt="3"/>
            </a:pPr>
            <a:endParaRPr lang="de-DE" sz="1000" b="1" dirty="0">
              <a:latin typeface="Arial"/>
            </a:endParaRPr>
          </a:p>
          <a:p>
            <a:pPr marL="342900" indent="-342900" algn="l">
              <a:buFont typeface="Arial" panose="020B0604020202020204" pitchFamily="34" charset="0"/>
              <a:buChar char="•"/>
            </a:pPr>
            <a:r>
              <a:rPr lang="de-DE" sz="1600" dirty="0">
                <a:latin typeface="Arial"/>
              </a:rPr>
              <a:t>High </a:t>
            </a:r>
            <a:r>
              <a:rPr lang="de-DE" sz="1600" dirty="0" err="1">
                <a:solidFill>
                  <a:srgbClr val="C00000"/>
                </a:solidFill>
                <a:latin typeface="Arial"/>
              </a:rPr>
              <a:t>manure</a:t>
            </a:r>
            <a:r>
              <a:rPr lang="de-DE" sz="1600" dirty="0">
                <a:solidFill>
                  <a:srgbClr val="C00000"/>
                </a:solidFill>
                <a:latin typeface="Arial"/>
              </a:rPr>
              <a:t> </a:t>
            </a:r>
            <a:r>
              <a:rPr lang="de-DE" sz="1600" dirty="0" err="1">
                <a:solidFill>
                  <a:srgbClr val="C00000"/>
                </a:solidFill>
                <a:latin typeface="Arial"/>
              </a:rPr>
              <a:t>use</a:t>
            </a:r>
            <a:r>
              <a:rPr lang="de-DE" sz="1600" dirty="0">
                <a:solidFill>
                  <a:srgbClr val="C00000"/>
                </a:solidFill>
                <a:latin typeface="Arial"/>
              </a:rPr>
              <a:t> </a:t>
            </a:r>
            <a:r>
              <a:rPr lang="de-DE" sz="1600" dirty="0" err="1">
                <a:latin typeface="Arial"/>
              </a:rPr>
              <a:t>results</a:t>
            </a:r>
            <a:r>
              <a:rPr lang="de-DE" sz="1600" dirty="0">
                <a:latin typeface="Arial"/>
              </a:rPr>
              <a:t> in </a:t>
            </a:r>
            <a:r>
              <a:rPr lang="de-DE" sz="1600" dirty="0" err="1">
                <a:latin typeface="Arial"/>
              </a:rPr>
              <a:t>highest</a:t>
            </a:r>
            <a:r>
              <a:rPr lang="de-DE" sz="1600" dirty="0">
                <a:latin typeface="Arial"/>
              </a:rPr>
              <a:t> </a:t>
            </a:r>
            <a:r>
              <a:rPr lang="de-DE" sz="1600" dirty="0" err="1">
                <a:latin typeface="Arial"/>
              </a:rPr>
              <a:t>impacts</a:t>
            </a:r>
            <a:endParaRPr lang="de-DE" sz="1600" dirty="0">
              <a:latin typeface="Arial"/>
            </a:endParaRPr>
          </a:p>
        </p:txBody>
      </p:sp>
      <p:sp>
        <p:nvSpPr>
          <p:cNvPr id="11" name="Rechteck 10">
            <a:extLst>
              <a:ext uri="{FF2B5EF4-FFF2-40B4-BE49-F238E27FC236}">
                <a16:creationId xmlns:a16="http://schemas.microsoft.com/office/drawing/2014/main" id="{1D017C44-3427-EFA9-AAEA-407BED2A7D5C}"/>
              </a:ext>
            </a:extLst>
          </p:cNvPr>
          <p:cNvSpPr/>
          <p:nvPr/>
        </p:nvSpPr>
        <p:spPr>
          <a:xfrm>
            <a:off x="822960" y="3865611"/>
            <a:ext cx="910758" cy="2591655"/>
          </a:xfrm>
          <a:prstGeom prst="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1" name="Rechteck 20">
            <a:extLst>
              <a:ext uri="{FF2B5EF4-FFF2-40B4-BE49-F238E27FC236}">
                <a16:creationId xmlns:a16="http://schemas.microsoft.com/office/drawing/2014/main" id="{C23871E8-4571-907A-3A73-91BD0785A896}"/>
              </a:ext>
            </a:extLst>
          </p:cNvPr>
          <p:cNvSpPr/>
          <p:nvPr/>
        </p:nvSpPr>
        <p:spPr>
          <a:xfrm>
            <a:off x="4691703" y="5018121"/>
            <a:ext cx="849758" cy="1546302"/>
          </a:xfrm>
          <a:prstGeom prst="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2" name="Rechteck 21">
            <a:extLst>
              <a:ext uri="{FF2B5EF4-FFF2-40B4-BE49-F238E27FC236}">
                <a16:creationId xmlns:a16="http://schemas.microsoft.com/office/drawing/2014/main" id="{A0EC0519-F10F-E36F-9601-626649D3EDB2}"/>
              </a:ext>
            </a:extLst>
          </p:cNvPr>
          <p:cNvSpPr/>
          <p:nvPr/>
        </p:nvSpPr>
        <p:spPr>
          <a:xfrm>
            <a:off x="5645617" y="2024857"/>
            <a:ext cx="910758" cy="4539566"/>
          </a:xfrm>
          <a:prstGeom prst="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extfeld 1">
            <a:extLst>
              <a:ext uri="{FF2B5EF4-FFF2-40B4-BE49-F238E27FC236}">
                <a16:creationId xmlns:a16="http://schemas.microsoft.com/office/drawing/2014/main" id="{EE983CFC-2F51-78FE-A0A9-E522D31AABAE}"/>
              </a:ext>
            </a:extLst>
          </p:cNvPr>
          <p:cNvSpPr txBox="1"/>
          <p:nvPr/>
        </p:nvSpPr>
        <p:spPr>
          <a:xfrm>
            <a:off x="11611992" y="6573915"/>
            <a:ext cx="443884" cy="246221"/>
          </a:xfrm>
          <a:prstGeom prst="rect">
            <a:avLst/>
          </a:prstGeom>
          <a:noFill/>
        </p:spPr>
        <p:txBody>
          <a:bodyPr wrap="square" rtlCol="0">
            <a:spAutoFit/>
          </a:bodyPr>
          <a:lstStyle/>
          <a:p>
            <a:r>
              <a:rPr lang="de-DE" sz="1000" dirty="0">
                <a:solidFill>
                  <a:schemeClr val="bg1"/>
                </a:solidFill>
                <a:latin typeface="Arial" panose="020B0604020202020204" pitchFamily="34" charset="0"/>
                <a:cs typeface="Arial" panose="020B0604020202020204" pitchFamily="34" charset="0"/>
              </a:rPr>
              <a:t>16</a:t>
            </a:r>
          </a:p>
        </p:txBody>
      </p:sp>
      <p:sp>
        <p:nvSpPr>
          <p:cNvPr id="12" name="Titel 1">
            <a:extLst>
              <a:ext uri="{FF2B5EF4-FFF2-40B4-BE49-F238E27FC236}">
                <a16:creationId xmlns:a16="http://schemas.microsoft.com/office/drawing/2014/main" id="{6F7E0684-0600-91A8-25C9-25070CDCC730}"/>
              </a:ext>
            </a:extLst>
          </p:cNvPr>
          <p:cNvSpPr txBox="1">
            <a:spLocks/>
          </p:cNvSpPr>
          <p:nvPr/>
        </p:nvSpPr>
        <p:spPr>
          <a:xfrm>
            <a:off x="395648" y="1024223"/>
            <a:ext cx="10005652" cy="517300"/>
          </a:xfrm>
          <a:prstGeom prst="rect">
            <a:avLst/>
          </a:prstGeom>
          <a:noFill/>
        </p:spPr>
        <p:txBody>
          <a:bodyPr anchor="ctr"/>
          <a:lstStyle>
            <a:lvl1pPr algn="ctr" defTabSz="257175" rtl="0" eaLnBrk="1" latinLnBrk="0" hangingPunct="1">
              <a:spcBef>
                <a:spcPct val="0"/>
              </a:spcBef>
              <a:buNone/>
              <a:defRPr sz="2475" kern="1200">
                <a:solidFill>
                  <a:schemeClr val="tx1"/>
                </a:solidFill>
                <a:latin typeface="+mj-lt"/>
                <a:ea typeface="+mj-ea"/>
                <a:cs typeface="+mj-cs"/>
              </a:defRPr>
            </a:lvl1pPr>
          </a:lstStyle>
          <a:p>
            <a:pPr algn="l"/>
            <a:r>
              <a:rPr lang="de-DE" sz="2400" dirty="0">
                <a:latin typeface="Arial"/>
              </a:rPr>
              <a:t>Environmental </a:t>
            </a:r>
            <a:r>
              <a:rPr lang="de-DE" sz="2400" dirty="0" err="1">
                <a:latin typeface="Arial"/>
              </a:rPr>
              <a:t>impact</a:t>
            </a:r>
            <a:r>
              <a:rPr lang="de-DE" sz="2400" dirty="0">
                <a:latin typeface="Arial"/>
              </a:rPr>
              <a:t> </a:t>
            </a:r>
            <a:r>
              <a:rPr lang="de-DE" sz="2400" dirty="0" err="1">
                <a:latin typeface="Arial"/>
              </a:rPr>
              <a:t>assessment</a:t>
            </a:r>
            <a:endParaRPr lang="de-DE" sz="2400" dirty="0">
              <a:latin typeface="Arial"/>
            </a:endParaRPr>
          </a:p>
        </p:txBody>
      </p:sp>
      <p:sp>
        <p:nvSpPr>
          <p:cNvPr id="10" name="Textfeld 9">
            <a:extLst>
              <a:ext uri="{FF2B5EF4-FFF2-40B4-BE49-F238E27FC236}">
                <a16:creationId xmlns:a16="http://schemas.microsoft.com/office/drawing/2014/main" id="{CF6ADB57-8958-1A3B-0891-134DE3514AA6}"/>
              </a:ext>
            </a:extLst>
          </p:cNvPr>
          <p:cNvSpPr txBox="1"/>
          <p:nvPr/>
        </p:nvSpPr>
        <p:spPr>
          <a:xfrm>
            <a:off x="327033" y="1944162"/>
            <a:ext cx="541020" cy="253916"/>
          </a:xfrm>
          <a:prstGeom prst="rect">
            <a:avLst/>
          </a:prstGeom>
          <a:solidFill>
            <a:schemeClr val="bg1"/>
          </a:solidFill>
        </p:spPr>
        <p:txBody>
          <a:bodyPr wrap="square" rtlCol="0">
            <a:spAutoFit/>
          </a:bodyPr>
          <a:lstStyle/>
          <a:p>
            <a:r>
              <a:rPr lang="en-US" sz="1000" dirty="0">
                <a:solidFill>
                  <a:schemeClr val="tx1">
                    <a:lumMod val="85000"/>
                    <a:lumOff val="15000"/>
                  </a:schemeClr>
                </a:solidFill>
                <a:latin typeface="Arial" panose="020B0604020202020204" pitchFamily="34" charset="0"/>
                <a:cs typeface="Arial" panose="020B0604020202020204" pitchFamily="34" charset="0"/>
              </a:rPr>
              <a:t>300%</a:t>
            </a:r>
          </a:p>
        </p:txBody>
      </p:sp>
      <p:sp>
        <p:nvSpPr>
          <p:cNvPr id="7" name="Rechteck 6">
            <a:extLst>
              <a:ext uri="{FF2B5EF4-FFF2-40B4-BE49-F238E27FC236}">
                <a16:creationId xmlns:a16="http://schemas.microsoft.com/office/drawing/2014/main" id="{81278BC5-14C1-9998-B7BE-49D3B7051F0F}"/>
              </a:ext>
            </a:extLst>
          </p:cNvPr>
          <p:cNvSpPr/>
          <p:nvPr/>
        </p:nvSpPr>
        <p:spPr>
          <a:xfrm>
            <a:off x="5906269" y="1777874"/>
            <a:ext cx="2351602" cy="265514"/>
          </a:xfrm>
          <a:prstGeom prst="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9F78BAD9-E006-69E4-71B7-BCECCE5B8994}"/>
              </a:ext>
            </a:extLst>
          </p:cNvPr>
          <p:cNvSpPr/>
          <p:nvPr/>
        </p:nvSpPr>
        <p:spPr>
          <a:xfrm>
            <a:off x="6020024" y="1831999"/>
            <a:ext cx="126000" cy="126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 name="Gerader Verbinder 22">
            <a:extLst>
              <a:ext uri="{FF2B5EF4-FFF2-40B4-BE49-F238E27FC236}">
                <a16:creationId xmlns:a16="http://schemas.microsoft.com/office/drawing/2014/main" id="{15C3D581-CA79-DBB6-8ADD-88F350B14AE2}"/>
              </a:ext>
            </a:extLst>
          </p:cNvPr>
          <p:cNvCxnSpPr>
            <a:cxnSpLocks/>
          </p:cNvCxnSpPr>
          <p:nvPr/>
        </p:nvCxnSpPr>
        <p:spPr>
          <a:xfrm>
            <a:off x="3726969" y="1651776"/>
            <a:ext cx="126000"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 name="Textfeld 25">
            <a:extLst>
              <a:ext uri="{FF2B5EF4-FFF2-40B4-BE49-F238E27FC236}">
                <a16:creationId xmlns:a16="http://schemas.microsoft.com/office/drawing/2014/main" id="{CC185531-D13A-B396-C0E3-51BA219DD435}"/>
              </a:ext>
            </a:extLst>
          </p:cNvPr>
          <p:cNvSpPr txBox="1"/>
          <p:nvPr/>
        </p:nvSpPr>
        <p:spPr>
          <a:xfrm>
            <a:off x="3638775" y="1712516"/>
            <a:ext cx="371475" cy="369332"/>
          </a:xfrm>
          <a:prstGeom prst="rect">
            <a:avLst/>
          </a:prstGeom>
          <a:noFill/>
        </p:spPr>
        <p:txBody>
          <a:bodyPr wrap="square">
            <a:spAutoFit/>
          </a:bodyPr>
          <a:lstStyle/>
          <a:p>
            <a:r>
              <a:rPr lang="en-US" sz="1800" dirty="0">
                <a:solidFill>
                  <a:schemeClr val="tx1">
                    <a:lumMod val="85000"/>
                    <a:lumOff val="15000"/>
                  </a:schemeClr>
                </a:solidFill>
                <a:latin typeface="Helvetica"/>
                <a:cs typeface="Helvetica"/>
              </a:rPr>
              <a:t>+</a:t>
            </a:r>
            <a:endParaRPr lang="en-US" dirty="0"/>
          </a:p>
        </p:txBody>
      </p:sp>
      <p:cxnSp>
        <p:nvCxnSpPr>
          <p:cNvPr id="29" name="Gerader Verbinder 28">
            <a:extLst>
              <a:ext uri="{FF2B5EF4-FFF2-40B4-BE49-F238E27FC236}">
                <a16:creationId xmlns:a16="http://schemas.microsoft.com/office/drawing/2014/main" id="{C98BC39F-9D46-A7CA-3D5B-E0F5FD765FB0}"/>
              </a:ext>
            </a:extLst>
          </p:cNvPr>
          <p:cNvCxnSpPr>
            <a:cxnSpLocks/>
          </p:cNvCxnSpPr>
          <p:nvPr/>
        </p:nvCxnSpPr>
        <p:spPr>
          <a:xfrm>
            <a:off x="860818" y="1897182"/>
            <a:ext cx="267739" cy="0"/>
          </a:xfrm>
          <a:prstGeom prst="line">
            <a:avLst/>
          </a:prstGeom>
          <a:ln w="19050">
            <a:solidFill>
              <a:srgbClr val="247BA0"/>
            </a:solidFill>
          </a:ln>
          <a:effectLst/>
        </p:spPr>
        <p:style>
          <a:lnRef idx="2">
            <a:schemeClr val="accent1"/>
          </a:lnRef>
          <a:fillRef idx="0">
            <a:schemeClr val="accent1"/>
          </a:fillRef>
          <a:effectRef idx="1">
            <a:schemeClr val="accent1"/>
          </a:effectRef>
          <a:fontRef idx="minor">
            <a:schemeClr val="tx1"/>
          </a:fontRef>
        </p:style>
      </p:cxnSp>
      <p:sp>
        <p:nvSpPr>
          <p:cNvPr id="34" name="Rechteck 33">
            <a:extLst>
              <a:ext uri="{FF2B5EF4-FFF2-40B4-BE49-F238E27FC236}">
                <a16:creationId xmlns:a16="http://schemas.microsoft.com/office/drawing/2014/main" id="{4A59075C-BF75-EBE2-9832-6D0DF4654F1E}"/>
              </a:ext>
            </a:extLst>
          </p:cNvPr>
          <p:cNvSpPr/>
          <p:nvPr/>
        </p:nvSpPr>
        <p:spPr>
          <a:xfrm>
            <a:off x="957305" y="1584936"/>
            <a:ext cx="126000" cy="126000"/>
          </a:xfrm>
          <a:prstGeom prst="rect">
            <a:avLst/>
          </a:prstGeom>
          <a:solidFill>
            <a:srgbClr val="72977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feld 3">
            <a:extLst>
              <a:ext uri="{FF2B5EF4-FFF2-40B4-BE49-F238E27FC236}">
                <a16:creationId xmlns:a16="http://schemas.microsoft.com/office/drawing/2014/main" id="{9E8684D1-C6EB-E749-8061-C966E3DD6A17}"/>
              </a:ext>
            </a:extLst>
          </p:cNvPr>
          <p:cNvSpPr txBox="1"/>
          <p:nvPr/>
        </p:nvSpPr>
        <p:spPr>
          <a:xfrm>
            <a:off x="0" y="400734"/>
            <a:ext cx="9483365" cy="523220"/>
          </a:xfrm>
          <a:prstGeom prst="rect">
            <a:avLst/>
          </a:prstGeom>
          <a:noFill/>
        </p:spPr>
        <p:txBody>
          <a:bodyPr wrap="square" rtlCol="0">
            <a:spAutoFit/>
          </a:bodyPr>
          <a:lstStyle/>
          <a:p>
            <a:r>
              <a:rPr lang="de-DE" sz="2800" dirty="0">
                <a:solidFill>
                  <a:schemeClr val="bg1"/>
                </a:solidFill>
                <a:latin typeface="Arial" panose="020B0604020202020204" pitchFamily="34" charset="0"/>
                <a:cs typeface="Arial" panose="020B0604020202020204" pitchFamily="34" charset="0"/>
              </a:rPr>
              <a:t>2. TCA </a:t>
            </a:r>
            <a:r>
              <a:rPr lang="de-DE" sz="2800" dirty="0" err="1">
                <a:solidFill>
                  <a:schemeClr val="bg1"/>
                </a:solidFill>
                <a:latin typeface="Arial" panose="020B0604020202020204" pitchFamily="34" charset="0"/>
                <a:cs typeface="Arial" panose="020B0604020202020204" pitchFamily="34" charset="0"/>
              </a:rPr>
              <a:t>Calculation</a:t>
            </a:r>
            <a:r>
              <a:rPr lang="de-DE" sz="2800" dirty="0">
                <a:solidFill>
                  <a:schemeClr val="bg1"/>
                </a:solidFill>
                <a:latin typeface="Arial" panose="020B0604020202020204" pitchFamily="34" charset="0"/>
                <a:cs typeface="Arial" panose="020B0604020202020204" pitchFamily="34" charset="0"/>
              </a:rPr>
              <a:t> – 2.3 Results</a:t>
            </a:r>
          </a:p>
        </p:txBody>
      </p:sp>
    </p:spTree>
    <p:extLst>
      <p:ext uri="{BB962C8B-B14F-4D97-AF65-F5344CB8AC3E}">
        <p14:creationId xmlns:p14="http://schemas.microsoft.com/office/powerpoint/2010/main" val="3174066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500"/>
                                        <p:tgtEl>
                                          <p:spTgt spid="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Effect transition="in" filter="fade">
                                      <p:cBhvr>
                                        <p:cTn id="18" dur="500"/>
                                        <p:tgtEl>
                                          <p:spTgt spid="9">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childTnLst>
                                </p:cTn>
                              </p:par>
                              <p:par>
                                <p:cTn id="27" presetID="10" presetClass="entr" presetSubtype="0" fill="hold" nodeType="withEffect">
                                  <p:stCondLst>
                                    <p:cond delay="0"/>
                                  </p:stCondLst>
                                  <p:childTnLst>
                                    <p:set>
                                      <p:cBhvr>
                                        <p:cTn id="28" dur="1" fill="hold">
                                          <p:stCondLst>
                                            <p:cond delay="0"/>
                                          </p:stCondLst>
                                        </p:cTn>
                                        <p:tgtEl>
                                          <p:spTgt spid="9">
                                            <p:txEl>
                                              <p:pRg st="4" end="4"/>
                                            </p:txEl>
                                          </p:spTgt>
                                        </p:tgtEl>
                                        <p:attrNameLst>
                                          <p:attrName>style.visibility</p:attrName>
                                        </p:attrNameLst>
                                      </p:cBhvr>
                                      <p:to>
                                        <p:strVal val="visible"/>
                                      </p:to>
                                    </p:set>
                                    <p:animEffect transition="in" filter="fade">
                                      <p:cBhvr>
                                        <p:cTn id="29" dur="500"/>
                                        <p:tgtEl>
                                          <p:spTgt spid="9">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xEl>
                                              <p:pRg st="6" end="6"/>
                                            </p:txEl>
                                          </p:spTgt>
                                        </p:tgtEl>
                                        <p:attrNameLst>
                                          <p:attrName>style.visibility</p:attrName>
                                        </p:attrNameLst>
                                      </p:cBhvr>
                                      <p:to>
                                        <p:strVal val="visible"/>
                                      </p:to>
                                    </p:set>
                                    <p:animEffect transition="in" filter="fade">
                                      <p:cBhvr>
                                        <p:cTn id="34" dur="500"/>
                                        <p:tgtEl>
                                          <p:spTgt spid="9">
                                            <p:txEl>
                                              <p:pRg st="6" end="6"/>
                                            </p:txEl>
                                          </p:spTgt>
                                        </p:tgtEl>
                                      </p:cBhvr>
                                    </p:animEffect>
                                  </p:childTnLst>
                                </p:cTn>
                              </p:par>
                              <p:par>
                                <p:cTn id="35" presetID="10" presetClass="exit" presetSubtype="0" fill="hold" grpId="1" nodeType="withEffect">
                                  <p:stCondLst>
                                    <p:cond delay="0"/>
                                  </p:stCondLst>
                                  <p:childTnLst>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10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9">
                                            <p:txEl>
                                              <p:pRg st="8" end="8"/>
                                            </p:txEl>
                                          </p:spTgt>
                                        </p:tgtEl>
                                        <p:attrNameLst>
                                          <p:attrName>style.visibility</p:attrName>
                                        </p:attrNameLst>
                                      </p:cBhvr>
                                      <p:to>
                                        <p:strVal val="visible"/>
                                      </p:to>
                                    </p:set>
                                    <p:animEffect transition="in" filter="fade">
                                      <p:cBhvr>
                                        <p:cTn id="45" dur="500"/>
                                        <p:tgtEl>
                                          <p:spTgt spid="9">
                                            <p:txEl>
                                              <p:pRg st="8" end="8"/>
                                            </p:txEl>
                                          </p:spTgt>
                                        </p:tgtEl>
                                      </p:cBhvr>
                                    </p:animEffect>
                                  </p:childTnLst>
                                </p:cTn>
                              </p:par>
                              <p:par>
                                <p:cTn id="46" presetID="10" presetClass="exit" presetSubtype="0" fill="hold" grpId="1" nodeType="withEffect">
                                  <p:stCondLst>
                                    <p:cond delay="0"/>
                                  </p:stCondLst>
                                  <p:childTnLst>
                                    <p:animEffect transition="out" filter="fade">
                                      <p:cBhvr>
                                        <p:cTn id="47" dur="500"/>
                                        <p:tgtEl>
                                          <p:spTgt spid="21"/>
                                        </p:tgtEl>
                                      </p:cBhvr>
                                    </p:animEffect>
                                    <p:set>
                                      <p:cBhvr>
                                        <p:cTn id="48" dur="1" fill="hold">
                                          <p:stCondLst>
                                            <p:cond delay="499"/>
                                          </p:stCondLst>
                                        </p:cTn>
                                        <p:tgtEl>
                                          <p:spTgt spid="21"/>
                                        </p:tgtEl>
                                        <p:attrNameLst>
                                          <p:attrName>style.visibility</p:attrName>
                                        </p:attrNameLst>
                                      </p:cBhvr>
                                      <p:to>
                                        <p:strVal val="hidden"/>
                                      </p:to>
                                    </p:set>
                                  </p:childTnLst>
                                </p:cTn>
                              </p:par>
                              <p:par>
                                <p:cTn id="49" presetID="10"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10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22"/>
                                        </p:tgtEl>
                                      </p:cBhvr>
                                    </p:animEffect>
                                    <p:set>
                                      <p:cBhvr>
                                        <p:cTn id="56" dur="1" fill="hold">
                                          <p:stCondLst>
                                            <p:cond delay="499"/>
                                          </p:stCondLst>
                                        </p:cTn>
                                        <p:tgtEl>
                                          <p:spTgt spid="22"/>
                                        </p:tgtEl>
                                        <p:attrNameLst>
                                          <p:attrName>style.visibility</p:attrName>
                                        </p:attrNameLst>
                                      </p:cBhvr>
                                      <p:to>
                                        <p:strVal val="hidden"/>
                                      </p:to>
                                    </p:set>
                                  </p:childTnLst>
                                </p:cTn>
                              </p:par>
                              <p:par>
                                <p:cTn id="57" presetID="10" presetClass="entr" presetSubtype="0" fill="hold" nodeType="withEffect">
                                  <p:stCondLst>
                                    <p:cond delay="0"/>
                                  </p:stCondLst>
                                  <p:childTnLst>
                                    <p:set>
                                      <p:cBhvr>
                                        <p:cTn id="58" dur="1" fill="hold">
                                          <p:stCondLst>
                                            <p:cond delay="0"/>
                                          </p:stCondLst>
                                        </p:cTn>
                                        <p:tgtEl>
                                          <p:spTgt spid="9">
                                            <p:txEl>
                                              <p:pRg st="10" end="10"/>
                                            </p:txEl>
                                          </p:spTgt>
                                        </p:tgtEl>
                                        <p:attrNameLst>
                                          <p:attrName>style.visibility</p:attrName>
                                        </p:attrNameLst>
                                      </p:cBhvr>
                                      <p:to>
                                        <p:strVal val="visible"/>
                                      </p:to>
                                    </p:set>
                                    <p:animEffect transition="in" filter="fade">
                                      <p:cBhvr>
                                        <p:cTn id="59" dur="500"/>
                                        <p:tgtEl>
                                          <p:spTgt spid="9">
                                            <p:txEl>
                                              <p:pRg st="10" end="10"/>
                                            </p:txEl>
                                          </p:spTgt>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fade">
                                      <p:cBhvr>
                                        <p:cTn id="6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11" grpId="0" animBg="1"/>
      <p:bldP spid="11" grpId="1" animBg="1"/>
      <p:bldP spid="21" grpId="0" animBg="1"/>
      <p:bldP spid="21" grpId="1" animBg="1"/>
      <p:bldP spid="22" grpId="0" animBg="1"/>
      <p:bldP spid="22" grpId="1"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5B5FFC19-ADAE-4ACE-03F8-6F3B00351E0C}"/>
              </a:ext>
            </a:extLst>
          </p:cNvPr>
          <p:cNvPicPr>
            <a:picLocks noChangeAspect="1"/>
          </p:cNvPicPr>
          <p:nvPr/>
        </p:nvPicPr>
        <p:blipFill>
          <a:blip r:embed="rId2"/>
          <a:stretch>
            <a:fillRect/>
          </a:stretch>
        </p:blipFill>
        <p:spPr>
          <a:xfrm>
            <a:off x="2053052" y="1099438"/>
            <a:ext cx="7822648" cy="5220000"/>
          </a:xfrm>
          <a:prstGeom prst="rect">
            <a:avLst/>
          </a:prstGeom>
        </p:spPr>
      </p:pic>
      <p:sp>
        <p:nvSpPr>
          <p:cNvPr id="3" name="Textfeld 2">
            <a:extLst>
              <a:ext uri="{FF2B5EF4-FFF2-40B4-BE49-F238E27FC236}">
                <a16:creationId xmlns:a16="http://schemas.microsoft.com/office/drawing/2014/main" id="{E1C9996A-D5A8-5633-35EE-9A215F735DAF}"/>
              </a:ext>
            </a:extLst>
          </p:cNvPr>
          <p:cNvSpPr txBox="1"/>
          <p:nvPr/>
        </p:nvSpPr>
        <p:spPr>
          <a:xfrm>
            <a:off x="0" y="400734"/>
            <a:ext cx="9483365" cy="523220"/>
          </a:xfrm>
          <a:prstGeom prst="rect">
            <a:avLst/>
          </a:prstGeom>
          <a:noFill/>
        </p:spPr>
        <p:txBody>
          <a:bodyPr wrap="square" rtlCol="0">
            <a:spAutoFit/>
          </a:bodyPr>
          <a:lstStyle/>
          <a:p>
            <a:r>
              <a:rPr lang="de-DE" sz="2800" dirty="0" err="1">
                <a:solidFill>
                  <a:schemeClr val="bg1"/>
                </a:solidFill>
                <a:latin typeface="Arial" panose="020B0604020202020204" pitchFamily="34" charset="0"/>
                <a:cs typeface="Arial" panose="020B0604020202020204" pitchFamily="34" charset="0"/>
              </a:rPr>
              <a:t>Midpoint</a:t>
            </a:r>
            <a:r>
              <a:rPr lang="de-DE" sz="2800" dirty="0">
                <a:solidFill>
                  <a:schemeClr val="bg1"/>
                </a:solidFill>
                <a:latin typeface="Arial" panose="020B0604020202020204" pitchFamily="34" charset="0"/>
                <a:cs typeface="Arial" panose="020B0604020202020204" pitchFamily="34" charset="0"/>
              </a:rPr>
              <a:t> </a:t>
            </a:r>
            <a:r>
              <a:rPr lang="de-DE" sz="2800" dirty="0" err="1">
                <a:solidFill>
                  <a:schemeClr val="bg1"/>
                </a:solidFill>
                <a:latin typeface="Arial" panose="020B0604020202020204" pitchFamily="34" charset="0"/>
                <a:cs typeface="Arial" panose="020B0604020202020204" pitchFamily="34" charset="0"/>
              </a:rPr>
              <a:t>evaluation</a:t>
            </a:r>
            <a:r>
              <a:rPr lang="de-DE" sz="2800" dirty="0">
                <a:solidFill>
                  <a:schemeClr val="bg1"/>
                </a:solidFill>
                <a:latin typeface="Arial" panose="020B0604020202020204" pitchFamily="34" charset="0"/>
                <a:cs typeface="Arial" panose="020B0604020202020204" pitchFamily="34" charset="0"/>
              </a:rPr>
              <a:t> </a:t>
            </a:r>
            <a:r>
              <a:rPr lang="de-DE" sz="2800" dirty="0" err="1">
                <a:solidFill>
                  <a:schemeClr val="bg1"/>
                </a:solidFill>
                <a:latin typeface="Arial" panose="020B0604020202020204" pitchFamily="34" charset="0"/>
                <a:cs typeface="Arial" panose="020B0604020202020204" pitchFamily="34" charset="0"/>
              </a:rPr>
              <a:t>animal-based</a:t>
            </a:r>
            <a:endParaRPr lang="de-DE"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80561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e 3">
            <a:extLst>
              <a:ext uri="{FF2B5EF4-FFF2-40B4-BE49-F238E27FC236}">
                <a16:creationId xmlns:a16="http://schemas.microsoft.com/office/drawing/2014/main" id="{B33A4BD4-6A1B-38FB-B3BE-35F74C6E7484}"/>
              </a:ext>
            </a:extLst>
          </p:cNvPr>
          <p:cNvGraphicFramePr>
            <a:graphicFrameLocks noGrp="1"/>
          </p:cNvGraphicFramePr>
          <p:nvPr>
            <p:extLst>
              <p:ext uri="{D42A27DB-BD31-4B8C-83A1-F6EECF244321}">
                <p14:modId xmlns:p14="http://schemas.microsoft.com/office/powerpoint/2010/main" val="4034070942"/>
              </p:ext>
            </p:extLst>
          </p:nvPr>
        </p:nvGraphicFramePr>
        <p:xfrm>
          <a:off x="1576387" y="1057276"/>
          <a:ext cx="7786689" cy="3969710"/>
        </p:xfrm>
        <a:graphic>
          <a:graphicData uri="http://schemas.openxmlformats.org/drawingml/2006/table">
            <a:tbl>
              <a:tblPr firstRow="1" firstCol="1" bandRow="1"/>
              <a:tblGrid>
                <a:gridCol w="2287426">
                  <a:extLst>
                    <a:ext uri="{9D8B030D-6E8A-4147-A177-3AD203B41FA5}">
                      <a16:colId xmlns:a16="http://schemas.microsoft.com/office/drawing/2014/main" val="1276242300"/>
                    </a:ext>
                  </a:extLst>
                </a:gridCol>
                <a:gridCol w="1168175">
                  <a:extLst>
                    <a:ext uri="{9D8B030D-6E8A-4147-A177-3AD203B41FA5}">
                      <a16:colId xmlns:a16="http://schemas.microsoft.com/office/drawing/2014/main" val="2780988814"/>
                    </a:ext>
                  </a:extLst>
                </a:gridCol>
                <a:gridCol w="1088351">
                  <a:extLst>
                    <a:ext uri="{9D8B030D-6E8A-4147-A177-3AD203B41FA5}">
                      <a16:colId xmlns:a16="http://schemas.microsoft.com/office/drawing/2014/main" val="185807452"/>
                    </a:ext>
                  </a:extLst>
                </a:gridCol>
                <a:gridCol w="1088351">
                  <a:extLst>
                    <a:ext uri="{9D8B030D-6E8A-4147-A177-3AD203B41FA5}">
                      <a16:colId xmlns:a16="http://schemas.microsoft.com/office/drawing/2014/main" val="2693236302"/>
                    </a:ext>
                  </a:extLst>
                </a:gridCol>
                <a:gridCol w="1088351">
                  <a:extLst>
                    <a:ext uri="{9D8B030D-6E8A-4147-A177-3AD203B41FA5}">
                      <a16:colId xmlns:a16="http://schemas.microsoft.com/office/drawing/2014/main" val="3731124657"/>
                    </a:ext>
                  </a:extLst>
                </a:gridCol>
                <a:gridCol w="1066035">
                  <a:extLst>
                    <a:ext uri="{9D8B030D-6E8A-4147-A177-3AD203B41FA5}">
                      <a16:colId xmlns:a16="http://schemas.microsoft.com/office/drawing/2014/main" val="1861210181"/>
                    </a:ext>
                  </a:extLst>
                </a:gridCol>
              </a:tblGrid>
              <a:tr h="214272">
                <a:tc>
                  <a:txBody>
                    <a:bodyPr/>
                    <a:lstStyle/>
                    <a:p>
                      <a:pPr algn="l">
                        <a:spcBef>
                          <a:spcPts val="600"/>
                        </a:spcBef>
                        <a:spcAft>
                          <a:spcPts val="600"/>
                        </a:spcAft>
                      </a:pPr>
                      <a:r>
                        <a:rPr lang="en-US" sz="11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Midpoint</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l">
                        <a:spcBef>
                          <a:spcPts val="600"/>
                        </a:spcBef>
                        <a:spcAft>
                          <a:spcPts val="600"/>
                        </a:spcAft>
                      </a:pPr>
                      <a:r>
                        <a:rPr lang="en-US" sz="11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unit</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spcBef>
                          <a:spcPts val="600"/>
                        </a:spcBef>
                        <a:spcAft>
                          <a:spcPts val="600"/>
                        </a:spcAft>
                      </a:pPr>
                      <a:r>
                        <a:rPr lang="en-US" sz="11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 [€] </a:t>
                      </a:r>
                      <a:r>
                        <a:rPr lang="en-US" sz="1100" baseline="30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r">
                        <a:spcBef>
                          <a:spcPts val="600"/>
                        </a:spcBef>
                        <a:spcAft>
                          <a:spcPts val="600"/>
                        </a:spcAft>
                      </a:pPr>
                      <a:r>
                        <a:rPr lang="en-US" sz="11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E1 [€] </a:t>
                      </a:r>
                      <a:r>
                        <a:rPr lang="en-US" sz="1100" baseline="30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r">
                        <a:spcBef>
                          <a:spcPts val="600"/>
                        </a:spcBef>
                        <a:spcAft>
                          <a:spcPts val="600"/>
                        </a:spcAft>
                      </a:pPr>
                      <a:r>
                        <a:rPr lang="en-US" sz="11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E2 [€] </a:t>
                      </a:r>
                      <a:r>
                        <a:rPr lang="en-US" sz="1100" baseline="30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r">
                        <a:spcBef>
                          <a:spcPts val="600"/>
                        </a:spcBef>
                        <a:spcAft>
                          <a:spcPts val="600"/>
                        </a:spcAft>
                      </a:pPr>
                      <a:r>
                        <a:rPr lang="en-US" sz="11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E3[€] </a:t>
                      </a:r>
                      <a:r>
                        <a:rPr lang="en-US" sz="1100" baseline="30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87696920"/>
                  </a:ext>
                </a:extLst>
              </a:tr>
              <a:tr h="214272">
                <a:tc>
                  <a:txBody>
                    <a:bodyPr/>
                    <a:lstStyle/>
                    <a:p>
                      <a:pPr algn="l">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Climate change</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w="19050" cap="flat" cmpd="sng" algn="ctr">
                      <a:solidFill>
                        <a:srgbClr val="000000"/>
                      </a:solidFill>
                      <a:prstDash val="solid"/>
                      <a:round/>
                      <a:headEnd type="none" w="med" len="med"/>
                      <a:tailEnd type="none" w="med" len="med"/>
                    </a:lnT>
                    <a:lnB>
                      <a:noFill/>
                    </a:lnB>
                    <a:solidFill>
                      <a:srgbClr val="FFFFFF"/>
                    </a:solidFill>
                  </a:tcPr>
                </a:tc>
                <a:tc>
                  <a:txBody>
                    <a:bodyPr/>
                    <a:lstStyle/>
                    <a:p>
                      <a:pPr algn="l">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kg CO</a:t>
                      </a:r>
                      <a:r>
                        <a:rPr lang="en-US" sz="1100" baseline="-25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eq</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w="19050" cap="flat" cmpd="sng" algn="ctr">
                      <a:solidFill>
                        <a:srgbClr val="000000"/>
                      </a:solidFill>
                      <a:prstDash val="solid"/>
                      <a:round/>
                      <a:headEnd type="none" w="med" len="med"/>
                      <a:tailEnd type="none" w="med" len="med"/>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0.20</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w="19050" cap="flat" cmpd="sng" algn="ctr">
                      <a:solidFill>
                        <a:srgbClr val="000000"/>
                      </a:solidFill>
                      <a:prstDash val="solid"/>
                      <a:round/>
                      <a:headEnd type="none" w="med" len="med"/>
                      <a:tailEnd type="none" w="med" len="med"/>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0.06</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w="19050" cap="flat" cmpd="sng" algn="ctr">
                      <a:solidFill>
                        <a:srgbClr val="000000"/>
                      </a:solidFill>
                      <a:prstDash val="solid"/>
                      <a:round/>
                      <a:headEnd type="none" w="med" len="med"/>
                      <a:tailEnd type="none" w="med" len="med"/>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0.37</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w="19050" cap="flat" cmpd="sng" algn="ctr">
                      <a:solidFill>
                        <a:srgbClr val="000000"/>
                      </a:solidFill>
                      <a:prstDash val="solid"/>
                      <a:round/>
                      <a:headEnd type="none" w="med" len="med"/>
                      <a:tailEnd type="none" w="med" len="med"/>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0.15</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w="190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710552100"/>
                  </a:ext>
                </a:extLst>
              </a:tr>
              <a:tr h="214272">
                <a:tc>
                  <a:txBody>
                    <a:bodyPr/>
                    <a:lstStyle/>
                    <a:p>
                      <a:pPr algn="l">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Ozone depletion </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l">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kg CFC-11 eq</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30.40</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22.10</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45.70</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31.80</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184538326"/>
                  </a:ext>
                </a:extLst>
              </a:tr>
              <a:tr h="214272">
                <a:tc>
                  <a:txBody>
                    <a:bodyPr/>
                    <a:lstStyle/>
                    <a:p>
                      <a:pPr algn="l">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Ionizing radiation</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l">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kBq U235 eq</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0.05</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0.03</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0.06</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baseline="30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4075045312"/>
                  </a:ext>
                </a:extLst>
              </a:tr>
              <a:tr h="327086">
                <a:tc>
                  <a:txBody>
                    <a:bodyPr/>
                    <a:lstStyle/>
                    <a:p>
                      <a:pPr algn="l">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Photochemical oxidant formation</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l">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kg NMVOC</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1.15</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0.84</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1.84</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2.22</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905881175"/>
                  </a:ext>
                </a:extLst>
              </a:tr>
              <a:tr h="214272">
                <a:tc>
                  <a:txBody>
                    <a:bodyPr/>
                    <a:lstStyle/>
                    <a:p>
                      <a:pPr algn="l">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Particulate matter formation</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l">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kg PM10 eq</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39.20</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28.00</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60.40</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31.64 </a:t>
                      </a:r>
                      <a:r>
                        <a:rPr lang="en-US" sz="1100" baseline="30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2258220257"/>
                  </a:ext>
                </a:extLst>
              </a:tr>
              <a:tr h="214272">
                <a:tc>
                  <a:txBody>
                    <a:bodyPr/>
                    <a:lstStyle/>
                    <a:p>
                      <a:pPr algn="l">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Terrestrial acidification</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l">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kg SO</a:t>
                      </a:r>
                      <a:r>
                        <a:rPr lang="en-US" sz="1100" baseline="-25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eq</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4.97</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0.53</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5.66</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3.36</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770820867"/>
                  </a:ext>
                </a:extLst>
              </a:tr>
              <a:tr h="214272">
                <a:tc>
                  <a:txBody>
                    <a:bodyPr/>
                    <a:lstStyle/>
                    <a:p>
                      <a:pPr algn="l">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Freshwater eutrophication</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l">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kg P eq</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1.86</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0.25</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2.11</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304.00</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4162592327"/>
                  </a:ext>
                </a:extLst>
              </a:tr>
              <a:tr h="214272">
                <a:tc>
                  <a:txBody>
                    <a:bodyPr/>
                    <a:lstStyle/>
                    <a:p>
                      <a:pPr algn="l">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Marine eutrophication</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l">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kg N eq</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3.11</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3.11</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3.11</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63.40</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4115834301"/>
                  </a:ext>
                </a:extLst>
              </a:tr>
              <a:tr h="214272">
                <a:tc>
                  <a:txBody>
                    <a:bodyPr/>
                    <a:lstStyle/>
                    <a:p>
                      <a:pPr algn="l">
                        <a:spcBef>
                          <a:spcPts val="600"/>
                        </a:spcBef>
                        <a:spcAft>
                          <a:spcPts val="600"/>
                        </a:spcAft>
                      </a:pPr>
                      <a:r>
                        <a:rPr lang="en-US"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Terrestrial ecotoxicity</a:t>
                      </a:r>
                      <a:endParaRPr lang="de-DE" sz="160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l">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kg 1,4-DB eq</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8.69</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1.17</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9.85</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7.27</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597662178"/>
                  </a:ext>
                </a:extLst>
              </a:tr>
              <a:tr h="214272">
                <a:tc>
                  <a:txBody>
                    <a:bodyPr/>
                    <a:lstStyle/>
                    <a:p>
                      <a:pPr algn="l">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Freshwater ecotoxicity</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l">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kg 1,4-DB eq</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0.04</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0.00</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0.04</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0.03</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3369964723"/>
                  </a:ext>
                </a:extLst>
              </a:tr>
              <a:tr h="214272">
                <a:tc>
                  <a:txBody>
                    <a:bodyPr/>
                    <a:lstStyle/>
                    <a:p>
                      <a:pPr algn="l">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Marine ecotoxicity</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l">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kg 1,4-DB eq</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0.01</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0.00</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0.01</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0.01</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3740831060"/>
                  </a:ext>
                </a:extLst>
              </a:tr>
              <a:tr h="214272">
                <a:tc>
                  <a:txBody>
                    <a:bodyPr/>
                    <a:lstStyle/>
                    <a:p>
                      <a:pPr algn="l">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Human toxicity</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l">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kg 1,4-DB eq</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0.10</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0.07</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0.15</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0.038 </a:t>
                      </a:r>
                      <a:r>
                        <a:rPr lang="en-US" sz="1100" baseline="30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2649958523"/>
                  </a:ext>
                </a:extLst>
              </a:tr>
              <a:tr h="214272">
                <a:tc>
                  <a:txBody>
                    <a:bodyPr/>
                    <a:lstStyle/>
                    <a:p>
                      <a:pPr algn="l">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Land occupation</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l">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t>
                      </a:r>
                      <a:r>
                        <a:rPr lang="en-US" sz="1100" baseline="30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0.0845</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0.0255</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0.6850</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0.2390 </a:t>
                      </a:r>
                      <a:r>
                        <a:rPr lang="en-US" sz="1100" baseline="30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4213936083"/>
                  </a:ext>
                </a:extLst>
              </a:tr>
              <a:tr h="214272">
                <a:tc>
                  <a:txBody>
                    <a:bodyPr/>
                    <a:lstStyle/>
                    <a:p>
                      <a:pPr algn="l">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Natural land transformation</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l">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t>
                      </a:r>
                      <a:r>
                        <a:rPr lang="en-US" sz="1100" baseline="30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baseline="30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baseline="30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baseline="30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0.0223 </a:t>
                      </a:r>
                      <a:r>
                        <a:rPr lang="en-US" sz="1100" baseline="30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109179292"/>
                  </a:ext>
                </a:extLst>
              </a:tr>
              <a:tr h="214272">
                <a:tc>
                  <a:txBody>
                    <a:bodyPr/>
                    <a:lstStyle/>
                    <a:p>
                      <a:pPr algn="l">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Metal depletion</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l">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kg Fe eq</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baseline="30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baseline="30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baseline="30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0.005 </a:t>
                      </a:r>
                      <a:r>
                        <a:rPr lang="en-US" sz="1100" baseline="30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743621638"/>
                  </a:ext>
                </a:extLst>
              </a:tr>
              <a:tr h="214272">
                <a:tc>
                  <a:txBody>
                    <a:bodyPr/>
                    <a:lstStyle/>
                    <a:p>
                      <a:pPr algn="l">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Fossil depletion</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l">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kg oil eq</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baseline="30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baseline="30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baseline="30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algn="r">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0.437</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945200335"/>
                  </a:ext>
                </a:extLst>
              </a:tr>
              <a:tr h="214272">
                <a:tc>
                  <a:txBody>
                    <a:bodyPr/>
                    <a:lstStyle/>
                    <a:p>
                      <a:pPr algn="l">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Water depletion</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l">
                        <a:spcBef>
                          <a:spcPts val="600"/>
                        </a:spcBef>
                        <a:spcAft>
                          <a:spcPts val="600"/>
                        </a:spcAft>
                      </a:pPr>
                      <a:r>
                        <a:rPr lang="en-US"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t>
                      </a:r>
                      <a:r>
                        <a:rPr lang="en-US" sz="1100" baseline="30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r">
                        <a:spcBef>
                          <a:spcPts val="600"/>
                        </a:spcBef>
                        <a:spcAft>
                          <a:spcPts val="600"/>
                        </a:spcAft>
                      </a:pPr>
                      <a:r>
                        <a:rPr lang="en-US" sz="1100" baseline="30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r">
                        <a:spcBef>
                          <a:spcPts val="600"/>
                        </a:spcBef>
                        <a:spcAft>
                          <a:spcPts val="600"/>
                        </a:spcAft>
                      </a:pPr>
                      <a:r>
                        <a:rPr lang="en-US" sz="1100" baseline="30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r">
                        <a:spcBef>
                          <a:spcPts val="600"/>
                        </a:spcBef>
                        <a:spcAft>
                          <a:spcPts val="600"/>
                        </a:spcAft>
                      </a:pPr>
                      <a:r>
                        <a:rPr lang="en-US" sz="1100" baseline="30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a:t>
                      </a:r>
                      <a:endParaRPr lang="de-DE"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r">
                        <a:spcBef>
                          <a:spcPts val="600"/>
                        </a:spcBef>
                        <a:spcAft>
                          <a:spcPts val="600"/>
                        </a:spcAft>
                      </a:pPr>
                      <a:r>
                        <a:rPr lang="en-US"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1.27</a:t>
                      </a:r>
                      <a:endParaRPr lang="de-DE" sz="160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81742257"/>
                  </a:ext>
                </a:extLst>
              </a:tr>
            </a:tbl>
          </a:graphicData>
        </a:graphic>
      </p:graphicFrame>
      <p:sp>
        <p:nvSpPr>
          <p:cNvPr id="5" name="Rectangle 2">
            <a:extLst>
              <a:ext uri="{FF2B5EF4-FFF2-40B4-BE49-F238E27FC236}">
                <a16:creationId xmlns:a16="http://schemas.microsoft.com/office/drawing/2014/main" id="{07E718FF-6CF9-FF64-CB55-32B63A55FA3F}"/>
              </a:ext>
            </a:extLst>
          </p:cNvPr>
          <p:cNvSpPr>
            <a:spLocks noChangeArrowheads="1"/>
          </p:cNvSpPr>
          <p:nvPr/>
        </p:nvSpPr>
        <p:spPr bwMode="auto">
          <a:xfrm>
            <a:off x="119063" y="4907687"/>
            <a:ext cx="11815762"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de-DE" sz="9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Table S1-3: </a:t>
            </a:r>
            <a:r>
              <a:rPr kumimoji="0" lang="en-US" altLang="de-DE" sz="9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Cost factors</a:t>
            </a:r>
            <a:endParaRPr kumimoji="0" lang="de-DE" altLang="de-DE"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de-DE" sz="9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[1] E: For global warming the price factor is derived from </a:t>
            </a:r>
            <a:r>
              <a:rPr kumimoji="0" lang="en-US" altLang="de-DE" sz="9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Umweltbundesamt</a:t>
            </a:r>
            <a:r>
              <a:rPr kumimoji="0" lang="en-US" altLang="de-DE" sz="9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(2020), for all other midpoints the average values from the Environmental Prices Handbook (EPH) are taken (de </a:t>
            </a:r>
            <a:r>
              <a:rPr kumimoji="0" lang="en-US" altLang="de-DE" sz="9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Bruyn</a:t>
            </a:r>
            <a:r>
              <a:rPr kumimoji="0" lang="en-US" altLang="de-DE" sz="9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et al., 2018). </a:t>
            </a:r>
            <a:br>
              <a:rPr kumimoji="0" lang="en-US" altLang="de-DE" sz="9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en-US" altLang="de-DE" sz="9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[2] E1: For global warming the price factor is derived from the average values from the EPH, the German consumer price index of the Federal Statistical Office was used for price adjustment from 2015 to 2020 (</a:t>
            </a:r>
            <a:r>
              <a:rPr kumimoji="0" lang="en-US" altLang="de-DE" sz="9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Statistisches</a:t>
            </a:r>
            <a:r>
              <a:rPr kumimoji="0" lang="en-US" altLang="de-DE" sz="9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de-DE" sz="9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Bundesamt</a:t>
            </a:r>
            <a:r>
              <a:rPr kumimoji="0" lang="en-US" altLang="de-DE" sz="9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de-DE" sz="9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Destatis</a:t>
            </a:r>
            <a:r>
              <a:rPr kumimoji="0" lang="en-US" altLang="de-DE" sz="9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2021). For all other midpoints the lower bound values from the EPH are taken (de </a:t>
            </a:r>
            <a:r>
              <a:rPr kumimoji="0" lang="en-US" altLang="de-DE" sz="9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Bruyn</a:t>
            </a:r>
            <a:r>
              <a:rPr kumimoji="0" lang="en-US" altLang="de-DE" sz="9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et al., 2018).</a:t>
            </a:r>
            <a:br>
              <a:rPr kumimoji="0" lang="en-US" altLang="de-DE" sz="9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en-US" altLang="de-DE" sz="9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[3] E2: For global warming the price factor is derived from </a:t>
            </a:r>
            <a:r>
              <a:rPr kumimoji="0" lang="en-US" altLang="de-DE" sz="9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Ricke</a:t>
            </a:r>
            <a:r>
              <a:rPr kumimoji="0" lang="en-US" altLang="de-DE" sz="9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et al. (2018), exchange rates of the European Central Bank were used to for currency conversion from USD to EUR (ECB, 2021). For all other midpoints the upper bound values from the EPH are taken (de </a:t>
            </a:r>
            <a:r>
              <a:rPr kumimoji="0" lang="en-US" altLang="de-DE" sz="9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Bruyn</a:t>
            </a:r>
            <a:r>
              <a:rPr kumimoji="0" lang="en-US" altLang="de-DE" sz="9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et al., 2018).</a:t>
            </a:r>
            <a:br>
              <a:rPr kumimoji="0" lang="en-US" altLang="de-DE" sz="9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en-US" altLang="de-DE" sz="9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[4] E3: All price factors are derived from the True Pricing foundation (</a:t>
            </a:r>
            <a:r>
              <a:rPr kumimoji="0" lang="en-US" altLang="de-DE" sz="9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Galgani</a:t>
            </a:r>
            <a:r>
              <a:rPr kumimoji="0" lang="en-US" altLang="de-DE" sz="9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et al., 2020).</a:t>
            </a:r>
            <a:endParaRPr kumimoji="0" lang="de-DE" altLang="de-DE"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de-DE" sz="9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[5] The TPF documentation gives a cost factor of €</a:t>
            </a:r>
            <a:r>
              <a:rPr kumimoji="0" lang="en-US" altLang="de-DE" sz="9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46.20 per kg PM2.5 eq. To convert from PM2.5 to PM10, a characterization factor of 0.68 </a:t>
            </a:r>
            <a:r>
              <a:rPr kumimoji="0" lang="en-US" altLang="de-DE" sz="9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(de </a:t>
            </a:r>
            <a:r>
              <a:rPr kumimoji="0" lang="en-US" altLang="de-DE" sz="9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Bruyn</a:t>
            </a:r>
            <a:r>
              <a:rPr kumimoji="0" lang="en-US" altLang="de-DE" sz="9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et al., 2018)</a:t>
            </a:r>
            <a:r>
              <a:rPr kumimoji="0" lang="en-US" altLang="de-DE" sz="9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was used.</a:t>
            </a:r>
            <a:endParaRPr kumimoji="0" lang="de-DE" altLang="de-DE"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de-DE" sz="9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[6] The TPF documentation gives a cost factor of €</a:t>
            </a:r>
            <a:r>
              <a:rPr kumimoji="0" lang="en-US" altLang="de-DE" sz="9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54,800 per DALY. To convert from DALY to kg 1,4-DB eq, the </a:t>
            </a:r>
            <a:r>
              <a:rPr kumimoji="0" lang="en-US" altLang="de-DE" sz="9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ReCiPe</a:t>
            </a:r>
            <a:r>
              <a:rPr kumimoji="0" lang="en-US" altLang="de-DE" sz="9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2008 midpoint-to-endpoint factor of 7∙10</a:t>
            </a:r>
            <a:r>
              <a:rPr kumimoji="0" lang="en-US" altLang="de-DE" sz="900" b="0" i="0" u="none" strike="noStrike" cap="none" normalizeH="0" baseline="3000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-7</a:t>
            </a:r>
            <a:r>
              <a:rPr kumimoji="0" lang="en-US" altLang="de-DE" sz="9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was used.</a:t>
            </a:r>
            <a:endParaRPr kumimoji="0" lang="de-DE" altLang="de-DE"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de-DE" sz="9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[7] Grassland</a:t>
            </a:r>
            <a:endParaRPr kumimoji="0" lang="de-DE" altLang="de-DE"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de-DE" sz="9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[8] </a:t>
            </a:r>
            <a:r>
              <a:rPr kumimoji="0" lang="en-US" altLang="de-DE" sz="9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The TPF documentation gives a cost factor of €0.223</a:t>
            </a:r>
            <a:r>
              <a:rPr kumimoji="0" lang="en-US" altLang="de-DE" sz="9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per kg Cu eq. To convert from Cu to Fe, the </a:t>
            </a:r>
            <a:r>
              <a:rPr kumimoji="0" lang="en-US" altLang="de-DE" sz="9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ReCiPe</a:t>
            </a:r>
            <a:r>
              <a:rPr kumimoji="0" lang="en-US" altLang="de-DE" sz="9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2008 characterization factor of 42.7 kg Fe eq. per kg Cu eq. was used.</a:t>
            </a:r>
            <a:endParaRPr kumimoji="0" lang="de-DE" altLang="de-DE"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de-DE" sz="9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[9] No price factor available, which makes the monetized evaluation a conservative estimate.</a:t>
            </a:r>
            <a:endParaRPr kumimoji="0" lang="en-US" altLang="de-DE" sz="1800" b="0" i="0" u="none" strike="noStrike" cap="none" normalizeH="0" baseline="0" dirty="0">
              <a:ln>
                <a:noFill/>
              </a:ln>
              <a:solidFill>
                <a:schemeClr val="tx1"/>
              </a:solidFill>
              <a:effectLst/>
              <a:latin typeface="Arial" panose="020B0604020202020204" pitchFamily="34" charset="0"/>
            </a:endParaRPr>
          </a:p>
        </p:txBody>
      </p:sp>
      <p:sp>
        <p:nvSpPr>
          <p:cNvPr id="6" name="Textfeld 5">
            <a:extLst>
              <a:ext uri="{FF2B5EF4-FFF2-40B4-BE49-F238E27FC236}">
                <a16:creationId xmlns:a16="http://schemas.microsoft.com/office/drawing/2014/main" id="{7A6DB6C5-DB4B-29A8-44FB-F03A7C9AC003}"/>
              </a:ext>
            </a:extLst>
          </p:cNvPr>
          <p:cNvSpPr txBox="1"/>
          <p:nvPr/>
        </p:nvSpPr>
        <p:spPr>
          <a:xfrm>
            <a:off x="0" y="400734"/>
            <a:ext cx="9483365" cy="523220"/>
          </a:xfrm>
          <a:prstGeom prst="rect">
            <a:avLst/>
          </a:prstGeom>
          <a:noFill/>
        </p:spPr>
        <p:txBody>
          <a:bodyPr wrap="square" rtlCol="0">
            <a:spAutoFit/>
          </a:bodyPr>
          <a:lstStyle/>
          <a:p>
            <a:r>
              <a:rPr lang="de-DE" sz="2800" dirty="0" err="1">
                <a:solidFill>
                  <a:schemeClr val="bg1"/>
                </a:solidFill>
                <a:latin typeface="Arial" panose="020B0604020202020204" pitchFamily="34" charset="0"/>
                <a:cs typeface="Arial" panose="020B0604020202020204" pitchFamily="34" charset="0"/>
              </a:rPr>
              <a:t>Cost</a:t>
            </a:r>
            <a:r>
              <a:rPr lang="de-DE" sz="2800" dirty="0">
                <a:solidFill>
                  <a:schemeClr val="bg1"/>
                </a:solidFill>
                <a:latin typeface="Arial" panose="020B0604020202020204" pitchFamily="34" charset="0"/>
                <a:cs typeface="Arial" panose="020B0604020202020204" pitchFamily="34" charset="0"/>
              </a:rPr>
              <a:t> </a:t>
            </a:r>
            <a:r>
              <a:rPr lang="de-DE" sz="2800" dirty="0" err="1">
                <a:solidFill>
                  <a:schemeClr val="bg1"/>
                </a:solidFill>
                <a:latin typeface="Arial" panose="020B0604020202020204" pitchFamily="34" charset="0"/>
                <a:cs typeface="Arial" panose="020B0604020202020204" pitchFamily="34" charset="0"/>
              </a:rPr>
              <a:t>factors</a:t>
            </a:r>
            <a:r>
              <a:rPr lang="de-DE" sz="2800" dirty="0">
                <a:solidFill>
                  <a:schemeClr val="bg1"/>
                </a:solidFill>
                <a:latin typeface="Arial" panose="020B0604020202020204" pitchFamily="34" charset="0"/>
                <a:cs typeface="Arial" panose="020B0604020202020204" pitchFamily="34" charset="0"/>
              </a:rPr>
              <a:t> </a:t>
            </a:r>
            <a:r>
              <a:rPr lang="de-DE" sz="2800" dirty="0" err="1">
                <a:solidFill>
                  <a:schemeClr val="bg1"/>
                </a:solidFill>
                <a:latin typeface="Arial" panose="020B0604020202020204" pitchFamily="34" charset="0"/>
                <a:cs typeface="Arial" panose="020B0604020202020204" pitchFamily="34" charset="0"/>
              </a:rPr>
              <a:t>with</a:t>
            </a:r>
            <a:r>
              <a:rPr lang="de-DE" sz="2800" dirty="0">
                <a:solidFill>
                  <a:schemeClr val="bg1"/>
                </a:solidFill>
                <a:latin typeface="Arial" panose="020B0604020202020204" pitchFamily="34" charset="0"/>
                <a:cs typeface="Arial" panose="020B0604020202020204" pitchFamily="34" charset="0"/>
              </a:rPr>
              <a:t> </a:t>
            </a:r>
            <a:r>
              <a:rPr lang="de-DE" sz="2800" dirty="0" err="1">
                <a:solidFill>
                  <a:schemeClr val="bg1"/>
                </a:solidFill>
                <a:latin typeface="Arial" panose="020B0604020202020204" pitchFamily="34" charset="0"/>
                <a:cs typeface="Arial" panose="020B0604020202020204" pitchFamily="34" charset="0"/>
              </a:rPr>
              <a:t>adaptations</a:t>
            </a:r>
            <a:endParaRPr lang="de-DE"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14462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3C48D3D6-6CF1-B744-9C1E-1B2AA30BD8EE}"/>
              </a:ext>
            </a:extLst>
          </p:cNvPr>
          <p:cNvSpPr txBox="1"/>
          <p:nvPr/>
        </p:nvSpPr>
        <p:spPr>
          <a:xfrm>
            <a:off x="1000125" y="1685291"/>
            <a:ext cx="9252457" cy="3539430"/>
          </a:xfrm>
          <a:prstGeom prst="rect">
            <a:avLst/>
          </a:prstGeom>
          <a:noFill/>
        </p:spPr>
        <p:txBody>
          <a:bodyPr wrap="square">
            <a:spAutoFit/>
          </a:bodyPr>
          <a:lstStyle/>
          <a:p>
            <a:pPr algn="l"/>
            <a:r>
              <a:rPr lang="de-DE" sz="1600" b="1" dirty="0">
                <a:latin typeface="Arial"/>
              </a:rPr>
              <a:t>Main </a:t>
            </a:r>
            <a:r>
              <a:rPr lang="de-DE" sz="1600" b="1" dirty="0" err="1">
                <a:latin typeface="Arial"/>
              </a:rPr>
              <a:t>limitations</a:t>
            </a:r>
            <a:r>
              <a:rPr lang="de-DE" sz="1600" b="1" dirty="0">
                <a:latin typeface="Arial"/>
              </a:rPr>
              <a:t> </a:t>
            </a:r>
          </a:p>
          <a:p>
            <a:pPr algn="l"/>
            <a:endParaRPr lang="de-DE" sz="1600" b="1" dirty="0">
              <a:latin typeface="Arial"/>
            </a:endParaRPr>
          </a:p>
          <a:p>
            <a:pPr marL="285750" indent="-285750" algn="l">
              <a:buFont typeface="Arial" panose="020B0604020202020204" pitchFamily="34" charset="0"/>
              <a:buChar char="•"/>
            </a:pPr>
            <a:r>
              <a:rPr lang="de-DE" sz="1600" dirty="0" err="1">
                <a:latin typeface="Arial"/>
              </a:rPr>
              <a:t>model</a:t>
            </a:r>
            <a:r>
              <a:rPr lang="de-DE" sz="1600" dirty="0">
                <a:latin typeface="Arial"/>
              </a:rPr>
              <a:t> and </a:t>
            </a:r>
            <a:r>
              <a:rPr lang="de-DE" sz="1600" dirty="0" err="1">
                <a:latin typeface="Arial"/>
              </a:rPr>
              <a:t>data</a:t>
            </a:r>
            <a:r>
              <a:rPr lang="de-DE" sz="1600" dirty="0">
                <a:latin typeface="Arial"/>
              </a:rPr>
              <a:t> </a:t>
            </a:r>
            <a:r>
              <a:rPr lang="de-DE" sz="1600" b="1" dirty="0" err="1">
                <a:latin typeface="Arial"/>
              </a:rPr>
              <a:t>uncertainties</a:t>
            </a:r>
            <a:r>
              <a:rPr lang="de-DE" sz="1600" dirty="0">
                <a:latin typeface="Arial"/>
              </a:rPr>
              <a:t> </a:t>
            </a:r>
          </a:p>
          <a:p>
            <a:pPr algn="l"/>
            <a:endParaRPr lang="de-DE" sz="1600" dirty="0">
              <a:latin typeface="Arial"/>
            </a:endParaRPr>
          </a:p>
          <a:p>
            <a:pPr marL="285750" indent="-285750" algn="l">
              <a:buFont typeface="Arial" panose="020B0604020202020204" pitchFamily="34" charset="0"/>
              <a:buChar char="•"/>
            </a:pPr>
            <a:r>
              <a:rPr lang="de-DE" sz="1600" dirty="0">
                <a:latin typeface="Arial"/>
              </a:rPr>
              <a:t>large source material: </a:t>
            </a:r>
            <a:r>
              <a:rPr lang="de-DE" sz="1600" dirty="0" err="1">
                <a:latin typeface="Arial"/>
                <a:sym typeface="Wingdings" panose="05000000000000000000" pitchFamily="2" charset="2"/>
              </a:rPr>
              <a:t>attempt</a:t>
            </a:r>
            <a:r>
              <a:rPr lang="de-DE" sz="1600" dirty="0">
                <a:latin typeface="Arial"/>
                <a:sym typeface="Wingdings" panose="05000000000000000000" pitchFamily="2" charset="2"/>
              </a:rPr>
              <a:t> </a:t>
            </a:r>
            <a:r>
              <a:rPr lang="de-DE" sz="1600" dirty="0" err="1">
                <a:latin typeface="Arial"/>
                <a:sym typeface="Wingdings" panose="05000000000000000000" pitchFamily="2" charset="2"/>
              </a:rPr>
              <a:t>to</a:t>
            </a:r>
            <a:r>
              <a:rPr lang="de-DE" sz="1600" dirty="0">
                <a:latin typeface="Arial"/>
                <a:sym typeface="Wingdings" panose="05000000000000000000" pitchFamily="2" charset="2"/>
              </a:rPr>
              <a:t> </a:t>
            </a:r>
            <a:r>
              <a:rPr lang="de-DE" sz="1600" dirty="0" err="1">
                <a:latin typeface="Arial"/>
                <a:sym typeface="Wingdings" panose="05000000000000000000" pitchFamily="2" charset="2"/>
              </a:rPr>
              <a:t>standardize</a:t>
            </a:r>
            <a:r>
              <a:rPr lang="de-DE" sz="1600" dirty="0">
                <a:latin typeface="Arial"/>
                <a:sym typeface="Wingdings" panose="05000000000000000000" pitchFamily="2" charset="2"/>
              </a:rPr>
              <a:t> </a:t>
            </a:r>
            <a:r>
              <a:rPr lang="de-DE" sz="1600" dirty="0" err="1">
                <a:latin typeface="Arial"/>
                <a:sym typeface="Wingdings" panose="05000000000000000000" pitchFamily="2" charset="2"/>
              </a:rPr>
              <a:t>assumptions</a:t>
            </a:r>
            <a:r>
              <a:rPr lang="de-DE" sz="1600" dirty="0">
                <a:latin typeface="Arial"/>
                <a:sym typeface="Wingdings" panose="05000000000000000000" pitchFamily="2" charset="2"/>
              </a:rPr>
              <a:t> and </a:t>
            </a:r>
            <a:r>
              <a:rPr lang="de-DE" sz="1600" dirty="0" err="1">
                <a:latin typeface="Arial"/>
                <a:sym typeface="Wingdings" panose="05000000000000000000" pitchFamily="2" charset="2"/>
              </a:rPr>
              <a:t>modelling</a:t>
            </a:r>
            <a:r>
              <a:rPr lang="de-DE" sz="1600" dirty="0">
                <a:latin typeface="Arial"/>
                <a:sym typeface="Wingdings" panose="05000000000000000000" pitchFamily="2" charset="2"/>
              </a:rPr>
              <a:t> </a:t>
            </a:r>
            <a:r>
              <a:rPr lang="de-DE" sz="1600" dirty="0" err="1">
                <a:latin typeface="Arial"/>
                <a:sym typeface="Wingdings" panose="05000000000000000000" pitchFamily="2" charset="2"/>
              </a:rPr>
              <a:t>choices</a:t>
            </a:r>
            <a:r>
              <a:rPr lang="de-DE" sz="1600" dirty="0">
                <a:latin typeface="Arial"/>
                <a:sym typeface="Wingdings" panose="05000000000000000000" pitchFamily="2" charset="2"/>
              </a:rPr>
              <a:t> but </a:t>
            </a:r>
            <a:r>
              <a:rPr lang="de-DE" sz="1600" b="1" dirty="0" err="1">
                <a:latin typeface="Arial"/>
                <a:sym typeface="Wingdings" panose="05000000000000000000" pitchFamily="2" charset="2"/>
              </a:rPr>
              <a:t>inconsistencies</a:t>
            </a:r>
            <a:r>
              <a:rPr lang="de-DE" sz="1600" b="1" dirty="0">
                <a:latin typeface="Arial"/>
                <a:sym typeface="Wingdings" panose="05000000000000000000" pitchFamily="2" charset="2"/>
              </a:rPr>
              <a:t> </a:t>
            </a:r>
            <a:r>
              <a:rPr lang="de-DE" sz="1600" b="1" dirty="0" err="1">
                <a:latin typeface="Arial"/>
                <a:sym typeface="Wingdings" panose="05000000000000000000" pitchFamily="2" charset="2"/>
              </a:rPr>
              <a:t>may</a:t>
            </a:r>
            <a:r>
              <a:rPr lang="de-DE" sz="1600" b="1" dirty="0">
                <a:latin typeface="Arial"/>
                <a:sym typeface="Wingdings" panose="05000000000000000000" pitchFamily="2" charset="2"/>
              </a:rPr>
              <a:t> </a:t>
            </a:r>
            <a:r>
              <a:rPr lang="de-DE" sz="1600" b="1" dirty="0" err="1">
                <a:latin typeface="Arial"/>
                <a:sym typeface="Wingdings" panose="05000000000000000000" pitchFamily="2" charset="2"/>
              </a:rPr>
              <a:t>occur</a:t>
            </a:r>
            <a:endParaRPr lang="de-DE" sz="1600" b="1" dirty="0">
              <a:latin typeface="Arial"/>
              <a:sym typeface="Wingdings" panose="05000000000000000000" pitchFamily="2" charset="2"/>
            </a:endParaRPr>
          </a:p>
          <a:p>
            <a:pPr algn="l"/>
            <a:endParaRPr lang="de-DE" sz="1600" b="1" dirty="0">
              <a:latin typeface="Arial"/>
              <a:sym typeface="Wingdings" panose="05000000000000000000" pitchFamily="2" charset="2"/>
            </a:endParaRPr>
          </a:p>
          <a:p>
            <a:pPr marL="285750" indent="-285750" algn="l">
              <a:buFont typeface="Arial" panose="020B0604020202020204" pitchFamily="34" charset="0"/>
              <a:buChar char="•"/>
            </a:pPr>
            <a:r>
              <a:rPr lang="de-DE" sz="1600" b="1" dirty="0" err="1">
                <a:latin typeface="Arial"/>
                <a:sym typeface="Wingdings" panose="05000000000000000000" pitchFamily="2" charset="2"/>
              </a:rPr>
              <a:t>average</a:t>
            </a:r>
            <a:r>
              <a:rPr lang="de-DE" sz="1600" b="1" dirty="0">
                <a:latin typeface="Arial"/>
                <a:sym typeface="Wingdings" panose="05000000000000000000" pitchFamily="2" charset="2"/>
              </a:rPr>
              <a:t> </a:t>
            </a:r>
            <a:r>
              <a:rPr lang="de-DE" sz="1600" b="1" dirty="0" err="1">
                <a:latin typeface="Arial"/>
                <a:sym typeface="Wingdings" panose="05000000000000000000" pitchFamily="2" charset="2"/>
              </a:rPr>
              <a:t>values</a:t>
            </a:r>
            <a:r>
              <a:rPr lang="de-DE" sz="1600" b="1" dirty="0">
                <a:latin typeface="Arial"/>
                <a:sym typeface="Wingdings" panose="05000000000000000000" pitchFamily="2" charset="2"/>
              </a:rPr>
              <a:t> </a:t>
            </a:r>
            <a:r>
              <a:rPr lang="de-DE" sz="1600" dirty="0" err="1">
                <a:latin typeface="Arial"/>
                <a:sym typeface="Wingdings" panose="05000000000000000000" pitchFamily="2" charset="2"/>
              </a:rPr>
              <a:t>from</a:t>
            </a:r>
            <a:r>
              <a:rPr lang="de-DE" sz="1600" dirty="0">
                <a:latin typeface="Arial"/>
                <a:sym typeface="Wingdings" panose="05000000000000000000" pitchFamily="2" charset="2"/>
              </a:rPr>
              <a:t> </a:t>
            </a:r>
            <a:r>
              <a:rPr lang="de-DE" sz="1600" b="1" dirty="0" err="1">
                <a:latin typeface="Arial"/>
                <a:sym typeface="Wingdings" panose="05000000000000000000" pitchFamily="2" charset="2"/>
              </a:rPr>
              <a:t>average</a:t>
            </a:r>
            <a:r>
              <a:rPr lang="de-DE" sz="1600" b="1" dirty="0">
                <a:latin typeface="Arial"/>
                <a:sym typeface="Wingdings" panose="05000000000000000000" pitchFamily="2" charset="2"/>
              </a:rPr>
              <a:t> </a:t>
            </a:r>
            <a:r>
              <a:rPr lang="de-DE" sz="1600" b="1" dirty="0" err="1">
                <a:latin typeface="Arial"/>
                <a:sym typeface="Wingdings" panose="05000000000000000000" pitchFamily="2" charset="2"/>
              </a:rPr>
              <a:t>emission</a:t>
            </a:r>
            <a:r>
              <a:rPr lang="de-DE" sz="1600" b="1" dirty="0">
                <a:latin typeface="Arial"/>
                <a:sym typeface="Wingdings" panose="05000000000000000000" pitchFamily="2" charset="2"/>
              </a:rPr>
              <a:t> source </a:t>
            </a:r>
            <a:r>
              <a:rPr lang="de-DE" sz="1600" dirty="0">
                <a:latin typeface="Arial"/>
                <a:sym typeface="Wingdings" panose="05000000000000000000" pitchFamily="2" charset="2"/>
              </a:rPr>
              <a:t>in Europe</a:t>
            </a:r>
          </a:p>
          <a:p>
            <a:pPr marL="285750" indent="-285750" algn="l">
              <a:buFont typeface="Arial" panose="020B0604020202020204" pitchFamily="34" charset="0"/>
              <a:buChar char="•"/>
            </a:pPr>
            <a:endParaRPr lang="de-DE" sz="1600" dirty="0">
              <a:latin typeface="Arial"/>
              <a:sym typeface="Wingdings" panose="05000000000000000000" pitchFamily="2" charset="2"/>
            </a:endParaRPr>
          </a:p>
          <a:p>
            <a:pPr marL="285750" indent="-285750" algn="l">
              <a:buFont typeface="Arial" panose="020B0604020202020204" pitchFamily="34" charset="0"/>
              <a:buChar char="•"/>
            </a:pPr>
            <a:r>
              <a:rPr lang="de-DE" sz="1600" b="1" dirty="0">
                <a:latin typeface="Arial"/>
                <a:sym typeface="Wingdings" panose="05000000000000000000" pitchFamily="2" charset="2"/>
              </a:rPr>
              <a:t>Moral </a:t>
            </a:r>
            <a:r>
              <a:rPr lang="de-DE" sz="1600" b="1" dirty="0" err="1">
                <a:latin typeface="Arial"/>
                <a:sym typeface="Wingdings" panose="05000000000000000000" pitchFamily="2" charset="2"/>
              </a:rPr>
              <a:t>dilemma</a:t>
            </a:r>
            <a:r>
              <a:rPr lang="de-DE" sz="1600" dirty="0">
                <a:latin typeface="Arial"/>
                <a:sym typeface="Wingdings" panose="05000000000000000000" pitchFamily="2" charset="2"/>
              </a:rPr>
              <a:t>: </a:t>
            </a:r>
            <a:r>
              <a:rPr lang="de-DE" sz="1600" dirty="0" err="1">
                <a:latin typeface="Arial"/>
                <a:sym typeface="Wingdings" panose="05000000000000000000" pitchFamily="2" charset="2"/>
              </a:rPr>
              <a:t>what</a:t>
            </a:r>
            <a:r>
              <a:rPr lang="de-DE" sz="1600" dirty="0">
                <a:latin typeface="Arial"/>
                <a:sym typeface="Wingdings" panose="05000000000000000000" pitchFamily="2" charset="2"/>
              </a:rPr>
              <a:t> </a:t>
            </a:r>
            <a:r>
              <a:rPr lang="de-DE" sz="1600" dirty="0" err="1">
                <a:latin typeface="Arial"/>
                <a:sym typeface="Wingdings" panose="05000000000000000000" pitchFamily="2" charset="2"/>
              </a:rPr>
              <a:t>is</a:t>
            </a:r>
            <a:r>
              <a:rPr lang="de-DE" sz="1600" dirty="0">
                <a:latin typeface="Arial"/>
                <a:sym typeface="Wingdings" panose="05000000000000000000" pitchFamily="2" charset="2"/>
              </a:rPr>
              <a:t> a </a:t>
            </a:r>
            <a:r>
              <a:rPr lang="de-DE" sz="1600" dirty="0" err="1">
                <a:latin typeface="Arial"/>
                <a:sym typeface="Wingdings" panose="05000000000000000000" pitchFamily="2" charset="2"/>
              </a:rPr>
              <a:t>safe</a:t>
            </a:r>
            <a:r>
              <a:rPr lang="de-DE" sz="1600" dirty="0">
                <a:latin typeface="Arial"/>
                <a:sym typeface="Wingdings" panose="05000000000000000000" pitchFamily="2" charset="2"/>
              </a:rPr>
              <a:t> </a:t>
            </a:r>
            <a:r>
              <a:rPr lang="de-DE" sz="1600" dirty="0" err="1">
                <a:latin typeface="Arial"/>
                <a:sym typeface="Wingdings" panose="05000000000000000000" pitchFamily="2" charset="2"/>
              </a:rPr>
              <a:t>environment</a:t>
            </a:r>
            <a:r>
              <a:rPr lang="de-DE" sz="1600" dirty="0">
                <a:latin typeface="Arial"/>
                <a:sym typeface="Wingdings" panose="05000000000000000000" pitchFamily="2" charset="2"/>
              </a:rPr>
              <a:t> </a:t>
            </a:r>
            <a:r>
              <a:rPr lang="de-DE" sz="1600" dirty="0" err="1">
                <a:latin typeface="Arial"/>
                <a:sym typeface="Wingdings" panose="05000000000000000000" pitchFamily="2" charset="2"/>
              </a:rPr>
              <a:t>worth</a:t>
            </a:r>
            <a:r>
              <a:rPr lang="de-DE" sz="1600" dirty="0">
                <a:latin typeface="Arial"/>
                <a:sym typeface="Wingdings" panose="05000000000000000000" pitchFamily="2" charset="2"/>
              </a:rPr>
              <a:t>?</a:t>
            </a:r>
          </a:p>
          <a:p>
            <a:pPr marL="285750" indent="-285750" algn="l">
              <a:buFont typeface="Arial" panose="020B0604020202020204" pitchFamily="34" charset="0"/>
              <a:buChar char="•"/>
            </a:pPr>
            <a:endParaRPr lang="de-DE" sz="1600" dirty="0">
              <a:latin typeface="Arial"/>
              <a:sym typeface="Wingdings" panose="05000000000000000000" pitchFamily="2" charset="2"/>
            </a:endParaRPr>
          </a:p>
          <a:p>
            <a:pPr algn="l"/>
            <a:endParaRPr lang="de-DE" sz="1600" dirty="0">
              <a:latin typeface="Arial"/>
              <a:sym typeface="Wingdings" panose="05000000000000000000" pitchFamily="2" charset="2"/>
            </a:endParaRPr>
          </a:p>
          <a:p>
            <a:pPr algn="l"/>
            <a:endParaRPr lang="de-DE" sz="1600" dirty="0">
              <a:latin typeface="Arial"/>
              <a:sym typeface="Wingdings" panose="05000000000000000000" pitchFamily="2" charset="2"/>
            </a:endParaRPr>
          </a:p>
          <a:p>
            <a:r>
              <a:rPr lang="de-DE" sz="1600" dirty="0" err="1">
                <a:latin typeface="Arial"/>
                <a:sym typeface="Wingdings" panose="05000000000000000000" pitchFamily="2" charset="2"/>
              </a:rPr>
              <a:t>Uncertainties</a:t>
            </a:r>
            <a:r>
              <a:rPr lang="de-DE" sz="1600" dirty="0">
                <a:latin typeface="Arial"/>
                <a:sym typeface="Wingdings" panose="05000000000000000000" pitchFamily="2" charset="2"/>
              </a:rPr>
              <a:t> </a:t>
            </a:r>
            <a:r>
              <a:rPr lang="de-DE" sz="1600" dirty="0" err="1">
                <a:latin typeface="Arial"/>
                <a:sym typeface="Wingdings" panose="05000000000000000000" pitchFamily="2" charset="2"/>
              </a:rPr>
              <a:t>must</a:t>
            </a:r>
            <a:r>
              <a:rPr lang="de-DE" sz="1600" dirty="0">
                <a:latin typeface="Arial"/>
                <a:sym typeface="Wingdings" panose="05000000000000000000" pitchFamily="2" charset="2"/>
              </a:rPr>
              <a:t> </a:t>
            </a:r>
            <a:r>
              <a:rPr lang="de-DE" sz="1600" dirty="0" err="1">
                <a:latin typeface="Arial"/>
                <a:sym typeface="Wingdings" panose="05000000000000000000" pitchFamily="2" charset="2"/>
              </a:rPr>
              <a:t>be</a:t>
            </a:r>
            <a:r>
              <a:rPr lang="de-DE" sz="1600" dirty="0">
                <a:latin typeface="Arial"/>
                <a:sym typeface="Wingdings" panose="05000000000000000000" pitchFamily="2" charset="2"/>
              </a:rPr>
              <a:t> </a:t>
            </a:r>
            <a:r>
              <a:rPr lang="de-DE" sz="1600" dirty="0" err="1">
                <a:latin typeface="Arial"/>
                <a:sym typeface="Wingdings" panose="05000000000000000000" pitchFamily="2" charset="2"/>
              </a:rPr>
              <a:t>openly</a:t>
            </a:r>
            <a:r>
              <a:rPr lang="de-DE" sz="1600" dirty="0">
                <a:latin typeface="Arial"/>
                <a:sym typeface="Wingdings" panose="05000000000000000000" pitchFamily="2" charset="2"/>
              </a:rPr>
              <a:t> </a:t>
            </a:r>
            <a:r>
              <a:rPr lang="de-DE" sz="1600" dirty="0" err="1">
                <a:latin typeface="Arial"/>
                <a:sym typeface="Wingdings" panose="05000000000000000000" pitchFamily="2" charset="2"/>
              </a:rPr>
              <a:t>communicated</a:t>
            </a:r>
            <a:r>
              <a:rPr lang="de-DE" sz="1600" dirty="0">
                <a:latin typeface="Arial"/>
                <a:sym typeface="Wingdings" panose="05000000000000000000" pitchFamily="2" charset="2"/>
              </a:rPr>
              <a:t> and </a:t>
            </a:r>
            <a:r>
              <a:rPr lang="de-DE" sz="1600" dirty="0" err="1">
                <a:latin typeface="Arial"/>
                <a:sym typeface="Wingdings" panose="05000000000000000000" pitchFamily="2" charset="2"/>
              </a:rPr>
              <a:t>results</a:t>
            </a:r>
            <a:r>
              <a:rPr lang="de-DE" sz="1600" dirty="0">
                <a:latin typeface="Arial"/>
                <a:sym typeface="Wingdings" panose="05000000000000000000" pitchFamily="2" charset="2"/>
              </a:rPr>
              <a:t> </a:t>
            </a:r>
            <a:r>
              <a:rPr lang="de-DE" sz="1600" dirty="0" err="1">
                <a:latin typeface="Arial"/>
                <a:sym typeface="Wingdings" panose="05000000000000000000" pitchFamily="2" charset="2"/>
              </a:rPr>
              <a:t>must</a:t>
            </a:r>
            <a:r>
              <a:rPr lang="de-DE" sz="1600" dirty="0">
                <a:latin typeface="Arial"/>
                <a:sym typeface="Wingdings" panose="05000000000000000000" pitchFamily="2" charset="2"/>
              </a:rPr>
              <a:t> </a:t>
            </a:r>
            <a:r>
              <a:rPr lang="de-DE" sz="1600" dirty="0" err="1">
                <a:latin typeface="Arial"/>
                <a:sym typeface="Wingdings" panose="05000000000000000000" pitchFamily="2" charset="2"/>
              </a:rPr>
              <a:t>be</a:t>
            </a:r>
            <a:r>
              <a:rPr lang="de-DE" sz="1600" dirty="0">
                <a:latin typeface="Arial"/>
                <a:sym typeface="Wingdings" panose="05000000000000000000" pitchFamily="2" charset="2"/>
              </a:rPr>
              <a:t> </a:t>
            </a:r>
            <a:r>
              <a:rPr lang="de-DE" sz="1600" dirty="0" err="1">
                <a:latin typeface="Arial"/>
                <a:sym typeface="Wingdings" panose="05000000000000000000" pitchFamily="2" charset="2"/>
              </a:rPr>
              <a:t>discussed</a:t>
            </a:r>
            <a:r>
              <a:rPr lang="de-DE" sz="1600" dirty="0">
                <a:latin typeface="Arial"/>
                <a:sym typeface="Wingdings" panose="05000000000000000000" pitchFamily="2" charset="2"/>
              </a:rPr>
              <a:t> </a:t>
            </a:r>
            <a:r>
              <a:rPr lang="de-DE" sz="1600" dirty="0" err="1">
                <a:latin typeface="Arial"/>
                <a:sym typeface="Wingdings" panose="05000000000000000000" pitchFamily="2" charset="2"/>
              </a:rPr>
              <a:t>against</a:t>
            </a:r>
            <a:r>
              <a:rPr lang="de-DE" sz="1600" dirty="0">
                <a:latin typeface="Arial"/>
                <a:sym typeface="Wingdings" panose="05000000000000000000" pitchFamily="2" charset="2"/>
              </a:rPr>
              <a:t> </a:t>
            </a:r>
            <a:r>
              <a:rPr lang="de-DE" sz="1600" dirty="0" err="1">
                <a:latin typeface="Arial"/>
                <a:sym typeface="Wingdings" panose="05000000000000000000" pitchFamily="2" charset="2"/>
              </a:rPr>
              <a:t>this</a:t>
            </a:r>
            <a:r>
              <a:rPr lang="de-DE" sz="1600" dirty="0">
                <a:latin typeface="Arial"/>
                <a:sym typeface="Wingdings" panose="05000000000000000000" pitchFamily="2" charset="2"/>
              </a:rPr>
              <a:t> </a:t>
            </a:r>
            <a:r>
              <a:rPr lang="de-DE" sz="1600" dirty="0" err="1">
                <a:latin typeface="Arial"/>
                <a:sym typeface="Wingdings" panose="05000000000000000000" pitchFamily="2" charset="2"/>
              </a:rPr>
              <a:t>background</a:t>
            </a:r>
            <a:endParaRPr lang="de-DE" sz="1600" dirty="0">
              <a:latin typeface="Arial"/>
              <a:sym typeface="Wingdings" panose="05000000000000000000" pitchFamily="2" charset="2"/>
            </a:endParaRPr>
          </a:p>
        </p:txBody>
      </p:sp>
      <p:sp>
        <p:nvSpPr>
          <p:cNvPr id="5" name="Textfeld 4">
            <a:extLst>
              <a:ext uri="{FF2B5EF4-FFF2-40B4-BE49-F238E27FC236}">
                <a16:creationId xmlns:a16="http://schemas.microsoft.com/office/drawing/2014/main" id="{4CDD553E-9FF2-4A1F-2A64-FCB326C09604}"/>
              </a:ext>
            </a:extLst>
          </p:cNvPr>
          <p:cNvSpPr txBox="1"/>
          <p:nvPr/>
        </p:nvSpPr>
        <p:spPr>
          <a:xfrm>
            <a:off x="0" y="400734"/>
            <a:ext cx="9483365" cy="523220"/>
          </a:xfrm>
          <a:prstGeom prst="rect">
            <a:avLst/>
          </a:prstGeom>
          <a:noFill/>
        </p:spPr>
        <p:txBody>
          <a:bodyPr wrap="square" rtlCol="0">
            <a:spAutoFit/>
          </a:bodyPr>
          <a:lstStyle/>
          <a:p>
            <a:r>
              <a:rPr lang="de-DE" sz="2800" dirty="0">
                <a:solidFill>
                  <a:schemeClr val="bg1"/>
                </a:solidFill>
                <a:latin typeface="Arial" panose="020B0604020202020204" pitchFamily="34" charset="0"/>
                <a:cs typeface="Arial" panose="020B0604020202020204" pitchFamily="34" charset="0"/>
              </a:rPr>
              <a:t>Limitation </a:t>
            </a:r>
            <a:r>
              <a:rPr lang="de-DE" sz="2800" dirty="0" err="1">
                <a:solidFill>
                  <a:schemeClr val="bg1"/>
                </a:solidFill>
                <a:latin typeface="Arial" panose="020B0604020202020204" pitchFamily="34" charset="0"/>
                <a:cs typeface="Arial" panose="020B0604020202020204" pitchFamily="34" charset="0"/>
              </a:rPr>
              <a:t>of</a:t>
            </a:r>
            <a:r>
              <a:rPr lang="de-DE" sz="2800" dirty="0">
                <a:solidFill>
                  <a:schemeClr val="bg1"/>
                </a:solidFill>
                <a:latin typeface="Arial" panose="020B0604020202020204" pitchFamily="34" charset="0"/>
                <a:cs typeface="Arial" panose="020B0604020202020204" pitchFamily="34" charset="0"/>
              </a:rPr>
              <a:t> environmental </a:t>
            </a:r>
            <a:r>
              <a:rPr lang="de-DE" sz="2800" dirty="0" err="1">
                <a:solidFill>
                  <a:schemeClr val="bg1"/>
                </a:solidFill>
                <a:latin typeface="Arial" panose="020B0604020202020204" pitchFamily="34" charset="0"/>
                <a:cs typeface="Arial" panose="020B0604020202020204" pitchFamily="34" charset="0"/>
              </a:rPr>
              <a:t>costing</a:t>
            </a:r>
            <a:endParaRPr lang="de-DE"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29483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AF835E8-2CD4-F25A-2B20-69A373190E30}"/>
              </a:ext>
            </a:extLst>
          </p:cNvPr>
          <p:cNvSpPr txBox="1"/>
          <p:nvPr/>
        </p:nvSpPr>
        <p:spPr>
          <a:xfrm>
            <a:off x="0" y="400734"/>
            <a:ext cx="9483365" cy="523220"/>
          </a:xfrm>
          <a:prstGeom prst="rect">
            <a:avLst/>
          </a:prstGeom>
          <a:noFill/>
        </p:spPr>
        <p:txBody>
          <a:bodyPr wrap="square" rtlCol="0">
            <a:spAutoFit/>
          </a:bodyPr>
          <a:lstStyle/>
          <a:p>
            <a:r>
              <a:rPr lang="de-DE" sz="2800" dirty="0" err="1">
                <a:solidFill>
                  <a:schemeClr val="bg1"/>
                </a:solidFill>
                <a:latin typeface="Arial" panose="020B0604020202020204" pitchFamily="34" charset="0"/>
                <a:cs typeface="Arial" panose="020B0604020202020204" pitchFamily="34" charset="0"/>
              </a:rPr>
              <a:t>Sensitivity</a:t>
            </a:r>
            <a:r>
              <a:rPr lang="de-DE" sz="2800" dirty="0">
                <a:solidFill>
                  <a:schemeClr val="bg1"/>
                </a:solidFill>
                <a:latin typeface="Arial" panose="020B0604020202020204" pitchFamily="34" charset="0"/>
                <a:cs typeface="Arial" panose="020B0604020202020204" pitchFamily="34" charset="0"/>
              </a:rPr>
              <a:t> </a:t>
            </a:r>
            <a:r>
              <a:rPr lang="de-DE" sz="2800" dirty="0" err="1">
                <a:solidFill>
                  <a:schemeClr val="bg1"/>
                </a:solidFill>
                <a:latin typeface="Arial" panose="020B0604020202020204" pitchFamily="34" charset="0"/>
                <a:cs typeface="Arial" panose="020B0604020202020204" pitchFamily="34" charset="0"/>
              </a:rPr>
              <a:t>analysis</a:t>
            </a:r>
            <a:r>
              <a:rPr lang="de-DE" sz="2800" dirty="0">
                <a:solidFill>
                  <a:schemeClr val="bg1"/>
                </a:solidFill>
                <a:latin typeface="Arial" panose="020B0604020202020204" pitchFamily="34" charset="0"/>
                <a:cs typeface="Arial" panose="020B0604020202020204" pitchFamily="34" charset="0"/>
              </a:rPr>
              <a:t> </a:t>
            </a:r>
            <a:r>
              <a:rPr lang="de-DE" sz="2800" dirty="0" err="1">
                <a:solidFill>
                  <a:schemeClr val="bg1"/>
                </a:solidFill>
                <a:latin typeface="Arial" panose="020B0604020202020204" pitchFamily="34" charset="0"/>
                <a:cs typeface="Arial" panose="020B0604020202020204" pitchFamily="34" charset="0"/>
              </a:rPr>
              <a:t>over</a:t>
            </a:r>
            <a:r>
              <a:rPr lang="de-DE" sz="2800" dirty="0">
                <a:solidFill>
                  <a:schemeClr val="bg1"/>
                </a:solidFill>
                <a:latin typeface="Arial" panose="020B0604020202020204" pitchFamily="34" charset="0"/>
                <a:cs typeface="Arial" panose="020B0604020202020204" pitchFamily="34" charset="0"/>
              </a:rPr>
              <a:t> all </a:t>
            </a:r>
            <a:r>
              <a:rPr lang="de-DE" sz="2800" dirty="0" err="1">
                <a:solidFill>
                  <a:schemeClr val="bg1"/>
                </a:solidFill>
                <a:latin typeface="Arial" panose="020B0604020202020204" pitchFamily="34" charset="0"/>
                <a:cs typeface="Arial" panose="020B0604020202020204" pitchFamily="34" charset="0"/>
              </a:rPr>
              <a:t>scenarios</a:t>
            </a:r>
            <a:endParaRPr lang="de-DE" sz="2800" dirty="0">
              <a:solidFill>
                <a:schemeClr val="bg1"/>
              </a:solidFill>
              <a:latin typeface="Arial" panose="020B0604020202020204" pitchFamily="34" charset="0"/>
              <a:cs typeface="Arial" panose="020B0604020202020204" pitchFamily="34" charset="0"/>
            </a:endParaRPr>
          </a:p>
        </p:txBody>
      </p:sp>
      <p:pic>
        <p:nvPicPr>
          <p:cNvPr id="9" name="Grafik 8">
            <a:extLst>
              <a:ext uri="{FF2B5EF4-FFF2-40B4-BE49-F238E27FC236}">
                <a16:creationId xmlns:a16="http://schemas.microsoft.com/office/drawing/2014/main" id="{B92751FD-83E0-727E-58EA-821441C30268}"/>
              </a:ext>
            </a:extLst>
          </p:cNvPr>
          <p:cNvPicPr>
            <a:picLocks noChangeAspect="1"/>
          </p:cNvPicPr>
          <p:nvPr/>
        </p:nvPicPr>
        <p:blipFill>
          <a:blip r:embed="rId2"/>
          <a:stretch>
            <a:fillRect/>
          </a:stretch>
        </p:blipFill>
        <p:spPr>
          <a:xfrm>
            <a:off x="1566811" y="1274391"/>
            <a:ext cx="9058378" cy="5040000"/>
          </a:xfrm>
          <a:prstGeom prst="rect">
            <a:avLst/>
          </a:prstGeom>
        </p:spPr>
      </p:pic>
    </p:spTree>
    <p:extLst>
      <p:ext uri="{BB962C8B-B14F-4D97-AF65-F5344CB8AC3E}">
        <p14:creationId xmlns:p14="http://schemas.microsoft.com/office/powerpoint/2010/main" val="4272685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6" name="Gerade Verbindung mit Pfeil 155">
            <a:extLst>
              <a:ext uri="{FF2B5EF4-FFF2-40B4-BE49-F238E27FC236}">
                <a16:creationId xmlns:a16="http://schemas.microsoft.com/office/drawing/2014/main" id="{8678EA52-BE39-450F-9C6A-3F61387E1F53}"/>
              </a:ext>
            </a:extLst>
          </p:cNvPr>
          <p:cNvCxnSpPr>
            <a:cxnSpLocks/>
          </p:cNvCxnSpPr>
          <p:nvPr/>
        </p:nvCxnSpPr>
        <p:spPr>
          <a:xfrm flipV="1">
            <a:off x="6686550" y="1904897"/>
            <a:ext cx="0" cy="4320000"/>
          </a:xfrm>
          <a:prstGeom prst="straightConnector1">
            <a:avLst/>
          </a:prstGeom>
          <a:ln>
            <a:solidFill>
              <a:srgbClr val="CCCCFF"/>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9" name="Gerade Verbindung mit Pfeil 158">
            <a:extLst>
              <a:ext uri="{FF2B5EF4-FFF2-40B4-BE49-F238E27FC236}">
                <a16:creationId xmlns:a16="http://schemas.microsoft.com/office/drawing/2014/main" id="{1C211E5C-3E83-BDEE-3B78-95DCD4A5D732}"/>
              </a:ext>
            </a:extLst>
          </p:cNvPr>
          <p:cNvCxnSpPr>
            <a:cxnSpLocks/>
          </p:cNvCxnSpPr>
          <p:nvPr/>
        </p:nvCxnSpPr>
        <p:spPr>
          <a:xfrm>
            <a:off x="6673850" y="6220557"/>
            <a:ext cx="5040000" cy="0"/>
          </a:xfrm>
          <a:prstGeom prst="straightConnector1">
            <a:avLst/>
          </a:prstGeom>
          <a:ln>
            <a:solidFill>
              <a:srgbClr val="CCCCFF"/>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3" name="Gerader Verbinder 162">
            <a:extLst>
              <a:ext uri="{FF2B5EF4-FFF2-40B4-BE49-F238E27FC236}">
                <a16:creationId xmlns:a16="http://schemas.microsoft.com/office/drawing/2014/main" id="{D5C03C58-7EBA-52DA-E3DA-9521C5CD4E8F}"/>
              </a:ext>
            </a:extLst>
          </p:cNvPr>
          <p:cNvCxnSpPr/>
          <p:nvPr/>
        </p:nvCxnSpPr>
        <p:spPr>
          <a:xfrm>
            <a:off x="6686550" y="2393940"/>
            <a:ext cx="4562475" cy="38266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4" name="Gerader Verbinder 163">
            <a:extLst>
              <a:ext uri="{FF2B5EF4-FFF2-40B4-BE49-F238E27FC236}">
                <a16:creationId xmlns:a16="http://schemas.microsoft.com/office/drawing/2014/main" id="{D82C1321-2E1F-A6DE-2FEC-447F5194CACC}"/>
              </a:ext>
            </a:extLst>
          </p:cNvPr>
          <p:cNvCxnSpPr>
            <a:cxnSpLocks/>
          </p:cNvCxnSpPr>
          <p:nvPr/>
        </p:nvCxnSpPr>
        <p:spPr>
          <a:xfrm flipV="1">
            <a:off x="6694788" y="2755540"/>
            <a:ext cx="4562475" cy="250252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1" name="Titel 1">
            <a:extLst>
              <a:ext uri="{FF2B5EF4-FFF2-40B4-BE49-F238E27FC236}">
                <a16:creationId xmlns:a16="http://schemas.microsoft.com/office/drawing/2014/main" id="{168E9F4D-1F29-198F-5C33-4335899DD906}"/>
              </a:ext>
            </a:extLst>
          </p:cNvPr>
          <p:cNvSpPr txBox="1">
            <a:spLocks/>
          </p:cNvSpPr>
          <p:nvPr/>
        </p:nvSpPr>
        <p:spPr>
          <a:xfrm>
            <a:off x="6353499" y="1598084"/>
            <a:ext cx="688976" cy="368342"/>
          </a:xfrm>
          <a:prstGeom prst="rect">
            <a:avLst/>
          </a:prstGeom>
          <a:noFill/>
        </p:spPr>
        <p:txBody>
          <a:bodyPr anchor="ctr"/>
          <a:lstStyle>
            <a:lvl1pPr algn="ctr" defTabSz="257175" rtl="0" eaLnBrk="1" latinLnBrk="0" hangingPunct="1">
              <a:spcBef>
                <a:spcPct val="0"/>
              </a:spcBef>
              <a:buNone/>
              <a:defRPr sz="2475" kern="1200">
                <a:solidFill>
                  <a:schemeClr val="tx1"/>
                </a:solidFill>
                <a:latin typeface="+mj-lt"/>
                <a:ea typeface="+mj-ea"/>
                <a:cs typeface="+mj-cs"/>
              </a:defRPr>
            </a:lvl1pPr>
          </a:lstStyle>
          <a:p>
            <a:pPr algn="l"/>
            <a:r>
              <a:rPr lang="de-DE" sz="1600" dirty="0">
                <a:solidFill>
                  <a:srgbClr val="CCCCFF"/>
                </a:solidFill>
                <a:latin typeface="Arial"/>
              </a:rPr>
              <a:t>Price</a:t>
            </a:r>
          </a:p>
        </p:txBody>
      </p:sp>
      <p:sp>
        <p:nvSpPr>
          <p:cNvPr id="172" name="Titel 1">
            <a:extLst>
              <a:ext uri="{FF2B5EF4-FFF2-40B4-BE49-F238E27FC236}">
                <a16:creationId xmlns:a16="http://schemas.microsoft.com/office/drawing/2014/main" id="{55897A42-B490-0A07-4B96-FAF3CC621ADC}"/>
              </a:ext>
            </a:extLst>
          </p:cNvPr>
          <p:cNvSpPr txBox="1">
            <a:spLocks/>
          </p:cNvSpPr>
          <p:nvPr/>
        </p:nvSpPr>
        <p:spPr>
          <a:xfrm>
            <a:off x="11249025" y="5883759"/>
            <a:ext cx="1162471" cy="368342"/>
          </a:xfrm>
          <a:prstGeom prst="rect">
            <a:avLst/>
          </a:prstGeom>
          <a:noFill/>
        </p:spPr>
        <p:txBody>
          <a:bodyPr anchor="ctr"/>
          <a:lstStyle>
            <a:lvl1pPr algn="ctr" defTabSz="257175" rtl="0" eaLnBrk="1" latinLnBrk="0" hangingPunct="1">
              <a:spcBef>
                <a:spcPct val="0"/>
              </a:spcBef>
              <a:buNone/>
              <a:defRPr sz="2475" kern="1200">
                <a:solidFill>
                  <a:schemeClr val="tx1"/>
                </a:solidFill>
                <a:latin typeface="+mj-lt"/>
                <a:ea typeface="+mj-ea"/>
                <a:cs typeface="+mj-cs"/>
              </a:defRPr>
            </a:lvl1pPr>
          </a:lstStyle>
          <a:p>
            <a:pPr algn="l"/>
            <a:r>
              <a:rPr lang="de-DE" sz="1600" dirty="0" err="1">
                <a:solidFill>
                  <a:srgbClr val="CCCCFF"/>
                </a:solidFill>
                <a:latin typeface="Arial"/>
              </a:rPr>
              <a:t>Quantity</a:t>
            </a:r>
            <a:endParaRPr lang="de-DE" sz="1600" dirty="0">
              <a:solidFill>
                <a:srgbClr val="CCCCFF"/>
              </a:solidFill>
              <a:latin typeface="Arial"/>
            </a:endParaRPr>
          </a:p>
        </p:txBody>
      </p:sp>
      <p:sp>
        <p:nvSpPr>
          <p:cNvPr id="178" name="Flussdiagramm: Zusammenführen 177">
            <a:extLst>
              <a:ext uri="{FF2B5EF4-FFF2-40B4-BE49-F238E27FC236}">
                <a16:creationId xmlns:a16="http://schemas.microsoft.com/office/drawing/2014/main" id="{7B797B44-7774-CEBD-4D15-433CD73C466F}"/>
              </a:ext>
            </a:extLst>
          </p:cNvPr>
          <p:cNvSpPr/>
          <p:nvPr/>
        </p:nvSpPr>
        <p:spPr>
          <a:xfrm rot="16200000">
            <a:off x="5373642" y="3173949"/>
            <a:ext cx="1620982" cy="886406"/>
          </a:xfrm>
          <a:prstGeom prst="flowChartMerge">
            <a:avLst/>
          </a:prstGeom>
          <a:solidFill>
            <a:srgbClr val="CCCCFF"/>
          </a:solidFill>
          <a:ln w="3175">
            <a:no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4" name="Textfeld 3">
            <a:extLst>
              <a:ext uri="{FF2B5EF4-FFF2-40B4-BE49-F238E27FC236}">
                <a16:creationId xmlns:a16="http://schemas.microsoft.com/office/drawing/2014/main" id="{42CB3687-5D39-2361-CC70-AB57EC87B807}"/>
              </a:ext>
            </a:extLst>
          </p:cNvPr>
          <p:cNvSpPr txBox="1"/>
          <p:nvPr/>
        </p:nvSpPr>
        <p:spPr>
          <a:xfrm>
            <a:off x="11611992" y="6573915"/>
            <a:ext cx="443884" cy="246221"/>
          </a:xfrm>
          <a:prstGeom prst="rect">
            <a:avLst/>
          </a:prstGeom>
          <a:noFill/>
        </p:spPr>
        <p:txBody>
          <a:bodyPr wrap="square" rtlCol="0">
            <a:spAutoFit/>
          </a:bodyPr>
          <a:lstStyle/>
          <a:p>
            <a:r>
              <a:rPr lang="de-DE" sz="1000" dirty="0">
                <a:solidFill>
                  <a:schemeClr val="bg1"/>
                </a:solidFill>
                <a:latin typeface="Arial" panose="020B0604020202020204" pitchFamily="34" charset="0"/>
                <a:cs typeface="Arial" panose="020B0604020202020204" pitchFamily="34" charset="0"/>
              </a:rPr>
              <a:t>4</a:t>
            </a:r>
          </a:p>
        </p:txBody>
      </p:sp>
      <p:sp>
        <p:nvSpPr>
          <p:cNvPr id="2" name="Textfeld 1">
            <a:extLst>
              <a:ext uri="{FF2B5EF4-FFF2-40B4-BE49-F238E27FC236}">
                <a16:creationId xmlns:a16="http://schemas.microsoft.com/office/drawing/2014/main" id="{9EFD66BE-BCED-AB0D-81EF-2EEA2D7041B5}"/>
              </a:ext>
            </a:extLst>
          </p:cNvPr>
          <p:cNvSpPr txBox="1"/>
          <p:nvPr/>
        </p:nvSpPr>
        <p:spPr>
          <a:xfrm>
            <a:off x="527600" y="3346232"/>
            <a:ext cx="7764164" cy="246221"/>
          </a:xfrm>
          <a:prstGeom prst="rect">
            <a:avLst/>
          </a:prstGeom>
          <a:noFill/>
        </p:spPr>
        <p:txBody>
          <a:bodyPr wrap="square">
            <a:spAutoFit/>
          </a:bodyPr>
          <a:lstStyle/>
          <a:p>
            <a:r>
              <a:rPr lang="de-DE" sz="1000" dirty="0">
                <a:latin typeface="Arial"/>
              </a:rPr>
              <a:t>Own </a:t>
            </a:r>
            <a:r>
              <a:rPr lang="de-DE" sz="1000" dirty="0" err="1">
                <a:latin typeface="Arial"/>
              </a:rPr>
              <a:t>figure</a:t>
            </a:r>
            <a:r>
              <a:rPr lang="de-DE" sz="1000" dirty="0">
                <a:latin typeface="Arial"/>
              </a:rPr>
              <a:t>, </a:t>
            </a:r>
            <a:r>
              <a:rPr lang="de-DE" sz="1000" dirty="0" err="1">
                <a:latin typeface="Arial"/>
              </a:rPr>
              <a:t>content</a:t>
            </a:r>
            <a:r>
              <a:rPr lang="de-DE" sz="1000" dirty="0">
                <a:latin typeface="Arial"/>
              </a:rPr>
              <a:t> </a:t>
            </a:r>
            <a:r>
              <a:rPr lang="de-DE" sz="1000" dirty="0" err="1">
                <a:latin typeface="Arial"/>
              </a:rPr>
              <a:t>based</a:t>
            </a:r>
            <a:r>
              <a:rPr lang="de-DE" sz="1000" dirty="0">
                <a:latin typeface="Arial"/>
              </a:rPr>
              <a:t> on Ott et al. (2006)</a:t>
            </a:r>
            <a:endParaRPr lang="de-DE" sz="1000" dirty="0"/>
          </a:p>
        </p:txBody>
      </p:sp>
      <p:sp>
        <p:nvSpPr>
          <p:cNvPr id="3" name="Textfeld 2">
            <a:extLst>
              <a:ext uri="{FF2B5EF4-FFF2-40B4-BE49-F238E27FC236}">
                <a16:creationId xmlns:a16="http://schemas.microsoft.com/office/drawing/2014/main" id="{F908D082-9D2B-8BAC-A55E-86EE3CA1FABF}"/>
              </a:ext>
            </a:extLst>
          </p:cNvPr>
          <p:cNvSpPr txBox="1"/>
          <p:nvPr/>
        </p:nvSpPr>
        <p:spPr>
          <a:xfrm>
            <a:off x="512550" y="6138798"/>
            <a:ext cx="7764164" cy="246221"/>
          </a:xfrm>
          <a:prstGeom prst="rect">
            <a:avLst/>
          </a:prstGeom>
          <a:noFill/>
        </p:spPr>
        <p:txBody>
          <a:bodyPr wrap="square">
            <a:spAutoFit/>
          </a:bodyPr>
          <a:lstStyle/>
          <a:p>
            <a:r>
              <a:rPr lang="de-DE" sz="1000" dirty="0">
                <a:latin typeface="Arial"/>
              </a:rPr>
              <a:t>Own </a:t>
            </a:r>
            <a:r>
              <a:rPr lang="de-DE" sz="1000" dirty="0" err="1">
                <a:latin typeface="Arial"/>
              </a:rPr>
              <a:t>figure</a:t>
            </a:r>
            <a:r>
              <a:rPr lang="de-DE" sz="1000" dirty="0">
                <a:latin typeface="Arial"/>
              </a:rPr>
              <a:t>, </a:t>
            </a:r>
            <a:r>
              <a:rPr lang="de-DE" sz="1000" dirty="0" err="1">
                <a:latin typeface="Arial"/>
              </a:rPr>
              <a:t>content</a:t>
            </a:r>
            <a:r>
              <a:rPr lang="de-DE" sz="1000" dirty="0">
                <a:latin typeface="Arial"/>
              </a:rPr>
              <a:t> </a:t>
            </a:r>
            <a:r>
              <a:rPr lang="de-DE" sz="1000" dirty="0" err="1">
                <a:latin typeface="Arial"/>
              </a:rPr>
              <a:t>based</a:t>
            </a:r>
            <a:r>
              <a:rPr lang="de-DE" sz="1000" dirty="0">
                <a:latin typeface="Arial"/>
              </a:rPr>
              <a:t> on Sutton et al. (2011)</a:t>
            </a:r>
            <a:endParaRPr lang="de-DE" sz="1000" dirty="0"/>
          </a:p>
        </p:txBody>
      </p:sp>
      <p:sp>
        <p:nvSpPr>
          <p:cNvPr id="5" name="Titel 1">
            <a:extLst>
              <a:ext uri="{FF2B5EF4-FFF2-40B4-BE49-F238E27FC236}">
                <a16:creationId xmlns:a16="http://schemas.microsoft.com/office/drawing/2014/main" id="{FD515910-7214-BDC0-4AF3-81A2E80ABCE1}"/>
              </a:ext>
            </a:extLst>
          </p:cNvPr>
          <p:cNvSpPr txBox="1">
            <a:spLocks/>
          </p:cNvSpPr>
          <p:nvPr/>
        </p:nvSpPr>
        <p:spPr>
          <a:xfrm>
            <a:off x="6353498" y="1262644"/>
            <a:ext cx="5702377" cy="368342"/>
          </a:xfrm>
          <a:prstGeom prst="rect">
            <a:avLst/>
          </a:prstGeom>
          <a:noFill/>
        </p:spPr>
        <p:txBody>
          <a:bodyPr anchor="ctr"/>
          <a:lstStyle>
            <a:lvl1pPr algn="ctr" defTabSz="257175" rtl="0" eaLnBrk="1" latinLnBrk="0" hangingPunct="1">
              <a:spcBef>
                <a:spcPct val="0"/>
              </a:spcBef>
              <a:buNone/>
              <a:defRPr sz="2475" kern="1200">
                <a:solidFill>
                  <a:schemeClr val="tx1"/>
                </a:solidFill>
                <a:latin typeface="+mj-lt"/>
                <a:ea typeface="+mj-ea"/>
                <a:cs typeface="+mj-cs"/>
              </a:defRPr>
            </a:lvl1pPr>
          </a:lstStyle>
          <a:p>
            <a:pPr algn="l"/>
            <a:r>
              <a:rPr lang="de-DE" sz="2400" dirty="0" err="1">
                <a:latin typeface="Arial"/>
              </a:rPr>
              <a:t>Internalizing</a:t>
            </a:r>
            <a:r>
              <a:rPr lang="de-DE" sz="2400" dirty="0">
                <a:latin typeface="Arial"/>
              </a:rPr>
              <a:t> </a:t>
            </a:r>
            <a:r>
              <a:rPr lang="de-DE" sz="2400" dirty="0" err="1">
                <a:latin typeface="Arial"/>
              </a:rPr>
              <a:t>externalities</a:t>
            </a:r>
            <a:endParaRPr lang="de-DE" sz="2400" dirty="0">
              <a:latin typeface="Arial"/>
            </a:endParaRPr>
          </a:p>
        </p:txBody>
      </p:sp>
      <p:sp>
        <p:nvSpPr>
          <p:cNvPr id="11" name="Textfeld 10">
            <a:extLst>
              <a:ext uri="{FF2B5EF4-FFF2-40B4-BE49-F238E27FC236}">
                <a16:creationId xmlns:a16="http://schemas.microsoft.com/office/drawing/2014/main" id="{F9B33A67-F46B-0916-6691-C50B0E14C9F9}"/>
              </a:ext>
            </a:extLst>
          </p:cNvPr>
          <p:cNvSpPr txBox="1"/>
          <p:nvPr/>
        </p:nvSpPr>
        <p:spPr>
          <a:xfrm>
            <a:off x="0" y="400734"/>
            <a:ext cx="9483365" cy="523220"/>
          </a:xfrm>
          <a:prstGeom prst="rect">
            <a:avLst/>
          </a:prstGeom>
          <a:noFill/>
        </p:spPr>
        <p:txBody>
          <a:bodyPr wrap="square" rtlCol="0">
            <a:spAutoFit/>
          </a:bodyPr>
          <a:lstStyle/>
          <a:p>
            <a:r>
              <a:rPr lang="de-DE" sz="2800" dirty="0">
                <a:solidFill>
                  <a:schemeClr val="bg1"/>
                </a:solidFill>
                <a:latin typeface="Arial" panose="020B0604020202020204" pitchFamily="34" charset="0"/>
                <a:cs typeface="Arial" panose="020B0604020202020204" pitchFamily="34" charset="0"/>
              </a:rPr>
              <a:t>1. Motivation</a:t>
            </a:r>
          </a:p>
        </p:txBody>
      </p:sp>
      <p:sp>
        <p:nvSpPr>
          <p:cNvPr id="12" name="Textfeld 11">
            <a:extLst>
              <a:ext uri="{FF2B5EF4-FFF2-40B4-BE49-F238E27FC236}">
                <a16:creationId xmlns:a16="http://schemas.microsoft.com/office/drawing/2014/main" id="{12E53976-3DFA-1435-89EB-96BECE9F4693}"/>
              </a:ext>
            </a:extLst>
          </p:cNvPr>
          <p:cNvSpPr txBox="1"/>
          <p:nvPr/>
        </p:nvSpPr>
        <p:spPr>
          <a:xfrm>
            <a:off x="6673850" y="6203348"/>
            <a:ext cx="4438993" cy="246221"/>
          </a:xfrm>
          <a:prstGeom prst="rect">
            <a:avLst/>
          </a:prstGeom>
          <a:noFill/>
        </p:spPr>
        <p:txBody>
          <a:bodyPr wrap="square">
            <a:spAutoFit/>
          </a:bodyPr>
          <a:lstStyle/>
          <a:p>
            <a:r>
              <a:rPr lang="de-DE" sz="1000" dirty="0">
                <a:latin typeface="Arial"/>
              </a:rPr>
              <a:t>Own </a:t>
            </a:r>
            <a:r>
              <a:rPr lang="de-DE" sz="1000" dirty="0" err="1">
                <a:latin typeface="Arial"/>
              </a:rPr>
              <a:t>figure</a:t>
            </a:r>
            <a:r>
              <a:rPr lang="de-DE" sz="1000" dirty="0">
                <a:latin typeface="Arial"/>
              </a:rPr>
              <a:t>, </a:t>
            </a:r>
            <a:r>
              <a:rPr lang="de-DE" sz="1000" dirty="0" err="1">
                <a:latin typeface="Arial"/>
              </a:rPr>
              <a:t>content</a:t>
            </a:r>
            <a:r>
              <a:rPr lang="de-DE" sz="1000" dirty="0">
                <a:latin typeface="Arial"/>
              </a:rPr>
              <a:t> </a:t>
            </a:r>
            <a:r>
              <a:rPr lang="de-DE" sz="1000" dirty="0" err="1">
                <a:latin typeface="Arial"/>
              </a:rPr>
              <a:t>based</a:t>
            </a:r>
            <a:r>
              <a:rPr lang="de-DE" sz="1000" dirty="0">
                <a:latin typeface="Arial"/>
              </a:rPr>
              <a:t> on Helbling (2010) and Sturm and Vogt (2011)</a:t>
            </a:r>
            <a:endParaRPr lang="de-DE" sz="1000" dirty="0"/>
          </a:p>
        </p:txBody>
      </p:sp>
      <p:sp>
        <p:nvSpPr>
          <p:cNvPr id="6" name="Rechteck 5">
            <a:extLst>
              <a:ext uri="{FF2B5EF4-FFF2-40B4-BE49-F238E27FC236}">
                <a16:creationId xmlns:a16="http://schemas.microsoft.com/office/drawing/2014/main" id="{B0D1A93A-513A-2507-2BD3-C7482FAD2A1F}"/>
              </a:ext>
            </a:extLst>
          </p:cNvPr>
          <p:cNvSpPr/>
          <p:nvPr/>
        </p:nvSpPr>
        <p:spPr>
          <a:xfrm>
            <a:off x="535220" y="1634036"/>
            <a:ext cx="5201920" cy="1690542"/>
          </a:xfrm>
          <a:prstGeom prst="rect">
            <a:avLst/>
          </a:prstGeom>
          <a:solidFill>
            <a:schemeClr val="bg1"/>
          </a:solidFill>
          <a:ln>
            <a:solidFill>
              <a:srgbClr val="0059AB"/>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nvGrpSpPr>
          <p:cNvPr id="13" name="Gruppieren 12">
            <a:extLst>
              <a:ext uri="{FF2B5EF4-FFF2-40B4-BE49-F238E27FC236}">
                <a16:creationId xmlns:a16="http://schemas.microsoft.com/office/drawing/2014/main" id="{675652C8-E69D-66C9-01C0-2AEF45959DCF}"/>
              </a:ext>
            </a:extLst>
          </p:cNvPr>
          <p:cNvGrpSpPr/>
          <p:nvPr/>
        </p:nvGrpSpPr>
        <p:grpSpPr>
          <a:xfrm>
            <a:off x="639727" y="1708042"/>
            <a:ext cx="1881367" cy="1174516"/>
            <a:chOff x="100860" y="2520951"/>
            <a:chExt cx="1881367" cy="1174516"/>
          </a:xfrm>
        </p:grpSpPr>
        <p:pic>
          <p:nvPicPr>
            <p:cNvPr id="14" name="Grafik 13" descr="Laubbaum mit einfarbiger Füllung">
              <a:extLst>
                <a:ext uri="{FF2B5EF4-FFF2-40B4-BE49-F238E27FC236}">
                  <a16:creationId xmlns:a16="http://schemas.microsoft.com/office/drawing/2014/main" id="{8B191C04-81D9-F591-76CA-4C56478D26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7827" y="2520951"/>
              <a:ext cx="914400" cy="914400"/>
            </a:xfrm>
            <a:prstGeom prst="rect">
              <a:avLst/>
            </a:prstGeom>
          </p:spPr>
        </p:pic>
        <p:pic>
          <p:nvPicPr>
            <p:cNvPr id="23" name="Grafik 22" descr="Waldszenerie mit einfarbiger Füllung">
              <a:extLst>
                <a:ext uri="{FF2B5EF4-FFF2-40B4-BE49-F238E27FC236}">
                  <a16:creationId xmlns:a16="http://schemas.microsoft.com/office/drawing/2014/main" id="{1BEB5D36-EE37-3BCC-DBC1-1E836814FA7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6814" y="2781067"/>
              <a:ext cx="914400" cy="914400"/>
            </a:xfrm>
            <a:prstGeom prst="rect">
              <a:avLst/>
            </a:prstGeom>
          </p:spPr>
        </p:pic>
        <p:pic>
          <p:nvPicPr>
            <p:cNvPr id="25" name="Grafik 24" descr="Laubbaum mit einfarbiger Füllung">
              <a:extLst>
                <a:ext uri="{FF2B5EF4-FFF2-40B4-BE49-F238E27FC236}">
                  <a16:creationId xmlns:a16="http://schemas.microsoft.com/office/drawing/2014/main" id="{77729890-5CF3-ABB0-7E99-4B4AC4E203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860" y="2727859"/>
              <a:ext cx="732463" cy="732463"/>
            </a:xfrm>
            <a:prstGeom prst="rect">
              <a:avLst/>
            </a:prstGeom>
          </p:spPr>
        </p:pic>
        <p:pic>
          <p:nvPicPr>
            <p:cNvPr id="26" name="Grafik 25" descr="Laubbaum mit einfarbiger Füllung">
              <a:extLst>
                <a:ext uri="{FF2B5EF4-FFF2-40B4-BE49-F238E27FC236}">
                  <a16:creationId xmlns:a16="http://schemas.microsoft.com/office/drawing/2014/main" id="{9B3ADCFA-DC9A-70F8-F7A9-8FE126FEF0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9967" y="2522416"/>
              <a:ext cx="517301" cy="517301"/>
            </a:xfrm>
            <a:prstGeom prst="rect">
              <a:avLst/>
            </a:prstGeom>
          </p:spPr>
        </p:pic>
      </p:grpSp>
      <p:grpSp>
        <p:nvGrpSpPr>
          <p:cNvPr id="27" name="Gruppieren 26">
            <a:extLst>
              <a:ext uri="{FF2B5EF4-FFF2-40B4-BE49-F238E27FC236}">
                <a16:creationId xmlns:a16="http://schemas.microsoft.com/office/drawing/2014/main" id="{5EDE0F8D-DDCA-8599-C7E3-F9C0F429825E}"/>
              </a:ext>
            </a:extLst>
          </p:cNvPr>
          <p:cNvGrpSpPr/>
          <p:nvPr/>
        </p:nvGrpSpPr>
        <p:grpSpPr>
          <a:xfrm>
            <a:off x="3579201" y="1697727"/>
            <a:ext cx="2078541" cy="1145084"/>
            <a:chOff x="3263691" y="1832990"/>
            <a:chExt cx="2078541" cy="1145084"/>
          </a:xfrm>
        </p:grpSpPr>
        <p:pic>
          <p:nvPicPr>
            <p:cNvPr id="28" name="Grafik 27" descr="Baumstumpf mit einfarbiger Füllung">
              <a:extLst>
                <a:ext uri="{FF2B5EF4-FFF2-40B4-BE49-F238E27FC236}">
                  <a16:creationId xmlns:a16="http://schemas.microsoft.com/office/drawing/2014/main" id="{094D1E3B-C9AA-EEB5-BDDB-EF4E58AB850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96895" y="2411615"/>
              <a:ext cx="361617" cy="361617"/>
            </a:xfrm>
            <a:prstGeom prst="rect">
              <a:avLst/>
            </a:prstGeom>
          </p:spPr>
        </p:pic>
        <p:pic>
          <p:nvPicPr>
            <p:cNvPr id="29" name="Grafik 28" descr="Welkender Baum mit einfarbiger Füllung">
              <a:extLst>
                <a:ext uri="{FF2B5EF4-FFF2-40B4-BE49-F238E27FC236}">
                  <a16:creationId xmlns:a16="http://schemas.microsoft.com/office/drawing/2014/main" id="{83F509B4-20DD-810E-6E8D-5D83CE0F378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427832" y="1900991"/>
              <a:ext cx="914400" cy="914400"/>
            </a:xfrm>
            <a:prstGeom prst="rect">
              <a:avLst/>
            </a:prstGeom>
          </p:spPr>
        </p:pic>
        <p:pic>
          <p:nvPicPr>
            <p:cNvPr id="30" name="Grafik 29" descr="Welkender Baum mit einfarbiger Füllung">
              <a:extLst>
                <a:ext uri="{FF2B5EF4-FFF2-40B4-BE49-F238E27FC236}">
                  <a16:creationId xmlns:a16="http://schemas.microsoft.com/office/drawing/2014/main" id="{A52402A7-7E5C-BB4D-CB53-F818FFE3207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263691" y="2062341"/>
              <a:ext cx="698547" cy="698547"/>
            </a:xfrm>
            <a:prstGeom prst="rect">
              <a:avLst/>
            </a:prstGeom>
          </p:spPr>
        </p:pic>
        <p:pic>
          <p:nvPicPr>
            <p:cNvPr id="31" name="Grafik 30" descr="Welkender Baum mit einfarbiger Füllung">
              <a:extLst>
                <a:ext uri="{FF2B5EF4-FFF2-40B4-BE49-F238E27FC236}">
                  <a16:creationId xmlns:a16="http://schemas.microsoft.com/office/drawing/2014/main" id="{96A0DC9C-32A5-C595-EABC-994D494E2E3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784676" y="1832990"/>
              <a:ext cx="588892" cy="588892"/>
            </a:xfrm>
            <a:prstGeom prst="rect">
              <a:avLst/>
            </a:prstGeom>
          </p:spPr>
        </p:pic>
        <p:pic>
          <p:nvPicPr>
            <p:cNvPr id="33" name="Grafik 32" descr="Baumstumpf mit einfarbiger Füllung">
              <a:extLst>
                <a:ext uri="{FF2B5EF4-FFF2-40B4-BE49-F238E27FC236}">
                  <a16:creationId xmlns:a16="http://schemas.microsoft.com/office/drawing/2014/main" id="{AD9390DB-A7B3-561B-5493-398A1AC2A03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99677" y="2698629"/>
              <a:ext cx="279445" cy="279445"/>
            </a:xfrm>
            <a:prstGeom prst="rect">
              <a:avLst/>
            </a:prstGeom>
          </p:spPr>
        </p:pic>
        <p:pic>
          <p:nvPicPr>
            <p:cNvPr id="34" name="Grafik 33" descr="Baumstumpf mit einfarbiger Füllung">
              <a:extLst>
                <a:ext uri="{FF2B5EF4-FFF2-40B4-BE49-F238E27FC236}">
                  <a16:creationId xmlns:a16="http://schemas.microsoft.com/office/drawing/2014/main" id="{84D138C6-94BF-C50C-81FC-26CE99E8D49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13032" y="2642636"/>
              <a:ext cx="261192" cy="261192"/>
            </a:xfrm>
            <a:prstGeom prst="rect">
              <a:avLst/>
            </a:prstGeom>
          </p:spPr>
        </p:pic>
        <p:pic>
          <p:nvPicPr>
            <p:cNvPr id="37" name="Grafik 36" descr="Baumstumpf mit einfarbiger Füllung">
              <a:extLst>
                <a:ext uri="{FF2B5EF4-FFF2-40B4-BE49-F238E27FC236}">
                  <a16:creationId xmlns:a16="http://schemas.microsoft.com/office/drawing/2014/main" id="{E69A6BCE-A8C9-62CE-79C0-A3D4A20FABF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19105" y="2755639"/>
              <a:ext cx="134633" cy="134633"/>
            </a:xfrm>
            <a:prstGeom prst="rect">
              <a:avLst/>
            </a:prstGeom>
          </p:spPr>
        </p:pic>
      </p:grpSp>
      <p:grpSp>
        <p:nvGrpSpPr>
          <p:cNvPr id="38" name="Gruppieren 37">
            <a:extLst>
              <a:ext uri="{FF2B5EF4-FFF2-40B4-BE49-F238E27FC236}">
                <a16:creationId xmlns:a16="http://schemas.microsoft.com/office/drawing/2014/main" id="{29D3AA93-8990-BAFE-776E-37C624E1F11E}"/>
              </a:ext>
            </a:extLst>
          </p:cNvPr>
          <p:cNvGrpSpPr/>
          <p:nvPr/>
        </p:nvGrpSpPr>
        <p:grpSpPr>
          <a:xfrm>
            <a:off x="2538047" y="1717957"/>
            <a:ext cx="1058107" cy="588892"/>
            <a:chOff x="2508287" y="1945073"/>
            <a:chExt cx="1058107" cy="588892"/>
          </a:xfrm>
        </p:grpSpPr>
        <p:cxnSp>
          <p:nvCxnSpPr>
            <p:cNvPr id="42" name="Gerade Verbindung mit Pfeil 41">
              <a:extLst>
                <a:ext uri="{FF2B5EF4-FFF2-40B4-BE49-F238E27FC236}">
                  <a16:creationId xmlns:a16="http://schemas.microsoft.com/office/drawing/2014/main" id="{92D5A2EA-74FA-BA1B-D0D5-30B4864F4ABB}"/>
                </a:ext>
              </a:extLst>
            </p:cNvPr>
            <p:cNvCxnSpPr>
              <a:cxnSpLocks/>
            </p:cNvCxnSpPr>
            <p:nvPr/>
          </p:nvCxnSpPr>
          <p:spPr>
            <a:xfrm>
              <a:off x="2508287" y="2350195"/>
              <a:ext cx="1058107" cy="0"/>
            </a:xfrm>
            <a:prstGeom prst="straightConnector1">
              <a:avLst/>
            </a:prstGeom>
            <a:ln>
              <a:solidFill>
                <a:srgbClr val="CCCCFF"/>
              </a:solidFill>
              <a:tailEnd type="triangle"/>
            </a:ln>
          </p:spPr>
          <p:style>
            <a:lnRef idx="2">
              <a:schemeClr val="accent1"/>
            </a:lnRef>
            <a:fillRef idx="0">
              <a:schemeClr val="accent1"/>
            </a:fillRef>
            <a:effectRef idx="1">
              <a:schemeClr val="accent1"/>
            </a:effectRef>
            <a:fontRef idx="minor">
              <a:schemeClr val="tx1"/>
            </a:fontRef>
          </p:style>
        </p:cxnSp>
        <p:sp>
          <p:nvSpPr>
            <p:cNvPr id="44" name="Titel 1">
              <a:extLst>
                <a:ext uri="{FF2B5EF4-FFF2-40B4-BE49-F238E27FC236}">
                  <a16:creationId xmlns:a16="http://schemas.microsoft.com/office/drawing/2014/main" id="{3691C5D1-26BB-BA17-6D09-9BD07814E73E}"/>
                </a:ext>
              </a:extLst>
            </p:cNvPr>
            <p:cNvSpPr txBox="1">
              <a:spLocks/>
            </p:cNvSpPr>
            <p:nvPr/>
          </p:nvSpPr>
          <p:spPr>
            <a:xfrm>
              <a:off x="2573174" y="1945073"/>
              <a:ext cx="894424" cy="588892"/>
            </a:xfrm>
            <a:prstGeom prst="rect">
              <a:avLst/>
            </a:prstGeom>
            <a:noFill/>
          </p:spPr>
          <p:txBody>
            <a:bodyPr/>
            <a:lstStyle>
              <a:lvl1pPr algn="ctr" defTabSz="257175" rtl="0" eaLnBrk="1" latinLnBrk="0" hangingPunct="1">
                <a:spcBef>
                  <a:spcPct val="0"/>
                </a:spcBef>
                <a:buNone/>
                <a:defRPr sz="2475" kern="1200">
                  <a:solidFill>
                    <a:schemeClr val="tx1"/>
                  </a:solidFill>
                  <a:latin typeface="+mj-lt"/>
                  <a:ea typeface="+mj-ea"/>
                  <a:cs typeface="+mj-cs"/>
                </a:defRPr>
              </a:lvl1pPr>
            </a:lstStyle>
            <a:p>
              <a:r>
                <a:rPr lang="de-DE" sz="2400" dirty="0">
                  <a:latin typeface="Arial"/>
                </a:rPr>
                <a:t>LUC</a:t>
              </a:r>
              <a:endParaRPr lang="de-DE" sz="1100" dirty="0">
                <a:latin typeface="Arial"/>
              </a:endParaRPr>
            </a:p>
          </p:txBody>
        </p:sp>
      </p:grpSp>
      <p:grpSp>
        <p:nvGrpSpPr>
          <p:cNvPr id="45" name="Gruppieren 44">
            <a:extLst>
              <a:ext uri="{FF2B5EF4-FFF2-40B4-BE49-F238E27FC236}">
                <a16:creationId xmlns:a16="http://schemas.microsoft.com/office/drawing/2014/main" id="{CA090CBC-B2A1-BA92-3194-5A9F0C195253}"/>
              </a:ext>
            </a:extLst>
          </p:cNvPr>
          <p:cNvGrpSpPr/>
          <p:nvPr/>
        </p:nvGrpSpPr>
        <p:grpSpPr>
          <a:xfrm>
            <a:off x="2023394" y="2024033"/>
            <a:ext cx="2053506" cy="1300545"/>
            <a:chOff x="1993634" y="2251149"/>
            <a:chExt cx="2053506" cy="1300545"/>
          </a:xfrm>
        </p:grpSpPr>
        <p:sp>
          <p:nvSpPr>
            <p:cNvPr id="46" name="Bogen 45">
              <a:extLst>
                <a:ext uri="{FF2B5EF4-FFF2-40B4-BE49-F238E27FC236}">
                  <a16:creationId xmlns:a16="http://schemas.microsoft.com/office/drawing/2014/main" id="{29D4CA64-4D96-8C45-D409-F4E0D7A10C6D}"/>
                </a:ext>
              </a:extLst>
            </p:cNvPr>
            <p:cNvSpPr/>
            <p:nvPr/>
          </p:nvSpPr>
          <p:spPr>
            <a:xfrm rot="5400000">
              <a:off x="2547987" y="1879658"/>
              <a:ext cx="914368" cy="1657350"/>
            </a:xfrm>
            <a:prstGeom prst="arc">
              <a:avLst>
                <a:gd name="adj1" fmla="val 16973625"/>
                <a:gd name="adj2" fmla="val 4708403"/>
              </a:avLst>
            </a:prstGeom>
            <a:ln>
              <a:solidFill>
                <a:srgbClr val="CCCCFF"/>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48" name="Titel 1">
              <a:extLst>
                <a:ext uri="{FF2B5EF4-FFF2-40B4-BE49-F238E27FC236}">
                  <a16:creationId xmlns:a16="http://schemas.microsoft.com/office/drawing/2014/main" id="{C9BCA6A3-6EF4-2FC3-5578-C7711E3460EA}"/>
                </a:ext>
              </a:extLst>
            </p:cNvPr>
            <p:cNvSpPr txBox="1">
              <a:spLocks/>
            </p:cNvSpPr>
            <p:nvPr/>
          </p:nvSpPr>
          <p:spPr>
            <a:xfrm>
              <a:off x="1993634" y="3094494"/>
              <a:ext cx="2053506" cy="457200"/>
            </a:xfrm>
            <a:prstGeom prst="rect">
              <a:avLst/>
            </a:prstGeom>
            <a:noFill/>
          </p:spPr>
          <p:txBody>
            <a:bodyPr/>
            <a:lstStyle>
              <a:lvl1pPr algn="ctr" defTabSz="257175" rtl="0" eaLnBrk="1" latinLnBrk="0" hangingPunct="1">
                <a:spcBef>
                  <a:spcPct val="0"/>
                </a:spcBef>
                <a:buNone/>
                <a:defRPr sz="2475" kern="1200">
                  <a:solidFill>
                    <a:schemeClr val="tx1"/>
                  </a:solidFill>
                  <a:latin typeface="+mj-lt"/>
                  <a:ea typeface="+mj-ea"/>
                  <a:cs typeface="+mj-cs"/>
                </a:defRPr>
              </a:lvl1pPr>
            </a:lstStyle>
            <a:p>
              <a:r>
                <a:rPr lang="de-DE" sz="2400" dirty="0" err="1">
                  <a:latin typeface="Arial"/>
                </a:rPr>
                <a:t>Reforestation</a:t>
              </a:r>
              <a:endParaRPr lang="de-DE" sz="1100" dirty="0">
                <a:latin typeface="Arial"/>
              </a:endParaRPr>
            </a:p>
          </p:txBody>
        </p:sp>
        <p:pic>
          <p:nvPicPr>
            <p:cNvPr id="50" name="Grafik 49" descr="Geld mit einfarbiger Füllung">
              <a:extLst>
                <a:ext uri="{FF2B5EF4-FFF2-40B4-BE49-F238E27FC236}">
                  <a16:creationId xmlns:a16="http://schemas.microsoft.com/office/drawing/2014/main" id="{2021206F-6741-F4B2-B82D-23DB7AD95AB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921085" y="2530066"/>
              <a:ext cx="588892" cy="588892"/>
            </a:xfrm>
            <a:prstGeom prst="rect">
              <a:avLst/>
            </a:prstGeom>
          </p:spPr>
        </p:pic>
        <p:pic>
          <p:nvPicPr>
            <p:cNvPr id="51" name="Grafik 50" descr="Münzen mit einfarbiger Füllung">
              <a:extLst>
                <a:ext uri="{FF2B5EF4-FFF2-40B4-BE49-F238E27FC236}">
                  <a16:creationId xmlns:a16="http://schemas.microsoft.com/office/drawing/2014/main" id="{02AE7FD8-C1A1-398C-C5DF-12A9ED4ED43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460812" y="2624141"/>
              <a:ext cx="457200" cy="457200"/>
            </a:xfrm>
            <a:prstGeom prst="rect">
              <a:avLst/>
            </a:prstGeom>
          </p:spPr>
        </p:pic>
      </p:grpSp>
      <p:sp>
        <p:nvSpPr>
          <p:cNvPr id="53" name="Titel 1">
            <a:extLst>
              <a:ext uri="{FF2B5EF4-FFF2-40B4-BE49-F238E27FC236}">
                <a16:creationId xmlns:a16="http://schemas.microsoft.com/office/drawing/2014/main" id="{6D29E862-0861-09CD-AD58-6CB59E7A7740}"/>
              </a:ext>
            </a:extLst>
          </p:cNvPr>
          <p:cNvSpPr txBox="1">
            <a:spLocks/>
          </p:cNvSpPr>
          <p:nvPr/>
        </p:nvSpPr>
        <p:spPr>
          <a:xfrm>
            <a:off x="516190" y="1253440"/>
            <a:ext cx="4684352" cy="368342"/>
          </a:xfrm>
          <a:prstGeom prst="rect">
            <a:avLst/>
          </a:prstGeom>
          <a:noFill/>
        </p:spPr>
        <p:txBody>
          <a:bodyPr anchor="ctr"/>
          <a:lstStyle>
            <a:lvl1pPr algn="ctr" defTabSz="257175" rtl="0" eaLnBrk="1" latinLnBrk="0" hangingPunct="1">
              <a:spcBef>
                <a:spcPct val="0"/>
              </a:spcBef>
              <a:buNone/>
              <a:defRPr sz="2475" kern="1200">
                <a:solidFill>
                  <a:schemeClr val="tx1"/>
                </a:solidFill>
                <a:latin typeface="+mj-lt"/>
                <a:ea typeface="+mj-ea"/>
                <a:cs typeface="+mj-cs"/>
              </a:defRPr>
            </a:lvl1pPr>
          </a:lstStyle>
          <a:p>
            <a:pPr algn="l"/>
            <a:r>
              <a:rPr lang="de-DE" sz="2400" dirty="0">
                <a:latin typeface="Arial"/>
              </a:rPr>
              <a:t>Land-system </a:t>
            </a:r>
            <a:r>
              <a:rPr lang="de-DE" sz="2400" dirty="0" err="1">
                <a:latin typeface="Arial"/>
              </a:rPr>
              <a:t>change</a:t>
            </a:r>
            <a:endParaRPr lang="de-DE" sz="2400" dirty="0">
              <a:latin typeface="Arial"/>
            </a:endParaRPr>
          </a:p>
        </p:txBody>
      </p:sp>
      <p:sp>
        <p:nvSpPr>
          <p:cNvPr id="59" name="Titel 1">
            <a:extLst>
              <a:ext uri="{FF2B5EF4-FFF2-40B4-BE49-F238E27FC236}">
                <a16:creationId xmlns:a16="http://schemas.microsoft.com/office/drawing/2014/main" id="{A1BD7295-818F-86EA-0B0D-C8DA84179FA6}"/>
              </a:ext>
            </a:extLst>
          </p:cNvPr>
          <p:cNvSpPr txBox="1">
            <a:spLocks/>
          </p:cNvSpPr>
          <p:nvPr/>
        </p:nvSpPr>
        <p:spPr>
          <a:xfrm>
            <a:off x="527600" y="3617152"/>
            <a:ext cx="4684352" cy="368342"/>
          </a:xfrm>
          <a:prstGeom prst="rect">
            <a:avLst/>
          </a:prstGeom>
          <a:noFill/>
        </p:spPr>
        <p:txBody>
          <a:bodyPr anchor="ctr"/>
          <a:lstStyle>
            <a:lvl1pPr algn="ctr" defTabSz="257175" rtl="0" eaLnBrk="1" latinLnBrk="0" hangingPunct="1">
              <a:spcBef>
                <a:spcPct val="0"/>
              </a:spcBef>
              <a:buNone/>
              <a:defRPr sz="2475" kern="1200">
                <a:solidFill>
                  <a:schemeClr val="tx1"/>
                </a:solidFill>
                <a:latin typeface="+mj-lt"/>
                <a:ea typeface="+mj-ea"/>
                <a:cs typeface="+mj-cs"/>
              </a:defRPr>
            </a:lvl1pPr>
          </a:lstStyle>
          <a:p>
            <a:pPr algn="l"/>
            <a:r>
              <a:rPr lang="de-DE" sz="2400" dirty="0" err="1">
                <a:latin typeface="Arial"/>
              </a:rPr>
              <a:t>Biochemical</a:t>
            </a:r>
            <a:r>
              <a:rPr lang="de-DE" sz="2400" dirty="0">
                <a:latin typeface="Arial"/>
              </a:rPr>
              <a:t> </a:t>
            </a:r>
            <a:r>
              <a:rPr lang="de-DE" sz="2400" dirty="0" err="1">
                <a:latin typeface="Arial"/>
              </a:rPr>
              <a:t>flows</a:t>
            </a:r>
            <a:r>
              <a:rPr lang="de-DE" sz="2400" dirty="0">
                <a:latin typeface="Arial"/>
              </a:rPr>
              <a:t> (</a:t>
            </a:r>
            <a:r>
              <a:rPr lang="de-DE" sz="2400" dirty="0" err="1">
                <a:latin typeface="Arial"/>
              </a:rPr>
              <a:t>nitrogen</a:t>
            </a:r>
            <a:r>
              <a:rPr lang="de-DE" sz="2400" dirty="0">
                <a:latin typeface="Arial"/>
              </a:rPr>
              <a:t>)</a:t>
            </a:r>
          </a:p>
        </p:txBody>
      </p:sp>
      <p:sp>
        <p:nvSpPr>
          <p:cNvPr id="66" name="Rechteck 65">
            <a:extLst>
              <a:ext uri="{FF2B5EF4-FFF2-40B4-BE49-F238E27FC236}">
                <a16:creationId xmlns:a16="http://schemas.microsoft.com/office/drawing/2014/main" id="{DD30919A-78AD-EA2F-05F6-72152464722A}"/>
              </a:ext>
            </a:extLst>
          </p:cNvPr>
          <p:cNvSpPr/>
          <p:nvPr/>
        </p:nvSpPr>
        <p:spPr>
          <a:xfrm>
            <a:off x="539010" y="3991243"/>
            <a:ext cx="5201920" cy="2122855"/>
          </a:xfrm>
          <a:prstGeom prst="rect">
            <a:avLst/>
          </a:prstGeom>
          <a:solidFill>
            <a:schemeClr val="bg1"/>
          </a:solidFill>
          <a:ln>
            <a:solidFill>
              <a:srgbClr val="0059AB"/>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nvGrpSpPr>
          <p:cNvPr id="67" name="Gruppieren 66">
            <a:extLst>
              <a:ext uri="{FF2B5EF4-FFF2-40B4-BE49-F238E27FC236}">
                <a16:creationId xmlns:a16="http://schemas.microsoft.com/office/drawing/2014/main" id="{C4902E7C-AE8F-BC6A-9906-0AA244439D6A}"/>
              </a:ext>
            </a:extLst>
          </p:cNvPr>
          <p:cNvGrpSpPr/>
          <p:nvPr/>
        </p:nvGrpSpPr>
        <p:grpSpPr>
          <a:xfrm>
            <a:off x="2258168" y="4338950"/>
            <a:ext cx="1776314" cy="485672"/>
            <a:chOff x="2125768" y="4644715"/>
            <a:chExt cx="1776314" cy="485672"/>
          </a:xfrm>
        </p:grpSpPr>
        <p:cxnSp>
          <p:nvCxnSpPr>
            <p:cNvPr id="68" name="Gerade Verbindung mit Pfeil 67">
              <a:extLst>
                <a:ext uri="{FF2B5EF4-FFF2-40B4-BE49-F238E27FC236}">
                  <a16:creationId xmlns:a16="http://schemas.microsoft.com/office/drawing/2014/main" id="{84045A60-0F1E-48A4-960C-FD8AAA54BC45}"/>
                </a:ext>
              </a:extLst>
            </p:cNvPr>
            <p:cNvCxnSpPr>
              <a:cxnSpLocks/>
            </p:cNvCxnSpPr>
            <p:nvPr/>
          </p:nvCxnSpPr>
          <p:spPr>
            <a:xfrm>
              <a:off x="2140905" y="5130387"/>
              <a:ext cx="1761177" cy="0"/>
            </a:xfrm>
            <a:prstGeom prst="straightConnector1">
              <a:avLst/>
            </a:prstGeom>
            <a:ln>
              <a:solidFill>
                <a:srgbClr val="CCCCFF"/>
              </a:solidFill>
              <a:tailEnd type="triangle"/>
            </a:ln>
          </p:spPr>
          <p:style>
            <a:lnRef idx="2">
              <a:schemeClr val="accent1"/>
            </a:lnRef>
            <a:fillRef idx="0">
              <a:schemeClr val="accent1"/>
            </a:fillRef>
            <a:effectRef idx="1">
              <a:schemeClr val="accent1"/>
            </a:effectRef>
            <a:fontRef idx="minor">
              <a:schemeClr val="tx1"/>
            </a:fontRef>
          </p:style>
        </p:cxnSp>
        <p:sp>
          <p:nvSpPr>
            <p:cNvPr id="69" name="Titel 1">
              <a:extLst>
                <a:ext uri="{FF2B5EF4-FFF2-40B4-BE49-F238E27FC236}">
                  <a16:creationId xmlns:a16="http://schemas.microsoft.com/office/drawing/2014/main" id="{0C5EC252-FDB1-57ED-FFF0-F9ED12A300A2}"/>
                </a:ext>
              </a:extLst>
            </p:cNvPr>
            <p:cNvSpPr txBox="1">
              <a:spLocks/>
            </p:cNvSpPr>
            <p:nvPr/>
          </p:nvSpPr>
          <p:spPr>
            <a:xfrm>
              <a:off x="2125768" y="4644715"/>
              <a:ext cx="1756023" cy="457200"/>
            </a:xfrm>
            <a:prstGeom prst="rect">
              <a:avLst/>
            </a:prstGeom>
            <a:noFill/>
          </p:spPr>
          <p:txBody>
            <a:bodyPr/>
            <a:lstStyle>
              <a:lvl1pPr algn="ctr" defTabSz="257175" rtl="0" eaLnBrk="1" latinLnBrk="0" hangingPunct="1">
                <a:spcBef>
                  <a:spcPct val="0"/>
                </a:spcBef>
                <a:buNone/>
                <a:defRPr sz="2475" kern="1200">
                  <a:solidFill>
                    <a:schemeClr val="tx1"/>
                  </a:solidFill>
                  <a:latin typeface="+mj-lt"/>
                  <a:ea typeface="+mj-ea"/>
                  <a:cs typeface="+mj-cs"/>
                </a:defRPr>
              </a:lvl1pPr>
            </a:lstStyle>
            <a:p>
              <a:r>
                <a:rPr lang="de-DE" sz="2000" dirty="0" err="1">
                  <a:latin typeface="Arial"/>
                </a:rPr>
                <a:t>Fertilization</a:t>
              </a:r>
              <a:endParaRPr lang="de-DE" sz="1050" dirty="0">
                <a:latin typeface="Arial"/>
              </a:endParaRPr>
            </a:p>
          </p:txBody>
        </p:sp>
      </p:grpSp>
      <p:sp>
        <p:nvSpPr>
          <p:cNvPr id="70" name="Bogen 69">
            <a:extLst>
              <a:ext uri="{FF2B5EF4-FFF2-40B4-BE49-F238E27FC236}">
                <a16:creationId xmlns:a16="http://schemas.microsoft.com/office/drawing/2014/main" id="{C3634874-D4C9-3485-9A2E-3F52C7BAFA4F}"/>
              </a:ext>
            </a:extLst>
          </p:cNvPr>
          <p:cNvSpPr/>
          <p:nvPr/>
        </p:nvSpPr>
        <p:spPr>
          <a:xfrm rot="5400000">
            <a:off x="2673361" y="4204253"/>
            <a:ext cx="914368" cy="2155105"/>
          </a:xfrm>
          <a:prstGeom prst="arc">
            <a:avLst>
              <a:gd name="adj1" fmla="val 16973625"/>
              <a:gd name="adj2" fmla="val 4708403"/>
            </a:avLst>
          </a:prstGeom>
          <a:ln>
            <a:solidFill>
              <a:srgbClr val="CCCCFF"/>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71" name="Titel 1">
            <a:extLst>
              <a:ext uri="{FF2B5EF4-FFF2-40B4-BE49-F238E27FC236}">
                <a16:creationId xmlns:a16="http://schemas.microsoft.com/office/drawing/2014/main" id="{00B23DA0-9B7F-8772-5998-E6EBF74F03F8}"/>
              </a:ext>
            </a:extLst>
          </p:cNvPr>
          <p:cNvSpPr txBox="1">
            <a:spLocks/>
          </p:cNvSpPr>
          <p:nvPr/>
        </p:nvSpPr>
        <p:spPr>
          <a:xfrm>
            <a:off x="1989365" y="5696995"/>
            <a:ext cx="2276954" cy="457200"/>
          </a:xfrm>
          <a:prstGeom prst="rect">
            <a:avLst/>
          </a:prstGeom>
          <a:noFill/>
        </p:spPr>
        <p:txBody>
          <a:bodyPr/>
          <a:lstStyle>
            <a:lvl1pPr algn="ctr" defTabSz="257175" rtl="0" eaLnBrk="1" latinLnBrk="0" hangingPunct="1">
              <a:spcBef>
                <a:spcPct val="0"/>
              </a:spcBef>
              <a:buNone/>
              <a:defRPr sz="2475" kern="1200">
                <a:solidFill>
                  <a:schemeClr val="tx1"/>
                </a:solidFill>
                <a:latin typeface="+mj-lt"/>
                <a:ea typeface="+mj-ea"/>
                <a:cs typeface="+mj-cs"/>
              </a:defRPr>
            </a:lvl1pPr>
          </a:lstStyle>
          <a:p>
            <a:r>
              <a:rPr lang="de-DE" sz="2000" dirty="0" err="1">
                <a:latin typeface="Arial"/>
              </a:rPr>
              <a:t>Water</a:t>
            </a:r>
            <a:r>
              <a:rPr lang="de-DE" sz="2000" dirty="0">
                <a:latin typeface="Arial"/>
              </a:rPr>
              <a:t> </a:t>
            </a:r>
            <a:r>
              <a:rPr lang="de-DE" sz="2000" dirty="0" err="1">
                <a:latin typeface="Arial"/>
              </a:rPr>
              <a:t>purification</a:t>
            </a:r>
            <a:endParaRPr lang="de-DE" sz="1050" dirty="0">
              <a:latin typeface="Arial"/>
            </a:endParaRPr>
          </a:p>
        </p:txBody>
      </p:sp>
      <p:pic>
        <p:nvPicPr>
          <p:cNvPr id="72" name="Grafik 71" descr="Geld mit einfarbiger Füllung">
            <a:extLst>
              <a:ext uri="{FF2B5EF4-FFF2-40B4-BE49-F238E27FC236}">
                <a16:creationId xmlns:a16="http://schemas.microsoft.com/office/drawing/2014/main" id="{158C1541-B480-BF87-23BF-B027C9282A8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083220" y="5117003"/>
            <a:ext cx="588892" cy="588892"/>
          </a:xfrm>
          <a:prstGeom prst="rect">
            <a:avLst/>
          </a:prstGeom>
        </p:spPr>
      </p:pic>
      <p:pic>
        <p:nvPicPr>
          <p:cNvPr id="73" name="Grafik 72" descr="Münzen mit einfarbiger Füllung">
            <a:extLst>
              <a:ext uri="{FF2B5EF4-FFF2-40B4-BE49-F238E27FC236}">
                <a16:creationId xmlns:a16="http://schemas.microsoft.com/office/drawing/2014/main" id="{68A1FBE2-27F3-EDF1-BB3B-6D457AE2B10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595194" y="5190398"/>
            <a:ext cx="457200" cy="457200"/>
          </a:xfrm>
          <a:prstGeom prst="rect">
            <a:avLst/>
          </a:prstGeom>
        </p:spPr>
      </p:pic>
      <p:pic>
        <p:nvPicPr>
          <p:cNvPr id="74" name="Grafik 73">
            <a:extLst>
              <a:ext uri="{FF2B5EF4-FFF2-40B4-BE49-F238E27FC236}">
                <a16:creationId xmlns:a16="http://schemas.microsoft.com/office/drawing/2014/main" id="{E25158AE-4B58-F854-C365-D2F9EE5224DE}"/>
              </a:ext>
            </a:extLst>
          </p:cNvPr>
          <p:cNvPicPr>
            <a:picLocks noChangeAspect="1"/>
          </p:cNvPicPr>
          <p:nvPr/>
        </p:nvPicPr>
        <p:blipFill>
          <a:blip r:embed="rId15">
            <a:duotone>
              <a:schemeClr val="accent4">
                <a:shade val="45000"/>
                <a:satMod val="135000"/>
              </a:schemeClr>
              <a:prstClr val="white"/>
            </a:duotone>
            <a:extLst>
              <a:ext uri="{BEBA8EAE-BF5A-486C-A8C5-ECC9F3942E4B}">
                <a14:imgProps xmlns:a14="http://schemas.microsoft.com/office/drawing/2010/main">
                  <a14:imgLayer r:embed="rId16">
                    <a14:imgEffect>
                      <a14:saturation sat="66000"/>
                    </a14:imgEffect>
                    <a14:imgEffect>
                      <a14:brightnessContrast bright="40000" contrast="40000"/>
                    </a14:imgEffect>
                  </a14:imgLayer>
                </a14:imgProps>
              </a:ext>
            </a:extLst>
          </a:blip>
          <a:stretch>
            <a:fillRect/>
          </a:stretch>
        </p:blipFill>
        <p:spPr>
          <a:xfrm>
            <a:off x="680177" y="3961399"/>
            <a:ext cx="1432684" cy="2060627"/>
          </a:xfrm>
          <a:prstGeom prst="rect">
            <a:avLst/>
          </a:prstGeom>
        </p:spPr>
      </p:pic>
      <p:pic>
        <p:nvPicPr>
          <p:cNvPr id="75" name="Grafik 74">
            <a:extLst>
              <a:ext uri="{FF2B5EF4-FFF2-40B4-BE49-F238E27FC236}">
                <a16:creationId xmlns:a16="http://schemas.microsoft.com/office/drawing/2014/main" id="{461B2E5A-363E-641A-4BA6-148099C797E4}"/>
              </a:ext>
            </a:extLst>
          </p:cNvPr>
          <p:cNvPicPr>
            <a:picLocks noChangeAspect="1"/>
          </p:cNvPicPr>
          <p:nvPr/>
        </p:nvPicPr>
        <p:blipFill>
          <a:blip r:embed="rId17">
            <a:duotone>
              <a:schemeClr val="accent4">
                <a:shade val="45000"/>
                <a:satMod val="135000"/>
              </a:schemeClr>
              <a:prstClr val="white"/>
            </a:duotone>
            <a:extLst>
              <a:ext uri="{BEBA8EAE-BF5A-486C-A8C5-ECC9F3942E4B}">
                <a14:imgProps xmlns:a14="http://schemas.microsoft.com/office/drawing/2010/main">
                  <a14:imgLayer r:embed="rId18">
                    <a14:imgEffect>
                      <a14:brightnessContrast bright="40000" contrast="40000"/>
                    </a14:imgEffect>
                  </a14:imgLayer>
                </a14:imgProps>
              </a:ext>
            </a:extLst>
          </a:blip>
          <a:stretch>
            <a:fillRect/>
          </a:stretch>
        </p:blipFill>
        <p:spPr>
          <a:xfrm>
            <a:off x="4154445" y="3961399"/>
            <a:ext cx="1438781" cy="2103302"/>
          </a:xfrm>
          <a:prstGeom prst="rect">
            <a:avLst/>
          </a:prstGeom>
        </p:spPr>
      </p:pic>
    </p:spTree>
    <p:extLst>
      <p:ext uri="{BB962C8B-B14F-4D97-AF65-F5344CB8AC3E}">
        <p14:creationId xmlns:p14="http://schemas.microsoft.com/office/powerpoint/2010/main" val="4248488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wipe(left)">
                                      <p:cBhvr>
                                        <p:cTn id="7" dur="500"/>
                                        <p:tgtEl>
                                          <p:spTgt spid="17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1"/>
                                        </p:tgtEl>
                                        <p:attrNameLst>
                                          <p:attrName>style.visibility</p:attrName>
                                        </p:attrNameLst>
                                      </p:cBhvr>
                                      <p:to>
                                        <p:strVal val="visible"/>
                                      </p:to>
                                    </p:set>
                                    <p:animEffect transition="in" filter="fade">
                                      <p:cBhvr>
                                        <p:cTn id="11" dur="500"/>
                                        <p:tgtEl>
                                          <p:spTgt spid="17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72"/>
                                        </p:tgtEl>
                                        <p:attrNameLst>
                                          <p:attrName>style.visibility</p:attrName>
                                        </p:attrNameLst>
                                      </p:cBhvr>
                                      <p:to>
                                        <p:strVal val="visible"/>
                                      </p:to>
                                    </p:set>
                                    <p:animEffect transition="in" filter="fade">
                                      <p:cBhvr>
                                        <p:cTn id="14" dur="500"/>
                                        <p:tgtEl>
                                          <p:spTgt spid="172"/>
                                        </p:tgtEl>
                                      </p:cBhvr>
                                    </p:animEffect>
                                  </p:childTnLst>
                                </p:cTn>
                              </p:par>
                              <p:par>
                                <p:cTn id="15" presetID="10" presetClass="entr" presetSubtype="0" fill="hold" nodeType="withEffect">
                                  <p:stCondLst>
                                    <p:cond delay="0"/>
                                  </p:stCondLst>
                                  <p:childTnLst>
                                    <p:set>
                                      <p:cBhvr>
                                        <p:cTn id="16" dur="1" fill="hold">
                                          <p:stCondLst>
                                            <p:cond delay="0"/>
                                          </p:stCondLst>
                                        </p:cTn>
                                        <p:tgtEl>
                                          <p:spTgt spid="163"/>
                                        </p:tgtEl>
                                        <p:attrNameLst>
                                          <p:attrName>style.visibility</p:attrName>
                                        </p:attrNameLst>
                                      </p:cBhvr>
                                      <p:to>
                                        <p:strVal val="visible"/>
                                      </p:to>
                                    </p:set>
                                    <p:animEffect transition="in" filter="fade">
                                      <p:cBhvr>
                                        <p:cTn id="17" dur="500"/>
                                        <p:tgtEl>
                                          <p:spTgt spid="163"/>
                                        </p:tgtEl>
                                      </p:cBhvr>
                                    </p:animEffect>
                                  </p:childTnLst>
                                </p:cTn>
                              </p:par>
                              <p:par>
                                <p:cTn id="18" presetID="10" presetClass="entr" presetSubtype="0" fill="hold" nodeType="withEffect">
                                  <p:stCondLst>
                                    <p:cond delay="0"/>
                                  </p:stCondLst>
                                  <p:childTnLst>
                                    <p:set>
                                      <p:cBhvr>
                                        <p:cTn id="19" dur="1" fill="hold">
                                          <p:stCondLst>
                                            <p:cond delay="0"/>
                                          </p:stCondLst>
                                        </p:cTn>
                                        <p:tgtEl>
                                          <p:spTgt spid="164"/>
                                        </p:tgtEl>
                                        <p:attrNameLst>
                                          <p:attrName>style.visibility</p:attrName>
                                        </p:attrNameLst>
                                      </p:cBhvr>
                                      <p:to>
                                        <p:strVal val="visible"/>
                                      </p:to>
                                    </p:set>
                                    <p:animEffect transition="in" filter="fade">
                                      <p:cBhvr>
                                        <p:cTn id="20" dur="500"/>
                                        <p:tgtEl>
                                          <p:spTgt spid="164"/>
                                        </p:tgtEl>
                                      </p:cBhvr>
                                    </p:animEffect>
                                  </p:childTnLst>
                                </p:cTn>
                              </p:par>
                              <p:par>
                                <p:cTn id="21" presetID="10" presetClass="entr" presetSubtype="0" fill="hold" nodeType="withEffect">
                                  <p:stCondLst>
                                    <p:cond delay="0"/>
                                  </p:stCondLst>
                                  <p:childTnLst>
                                    <p:set>
                                      <p:cBhvr>
                                        <p:cTn id="22" dur="1" fill="hold">
                                          <p:stCondLst>
                                            <p:cond delay="0"/>
                                          </p:stCondLst>
                                        </p:cTn>
                                        <p:tgtEl>
                                          <p:spTgt spid="156"/>
                                        </p:tgtEl>
                                        <p:attrNameLst>
                                          <p:attrName>style.visibility</p:attrName>
                                        </p:attrNameLst>
                                      </p:cBhvr>
                                      <p:to>
                                        <p:strVal val="visible"/>
                                      </p:to>
                                    </p:set>
                                    <p:animEffect transition="in" filter="fade">
                                      <p:cBhvr>
                                        <p:cTn id="23" dur="500"/>
                                        <p:tgtEl>
                                          <p:spTgt spid="156"/>
                                        </p:tgtEl>
                                      </p:cBhvr>
                                    </p:animEffect>
                                  </p:childTnLst>
                                </p:cTn>
                              </p:par>
                              <p:par>
                                <p:cTn id="24" presetID="10" presetClass="entr" presetSubtype="0" fill="hold" nodeType="withEffect">
                                  <p:stCondLst>
                                    <p:cond delay="0"/>
                                  </p:stCondLst>
                                  <p:childTnLst>
                                    <p:set>
                                      <p:cBhvr>
                                        <p:cTn id="25" dur="1" fill="hold">
                                          <p:stCondLst>
                                            <p:cond delay="0"/>
                                          </p:stCondLst>
                                        </p:cTn>
                                        <p:tgtEl>
                                          <p:spTgt spid="159"/>
                                        </p:tgtEl>
                                        <p:attrNameLst>
                                          <p:attrName>style.visibility</p:attrName>
                                        </p:attrNameLst>
                                      </p:cBhvr>
                                      <p:to>
                                        <p:strVal val="visible"/>
                                      </p:to>
                                    </p:set>
                                    <p:animEffect transition="in" filter="fade">
                                      <p:cBhvr>
                                        <p:cTn id="26" dur="500"/>
                                        <p:tgtEl>
                                          <p:spTgt spid="15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0"/>
      <p:bldP spid="172" grpId="0"/>
      <p:bldP spid="178"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6" name="Gerade Verbindung mit Pfeil 155">
            <a:extLst>
              <a:ext uri="{FF2B5EF4-FFF2-40B4-BE49-F238E27FC236}">
                <a16:creationId xmlns:a16="http://schemas.microsoft.com/office/drawing/2014/main" id="{8678EA52-BE39-450F-9C6A-3F61387E1F53}"/>
              </a:ext>
            </a:extLst>
          </p:cNvPr>
          <p:cNvCxnSpPr>
            <a:cxnSpLocks/>
          </p:cNvCxnSpPr>
          <p:nvPr/>
        </p:nvCxnSpPr>
        <p:spPr>
          <a:xfrm flipV="1">
            <a:off x="6686550" y="1904897"/>
            <a:ext cx="0" cy="4320000"/>
          </a:xfrm>
          <a:prstGeom prst="straightConnector1">
            <a:avLst/>
          </a:prstGeom>
          <a:ln>
            <a:solidFill>
              <a:srgbClr val="CCCCFF"/>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9" name="Gerade Verbindung mit Pfeil 158">
            <a:extLst>
              <a:ext uri="{FF2B5EF4-FFF2-40B4-BE49-F238E27FC236}">
                <a16:creationId xmlns:a16="http://schemas.microsoft.com/office/drawing/2014/main" id="{1C211E5C-3E83-BDEE-3B78-95DCD4A5D732}"/>
              </a:ext>
            </a:extLst>
          </p:cNvPr>
          <p:cNvCxnSpPr>
            <a:cxnSpLocks/>
          </p:cNvCxnSpPr>
          <p:nvPr/>
        </p:nvCxnSpPr>
        <p:spPr>
          <a:xfrm>
            <a:off x="6673850" y="6220557"/>
            <a:ext cx="5040000" cy="0"/>
          </a:xfrm>
          <a:prstGeom prst="straightConnector1">
            <a:avLst/>
          </a:prstGeom>
          <a:ln>
            <a:solidFill>
              <a:srgbClr val="CCCCFF"/>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3" name="Gerader Verbinder 162">
            <a:extLst>
              <a:ext uri="{FF2B5EF4-FFF2-40B4-BE49-F238E27FC236}">
                <a16:creationId xmlns:a16="http://schemas.microsoft.com/office/drawing/2014/main" id="{D5C03C58-7EBA-52DA-E3DA-9521C5CD4E8F}"/>
              </a:ext>
            </a:extLst>
          </p:cNvPr>
          <p:cNvCxnSpPr/>
          <p:nvPr/>
        </p:nvCxnSpPr>
        <p:spPr>
          <a:xfrm>
            <a:off x="6686550" y="2393940"/>
            <a:ext cx="4562475" cy="38266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4" name="Gerader Verbinder 163">
            <a:extLst>
              <a:ext uri="{FF2B5EF4-FFF2-40B4-BE49-F238E27FC236}">
                <a16:creationId xmlns:a16="http://schemas.microsoft.com/office/drawing/2014/main" id="{D82C1321-2E1F-A6DE-2FEC-447F5194CACC}"/>
              </a:ext>
            </a:extLst>
          </p:cNvPr>
          <p:cNvCxnSpPr>
            <a:cxnSpLocks/>
          </p:cNvCxnSpPr>
          <p:nvPr/>
        </p:nvCxnSpPr>
        <p:spPr>
          <a:xfrm flipV="1">
            <a:off x="6694788" y="2755540"/>
            <a:ext cx="4562475" cy="250252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8" name="Textfeld 167">
            <a:extLst>
              <a:ext uri="{FF2B5EF4-FFF2-40B4-BE49-F238E27FC236}">
                <a16:creationId xmlns:a16="http://schemas.microsoft.com/office/drawing/2014/main" id="{194B181F-60A8-93F3-C858-E4843268A09E}"/>
              </a:ext>
            </a:extLst>
          </p:cNvPr>
          <p:cNvSpPr txBox="1"/>
          <p:nvPr/>
        </p:nvSpPr>
        <p:spPr>
          <a:xfrm>
            <a:off x="6329362" y="3884699"/>
            <a:ext cx="688976" cy="492443"/>
          </a:xfrm>
          <a:prstGeom prst="rect">
            <a:avLst/>
          </a:prstGeom>
          <a:noFill/>
        </p:spPr>
        <p:txBody>
          <a:bodyPr wrap="square" rtlCol="0">
            <a:spAutoFit/>
          </a:bodyPr>
          <a:lstStyle/>
          <a:p>
            <a:r>
              <a:rPr lang="de-DE" sz="2600" dirty="0">
                <a:solidFill>
                  <a:schemeClr val="tx1">
                    <a:lumMod val="85000"/>
                    <a:lumOff val="15000"/>
                  </a:schemeClr>
                </a:solidFill>
                <a:latin typeface="Arial" panose="020B0604020202020204" pitchFamily="34" charset="0"/>
                <a:cs typeface="Arial" panose="020B0604020202020204" pitchFamily="34" charset="0"/>
              </a:rPr>
              <a:t>p</a:t>
            </a:r>
          </a:p>
        </p:txBody>
      </p:sp>
      <p:sp>
        <p:nvSpPr>
          <p:cNvPr id="171" name="Titel 1">
            <a:extLst>
              <a:ext uri="{FF2B5EF4-FFF2-40B4-BE49-F238E27FC236}">
                <a16:creationId xmlns:a16="http://schemas.microsoft.com/office/drawing/2014/main" id="{168E9F4D-1F29-198F-5C33-4335899DD906}"/>
              </a:ext>
            </a:extLst>
          </p:cNvPr>
          <p:cNvSpPr txBox="1">
            <a:spLocks/>
          </p:cNvSpPr>
          <p:nvPr/>
        </p:nvSpPr>
        <p:spPr>
          <a:xfrm>
            <a:off x="6353499" y="1598084"/>
            <a:ext cx="688976" cy="368342"/>
          </a:xfrm>
          <a:prstGeom prst="rect">
            <a:avLst/>
          </a:prstGeom>
          <a:noFill/>
        </p:spPr>
        <p:txBody>
          <a:bodyPr anchor="ctr"/>
          <a:lstStyle>
            <a:lvl1pPr algn="ctr" defTabSz="257175" rtl="0" eaLnBrk="1" latinLnBrk="0" hangingPunct="1">
              <a:spcBef>
                <a:spcPct val="0"/>
              </a:spcBef>
              <a:buNone/>
              <a:defRPr sz="2475" kern="1200">
                <a:solidFill>
                  <a:schemeClr val="tx1"/>
                </a:solidFill>
                <a:latin typeface="+mj-lt"/>
                <a:ea typeface="+mj-ea"/>
                <a:cs typeface="+mj-cs"/>
              </a:defRPr>
            </a:lvl1pPr>
          </a:lstStyle>
          <a:p>
            <a:pPr algn="l"/>
            <a:r>
              <a:rPr lang="de-DE" sz="1600" dirty="0">
                <a:solidFill>
                  <a:srgbClr val="CCCCFF"/>
                </a:solidFill>
                <a:latin typeface="Arial"/>
              </a:rPr>
              <a:t>Price</a:t>
            </a:r>
          </a:p>
        </p:txBody>
      </p:sp>
      <p:sp>
        <p:nvSpPr>
          <p:cNvPr id="172" name="Titel 1">
            <a:extLst>
              <a:ext uri="{FF2B5EF4-FFF2-40B4-BE49-F238E27FC236}">
                <a16:creationId xmlns:a16="http://schemas.microsoft.com/office/drawing/2014/main" id="{55897A42-B490-0A07-4B96-FAF3CC621ADC}"/>
              </a:ext>
            </a:extLst>
          </p:cNvPr>
          <p:cNvSpPr txBox="1">
            <a:spLocks/>
          </p:cNvSpPr>
          <p:nvPr/>
        </p:nvSpPr>
        <p:spPr>
          <a:xfrm>
            <a:off x="11249025" y="5883759"/>
            <a:ext cx="1162471" cy="368342"/>
          </a:xfrm>
          <a:prstGeom prst="rect">
            <a:avLst/>
          </a:prstGeom>
          <a:noFill/>
        </p:spPr>
        <p:txBody>
          <a:bodyPr anchor="ctr"/>
          <a:lstStyle>
            <a:lvl1pPr algn="ctr" defTabSz="257175" rtl="0" eaLnBrk="1" latinLnBrk="0" hangingPunct="1">
              <a:spcBef>
                <a:spcPct val="0"/>
              </a:spcBef>
              <a:buNone/>
              <a:defRPr sz="2475" kern="1200">
                <a:solidFill>
                  <a:schemeClr val="tx1"/>
                </a:solidFill>
                <a:latin typeface="+mj-lt"/>
                <a:ea typeface="+mj-ea"/>
                <a:cs typeface="+mj-cs"/>
              </a:defRPr>
            </a:lvl1pPr>
          </a:lstStyle>
          <a:p>
            <a:pPr algn="l"/>
            <a:r>
              <a:rPr lang="de-DE" sz="1600" dirty="0" err="1">
                <a:solidFill>
                  <a:srgbClr val="CCCCFF"/>
                </a:solidFill>
                <a:latin typeface="Arial"/>
              </a:rPr>
              <a:t>Quantity</a:t>
            </a:r>
            <a:endParaRPr lang="de-DE" sz="1600" dirty="0">
              <a:solidFill>
                <a:srgbClr val="CCCCFF"/>
              </a:solidFill>
              <a:latin typeface="Arial"/>
            </a:endParaRPr>
          </a:p>
        </p:txBody>
      </p:sp>
      <p:cxnSp>
        <p:nvCxnSpPr>
          <p:cNvPr id="175" name="Gerader Verbinder 174">
            <a:extLst>
              <a:ext uri="{FF2B5EF4-FFF2-40B4-BE49-F238E27FC236}">
                <a16:creationId xmlns:a16="http://schemas.microsoft.com/office/drawing/2014/main" id="{C6E92095-2FC5-8A54-4DBF-5C994F9F0814}"/>
              </a:ext>
            </a:extLst>
          </p:cNvPr>
          <p:cNvCxnSpPr>
            <a:cxnSpLocks/>
          </p:cNvCxnSpPr>
          <p:nvPr/>
        </p:nvCxnSpPr>
        <p:spPr>
          <a:xfrm flipH="1">
            <a:off x="6694788" y="4122984"/>
            <a:ext cx="2052972" cy="15875"/>
          </a:xfrm>
          <a:prstGeom prst="line">
            <a:avLst/>
          </a:prstGeom>
          <a:ln>
            <a:solidFill>
              <a:schemeClr val="tx1"/>
            </a:solidFill>
            <a:prstDash val="dashDot"/>
          </a:ln>
          <a:effectLst/>
        </p:spPr>
        <p:style>
          <a:lnRef idx="2">
            <a:schemeClr val="accent1"/>
          </a:lnRef>
          <a:fillRef idx="0">
            <a:schemeClr val="accent1"/>
          </a:fillRef>
          <a:effectRef idx="1">
            <a:schemeClr val="accent1"/>
          </a:effectRef>
          <a:fontRef idx="minor">
            <a:schemeClr val="tx1"/>
          </a:fontRef>
        </p:style>
      </p:cxnSp>
      <p:cxnSp>
        <p:nvCxnSpPr>
          <p:cNvPr id="176" name="Gerader Verbinder 175">
            <a:extLst>
              <a:ext uri="{FF2B5EF4-FFF2-40B4-BE49-F238E27FC236}">
                <a16:creationId xmlns:a16="http://schemas.microsoft.com/office/drawing/2014/main" id="{CB3E35FA-3047-1604-AD6E-36A034F70AD9}"/>
              </a:ext>
            </a:extLst>
          </p:cNvPr>
          <p:cNvCxnSpPr>
            <a:cxnSpLocks/>
          </p:cNvCxnSpPr>
          <p:nvPr/>
        </p:nvCxnSpPr>
        <p:spPr>
          <a:xfrm>
            <a:off x="8747760" y="4122984"/>
            <a:ext cx="0" cy="2097573"/>
          </a:xfrm>
          <a:prstGeom prst="line">
            <a:avLst/>
          </a:prstGeom>
          <a:ln>
            <a:solidFill>
              <a:schemeClr val="tx1"/>
            </a:solidFill>
            <a:prstDash val="dashDot"/>
          </a:ln>
          <a:effectLst/>
        </p:spPr>
        <p:style>
          <a:lnRef idx="2">
            <a:schemeClr val="accent1"/>
          </a:lnRef>
          <a:fillRef idx="0">
            <a:schemeClr val="accent1"/>
          </a:fillRef>
          <a:effectRef idx="1">
            <a:schemeClr val="accent1"/>
          </a:effectRef>
          <a:fontRef idx="minor">
            <a:schemeClr val="tx1"/>
          </a:fontRef>
        </p:style>
      </p:cxnSp>
      <p:sp>
        <p:nvSpPr>
          <p:cNvPr id="177" name="Textfeld 176">
            <a:extLst>
              <a:ext uri="{FF2B5EF4-FFF2-40B4-BE49-F238E27FC236}">
                <a16:creationId xmlns:a16="http://schemas.microsoft.com/office/drawing/2014/main" id="{A99B86E1-6AF0-3AF3-861A-B05173C49702}"/>
              </a:ext>
            </a:extLst>
          </p:cNvPr>
          <p:cNvSpPr txBox="1"/>
          <p:nvPr/>
        </p:nvSpPr>
        <p:spPr>
          <a:xfrm>
            <a:off x="8501158" y="6103786"/>
            <a:ext cx="688976" cy="492443"/>
          </a:xfrm>
          <a:prstGeom prst="rect">
            <a:avLst/>
          </a:prstGeom>
          <a:noFill/>
        </p:spPr>
        <p:txBody>
          <a:bodyPr wrap="square" rtlCol="0">
            <a:spAutoFit/>
          </a:bodyPr>
          <a:lstStyle/>
          <a:p>
            <a:r>
              <a:rPr lang="de-DE" sz="2600" dirty="0">
                <a:solidFill>
                  <a:schemeClr val="tx1">
                    <a:lumMod val="85000"/>
                    <a:lumOff val="15000"/>
                  </a:schemeClr>
                </a:solidFill>
                <a:latin typeface="Arial" panose="020B0604020202020204" pitchFamily="34" charset="0"/>
                <a:cs typeface="Arial" panose="020B0604020202020204" pitchFamily="34" charset="0"/>
              </a:rPr>
              <a:t>q</a:t>
            </a:r>
          </a:p>
        </p:txBody>
      </p:sp>
      <p:sp>
        <p:nvSpPr>
          <p:cNvPr id="4" name="Textfeld 3">
            <a:extLst>
              <a:ext uri="{FF2B5EF4-FFF2-40B4-BE49-F238E27FC236}">
                <a16:creationId xmlns:a16="http://schemas.microsoft.com/office/drawing/2014/main" id="{C2C4D866-F0E4-641E-7002-C6AE2A25F11D}"/>
              </a:ext>
            </a:extLst>
          </p:cNvPr>
          <p:cNvSpPr txBox="1"/>
          <p:nvPr/>
        </p:nvSpPr>
        <p:spPr>
          <a:xfrm rot="19724834">
            <a:off x="9866533" y="2697963"/>
            <a:ext cx="1396246" cy="369332"/>
          </a:xfrm>
          <a:prstGeom prst="rect">
            <a:avLst/>
          </a:prstGeom>
          <a:noFill/>
        </p:spPr>
        <p:txBody>
          <a:bodyPr wrap="square" rtlCol="0">
            <a:spAutoFit/>
          </a:bodyPr>
          <a:lstStyle/>
          <a:p>
            <a:r>
              <a:rPr lang="de-DE" dirty="0">
                <a:solidFill>
                  <a:schemeClr val="tx1">
                    <a:lumMod val="85000"/>
                    <a:lumOff val="15000"/>
                  </a:schemeClr>
                </a:solidFill>
                <a:latin typeface="Helvetica"/>
                <a:cs typeface="Helvetica"/>
              </a:rPr>
              <a:t>S u p </a:t>
            </a:r>
            <a:r>
              <a:rPr lang="de-DE" dirty="0" err="1">
                <a:solidFill>
                  <a:schemeClr val="tx1">
                    <a:lumMod val="85000"/>
                    <a:lumOff val="15000"/>
                  </a:schemeClr>
                </a:solidFill>
                <a:latin typeface="Helvetica"/>
                <a:cs typeface="Helvetica"/>
              </a:rPr>
              <a:t>p</a:t>
            </a:r>
            <a:r>
              <a:rPr lang="de-DE" dirty="0">
                <a:solidFill>
                  <a:schemeClr val="tx1">
                    <a:lumMod val="85000"/>
                    <a:lumOff val="15000"/>
                  </a:schemeClr>
                </a:solidFill>
                <a:latin typeface="Helvetica"/>
                <a:cs typeface="Helvetica"/>
              </a:rPr>
              <a:t> l y</a:t>
            </a:r>
          </a:p>
        </p:txBody>
      </p:sp>
      <p:sp>
        <p:nvSpPr>
          <p:cNvPr id="6" name="Textfeld 5">
            <a:extLst>
              <a:ext uri="{FF2B5EF4-FFF2-40B4-BE49-F238E27FC236}">
                <a16:creationId xmlns:a16="http://schemas.microsoft.com/office/drawing/2014/main" id="{E11DD85C-821B-8910-FCFF-5D1C408D7784}"/>
              </a:ext>
            </a:extLst>
          </p:cNvPr>
          <p:cNvSpPr txBox="1"/>
          <p:nvPr/>
        </p:nvSpPr>
        <p:spPr>
          <a:xfrm rot="2385366">
            <a:off x="9711809" y="5224295"/>
            <a:ext cx="1680472" cy="369332"/>
          </a:xfrm>
          <a:prstGeom prst="rect">
            <a:avLst/>
          </a:prstGeom>
          <a:noFill/>
        </p:spPr>
        <p:txBody>
          <a:bodyPr wrap="square" rtlCol="0">
            <a:spAutoFit/>
          </a:bodyPr>
          <a:lstStyle/>
          <a:p>
            <a:r>
              <a:rPr lang="de-DE" dirty="0">
                <a:solidFill>
                  <a:schemeClr val="tx1">
                    <a:lumMod val="85000"/>
                    <a:lumOff val="15000"/>
                  </a:schemeClr>
                </a:solidFill>
                <a:latin typeface="Helvetica"/>
                <a:cs typeface="Helvetica"/>
              </a:rPr>
              <a:t>D e m a n d</a:t>
            </a:r>
          </a:p>
        </p:txBody>
      </p:sp>
      <p:sp>
        <p:nvSpPr>
          <p:cNvPr id="8" name="Rechteck 7">
            <a:extLst>
              <a:ext uri="{FF2B5EF4-FFF2-40B4-BE49-F238E27FC236}">
                <a16:creationId xmlns:a16="http://schemas.microsoft.com/office/drawing/2014/main" id="{038B2F5F-D299-B59C-821A-AB71B45383B2}"/>
              </a:ext>
            </a:extLst>
          </p:cNvPr>
          <p:cNvSpPr/>
          <p:nvPr/>
        </p:nvSpPr>
        <p:spPr>
          <a:xfrm rot="19963261">
            <a:off x="9722846" y="2580233"/>
            <a:ext cx="1792931" cy="431028"/>
          </a:xfrm>
          <a:prstGeom prst="rect">
            <a:avLst/>
          </a:prstGeom>
          <a:solidFill>
            <a:srgbClr val="EFEC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D54B8CD1-7C74-9BD1-8358-1215C750FF21}"/>
              </a:ext>
            </a:extLst>
          </p:cNvPr>
          <p:cNvSpPr/>
          <p:nvPr/>
        </p:nvSpPr>
        <p:spPr>
          <a:xfrm rot="2350379">
            <a:off x="9798455" y="5182497"/>
            <a:ext cx="1792931" cy="431028"/>
          </a:xfrm>
          <a:prstGeom prst="rect">
            <a:avLst/>
          </a:prstGeom>
          <a:solidFill>
            <a:srgbClr val="EFEC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 name="Textfeld 9">
            <a:extLst>
              <a:ext uri="{FF2B5EF4-FFF2-40B4-BE49-F238E27FC236}">
                <a16:creationId xmlns:a16="http://schemas.microsoft.com/office/drawing/2014/main" id="{BF6B2CD0-A694-D791-6D39-30DF5015F745}"/>
              </a:ext>
            </a:extLst>
          </p:cNvPr>
          <p:cNvSpPr txBox="1"/>
          <p:nvPr/>
        </p:nvSpPr>
        <p:spPr>
          <a:xfrm>
            <a:off x="11611992" y="6573915"/>
            <a:ext cx="443884" cy="246221"/>
          </a:xfrm>
          <a:prstGeom prst="rect">
            <a:avLst/>
          </a:prstGeom>
          <a:noFill/>
        </p:spPr>
        <p:txBody>
          <a:bodyPr wrap="square" rtlCol="0">
            <a:spAutoFit/>
          </a:bodyPr>
          <a:lstStyle/>
          <a:p>
            <a:r>
              <a:rPr lang="de-DE" sz="1000" dirty="0">
                <a:solidFill>
                  <a:schemeClr val="bg1"/>
                </a:solidFill>
                <a:latin typeface="Arial" panose="020B0604020202020204" pitchFamily="34" charset="0"/>
                <a:cs typeface="Arial" panose="020B0604020202020204" pitchFamily="34" charset="0"/>
              </a:rPr>
              <a:t>4</a:t>
            </a:r>
          </a:p>
        </p:txBody>
      </p:sp>
      <p:sp>
        <p:nvSpPr>
          <p:cNvPr id="57" name="Titel 1">
            <a:extLst>
              <a:ext uri="{FF2B5EF4-FFF2-40B4-BE49-F238E27FC236}">
                <a16:creationId xmlns:a16="http://schemas.microsoft.com/office/drawing/2014/main" id="{947F4BA1-3BC7-454A-7C25-44FFB8A13A31}"/>
              </a:ext>
            </a:extLst>
          </p:cNvPr>
          <p:cNvSpPr txBox="1">
            <a:spLocks/>
          </p:cNvSpPr>
          <p:nvPr/>
        </p:nvSpPr>
        <p:spPr>
          <a:xfrm>
            <a:off x="516190" y="1253440"/>
            <a:ext cx="4684352" cy="368342"/>
          </a:xfrm>
          <a:prstGeom prst="rect">
            <a:avLst/>
          </a:prstGeom>
          <a:noFill/>
        </p:spPr>
        <p:txBody>
          <a:bodyPr anchor="ctr"/>
          <a:lstStyle>
            <a:lvl1pPr algn="ctr" defTabSz="257175" rtl="0" eaLnBrk="1" latinLnBrk="0" hangingPunct="1">
              <a:spcBef>
                <a:spcPct val="0"/>
              </a:spcBef>
              <a:buNone/>
              <a:defRPr sz="2475" kern="1200">
                <a:solidFill>
                  <a:schemeClr val="tx1"/>
                </a:solidFill>
                <a:latin typeface="+mj-lt"/>
                <a:ea typeface="+mj-ea"/>
                <a:cs typeface="+mj-cs"/>
              </a:defRPr>
            </a:lvl1pPr>
          </a:lstStyle>
          <a:p>
            <a:pPr algn="l"/>
            <a:r>
              <a:rPr lang="de-DE" sz="2400" dirty="0">
                <a:latin typeface="Arial"/>
              </a:rPr>
              <a:t>Land-system </a:t>
            </a:r>
            <a:r>
              <a:rPr lang="de-DE" sz="2400" dirty="0" err="1">
                <a:latin typeface="Arial"/>
              </a:rPr>
              <a:t>change</a:t>
            </a:r>
            <a:endParaRPr lang="de-DE" sz="2400" dirty="0">
              <a:latin typeface="Arial"/>
            </a:endParaRPr>
          </a:p>
        </p:txBody>
      </p:sp>
      <p:sp>
        <p:nvSpPr>
          <p:cNvPr id="69" name="Flussdiagramm: Zusammenführen 68">
            <a:extLst>
              <a:ext uri="{FF2B5EF4-FFF2-40B4-BE49-F238E27FC236}">
                <a16:creationId xmlns:a16="http://schemas.microsoft.com/office/drawing/2014/main" id="{8F6B6066-C044-D4CB-C026-28DEBBA0D69E}"/>
              </a:ext>
            </a:extLst>
          </p:cNvPr>
          <p:cNvSpPr/>
          <p:nvPr/>
        </p:nvSpPr>
        <p:spPr>
          <a:xfrm rot="16200000">
            <a:off x="5373642" y="3173949"/>
            <a:ext cx="1620982" cy="886406"/>
          </a:xfrm>
          <a:prstGeom prst="flowChartMerge">
            <a:avLst/>
          </a:prstGeom>
          <a:solidFill>
            <a:srgbClr val="CCCCFF"/>
          </a:solidFill>
          <a:ln w="3175">
            <a:no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2" name="Textfeld 1">
            <a:extLst>
              <a:ext uri="{FF2B5EF4-FFF2-40B4-BE49-F238E27FC236}">
                <a16:creationId xmlns:a16="http://schemas.microsoft.com/office/drawing/2014/main" id="{150D48F0-913C-4FD1-C051-9ACDD8B29A79}"/>
              </a:ext>
            </a:extLst>
          </p:cNvPr>
          <p:cNvSpPr txBox="1"/>
          <p:nvPr/>
        </p:nvSpPr>
        <p:spPr>
          <a:xfrm>
            <a:off x="527600" y="3346232"/>
            <a:ext cx="7764164" cy="246221"/>
          </a:xfrm>
          <a:prstGeom prst="rect">
            <a:avLst/>
          </a:prstGeom>
          <a:noFill/>
        </p:spPr>
        <p:txBody>
          <a:bodyPr wrap="square">
            <a:spAutoFit/>
          </a:bodyPr>
          <a:lstStyle/>
          <a:p>
            <a:r>
              <a:rPr lang="de-DE" sz="1000" dirty="0">
                <a:latin typeface="Arial"/>
              </a:rPr>
              <a:t>Own </a:t>
            </a:r>
            <a:r>
              <a:rPr lang="de-DE" sz="1000" dirty="0" err="1">
                <a:latin typeface="Arial"/>
              </a:rPr>
              <a:t>figure</a:t>
            </a:r>
            <a:r>
              <a:rPr lang="de-DE" sz="1000" dirty="0">
                <a:latin typeface="Arial"/>
              </a:rPr>
              <a:t>, </a:t>
            </a:r>
            <a:r>
              <a:rPr lang="de-DE" sz="1000" dirty="0" err="1">
                <a:latin typeface="Arial"/>
              </a:rPr>
              <a:t>content</a:t>
            </a:r>
            <a:r>
              <a:rPr lang="de-DE" sz="1000" dirty="0">
                <a:latin typeface="Arial"/>
              </a:rPr>
              <a:t> </a:t>
            </a:r>
            <a:r>
              <a:rPr lang="de-DE" sz="1000" dirty="0" err="1">
                <a:latin typeface="Arial"/>
              </a:rPr>
              <a:t>based</a:t>
            </a:r>
            <a:r>
              <a:rPr lang="de-DE" sz="1000" dirty="0">
                <a:latin typeface="Arial"/>
              </a:rPr>
              <a:t> on Ott et al. (2006)</a:t>
            </a:r>
            <a:endParaRPr lang="de-DE" sz="1000" dirty="0"/>
          </a:p>
        </p:txBody>
      </p:sp>
      <p:sp>
        <p:nvSpPr>
          <p:cNvPr id="3" name="Textfeld 2">
            <a:extLst>
              <a:ext uri="{FF2B5EF4-FFF2-40B4-BE49-F238E27FC236}">
                <a16:creationId xmlns:a16="http://schemas.microsoft.com/office/drawing/2014/main" id="{F1AD1CB5-30DC-7A7F-54E2-38C6344FF560}"/>
              </a:ext>
            </a:extLst>
          </p:cNvPr>
          <p:cNvSpPr txBox="1"/>
          <p:nvPr/>
        </p:nvSpPr>
        <p:spPr>
          <a:xfrm>
            <a:off x="512550" y="6138798"/>
            <a:ext cx="7764164" cy="246221"/>
          </a:xfrm>
          <a:prstGeom prst="rect">
            <a:avLst/>
          </a:prstGeom>
          <a:noFill/>
        </p:spPr>
        <p:txBody>
          <a:bodyPr wrap="square">
            <a:spAutoFit/>
          </a:bodyPr>
          <a:lstStyle/>
          <a:p>
            <a:r>
              <a:rPr lang="de-DE" sz="1000" dirty="0">
                <a:latin typeface="Arial"/>
              </a:rPr>
              <a:t>Own </a:t>
            </a:r>
            <a:r>
              <a:rPr lang="de-DE" sz="1000" dirty="0" err="1">
                <a:latin typeface="Arial"/>
              </a:rPr>
              <a:t>figure</a:t>
            </a:r>
            <a:r>
              <a:rPr lang="de-DE" sz="1000" dirty="0">
                <a:latin typeface="Arial"/>
              </a:rPr>
              <a:t>, </a:t>
            </a:r>
            <a:r>
              <a:rPr lang="de-DE" sz="1000" dirty="0" err="1">
                <a:latin typeface="Arial"/>
              </a:rPr>
              <a:t>content</a:t>
            </a:r>
            <a:r>
              <a:rPr lang="de-DE" sz="1000" dirty="0">
                <a:latin typeface="Arial"/>
              </a:rPr>
              <a:t> </a:t>
            </a:r>
            <a:r>
              <a:rPr lang="de-DE" sz="1000" dirty="0" err="1">
                <a:latin typeface="Arial"/>
              </a:rPr>
              <a:t>based</a:t>
            </a:r>
            <a:r>
              <a:rPr lang="de-DE" sz="1000" dirty="0">
                <a:latin typeface="Arial"/>
              </a:rPr>
              <a:t> on Sutton et al. (2011)</a:t>
            </a:r>
            <a:endParaRPr lang="de-DE" sz="1000" dirty="0"/>
          </a:p>
        </p:txBody>
      </p:sp>
      <p:sp>
        <p:nvSpPr>
          <p:cNvPr id="5" name="Textfeld 4">
            <a:extLst>
              <a:ext uri="{FF2B5EF4-FFF2-40B4-BE49-F238E27FC236}">
                <a16:creationId xmlns:a16="http://schemas.microsoft.com/office/drawing/2014/main" id="{8B887D0E-9DF1-7337-7E74-F7021E9F5F1F}"/>
              </a:ext>
            </a:extLst>
          </p:cNvPr>
          <p:cNvSpPr txBox="1"/>
          <p:nvPr/>
        </p:nvSpPr>
        <p:spPr>
          <a:xfrm>
            <a:off x="0" y="400734"/>
            <a:ext cx="9483365" cy="523220"/>
          </a:xfrm>
          <a:prstGeom prst="rect">
            <a:avLst/>
          </a:prstGeom>
          <a:noFill/>
        </p:spPr>
        <p:txBody>
          <a:bodyPr wrap="square" rtlCol="0">
            <a:spAutoFit/>
          </a:bodyPr>
          <a:lstStyle/>
          <a:p>
            <a:r>
              <a:rPr lang="de-DE" sz="2800" dirty="0">
                <a:solidFill>
                  <a:schemeClr val="bg1"/>
                </a:solidFill>
                <a:latin typeface="Arial" panose="020B0604020202020204" pitchFamily="34" charset="0"/>
                <a:cs typeface="Arial" panose="020B0604020202020204" pitchFamily="34" charset="0"/>
              </a:rPr>
              <a:t>1. Motivation</a:t>
            </a:r>
          </a:p>
        </p:txBody>
      </p:sp>
      <p:sp>
        <p:nvSpPr>
          <p:cNvPr id="7" name="Titel 1">
            <a:extLst>
              <a:ext uri="{FF2B5EF4-FFF2-40B4-BE49-F238E27FC236}">
                <a16:creationId xmlns:a16="http://schemas.microsoft.com/office/drawing/2014/main" id="{916D8D12-98AE-E2F5-B7D8-C83120CE7ADF}"/>
              </a:ext>
            </a:extLst>
          </p:cNvPr>
          <p:cNvSpPr txBox="1">
            <a:spLocks/>
          </p:cNvSpPr>
          <p:nvPr/>
        </p:nvSpPr>
        <p:spPr>
          <a:xfrm>
            <a:off x="6353498" y="1262644"/>
            <a:ext cx="5702377" cy="368342"/>
          </a:xfrm>
          <a:prstGeom prst="rect">
            <a:avLst/>
          </a:prstGeom>
          <a:noFill/>
        </p:spPr>
        <p:txBody>
          <a:bodyPr anchor="ctr"/>
          <a:lstStyle>
            <a:lvl1pPr algn="ctr" defTabSz="257175" rtl="0" eaLnBrk="1" latinLnBrk="0" hangingPunct="1">
              <a:spcBef>
                <a:spcPct val="0"/>
              </a:spcBef>
              <a:buNone/>
              <a:defRPr sz="2475" kern="1200">
                <a:solidFill>
                  <a:schemeClr val="tx1"/>
                </a:solidFill>
                <a:latin typeface="+mj-lt"/>
                <a:ea typeface="+mj-ea"/>
                <a:cs typeface="+mj-cs"/>
              </a:defRPr>
            </a:lvl1pPr>
          </a:lstStyle>
          <a:p>
            <a:pPr algn="l"/>
            <a:r>
              <a:rPr lang="de-DE" sz="2400" dirty="0" err="1">
                <a:latin typeface="Arial"/>
              </a:rPr>
              <a:t>Internalizing</a:t>
            </a:r>
            <a:r>
              <a:rPr lang="de-DE" sz="2400" dirty="0">
                <a:latin typeface="Arial"/>
              </a:rPr>
              <a:t> </a:t>
            </a:r>
            <a:r>
              <a:rPr lang="de-DE" sz="2400" dirty="0" err="1">
                <a:latin typeface="Arial"/>
              </a:rPr>
              <a:t>externalities</a:t>
            </a:r>
            <a:endParaRPr lang="de-DE" sz="2400" dirty="0">
              <a:latin typeface="Arial"/>
            </a:endParaRPr>
          </a:p>
        </p:txBody>
      </p:sp>
      <p:sp>
        <p:nvSpPr>
          <p:cNvPr id="11" name="Textfeld 10">
            <a:extLst>
              <a:ext uri="{FF2B5EF4-FFF2-40B4-BE49-F238E27FC236}">
                <a16:creationId xmlns:a16="http://schemas.microsoft.com/office/drawing/2014/main" id="{E979852D-B0BA-5DA3-B1D6-34819FD73C80}"/>
              </a:ext>
            </a:extLst>
          </p:cNvPr>
          <p:cNvSpPr txBox="1"/>
          <p:nvPr/>
        </p:nvSpPr>
        <p:spPr>
          <a:xfrm>
            <a:off x="6673850" y="6203348"/>
            <a:ext cx="4163483" cy="246221"/>
          </a:xfrm>
          <a:prstGeom prst="rect">
            <a:avLst/>
          </a:prstGeom>
          <a:noFill/>
        </p:spPr>
        <p:txBody>
          <a:bodyPr wrap="square">
            <a:spAutoFit/>
          </a:bodyPr>
          <a:lstStyle/>
          <a:p>
            <a:r>
              <a:rPr lang="de-DE" sz="1000" dirty="0">
                <a:latin typeface="Arial"/>
              </a:rPr>
              <a:t>Own </a:t>
            </a:r>
            <a:r>
              <a:rPr lang="de-DE" sz="1000" dirty="0" err="1">
                <a:latin typeface="Arial"/>
              </a:rPr>
              <a:t>figure</a:t>
            </a:r>
            <a:r>
              <a:rPr lang="de-DE" sz="1000" dirty="0">
                <a:latin typeface="Arial"/>
              </a:rPr>
              <a:t>, </a:t>
            </a:r>
            <a:r>
              <a:rPr lang="de-DE" sz="1000" dirty="0" err="1">
                <a:latin typeface="Arial"/>
              </a:rPr>
              <a:t>content</a:t>
            </a:r>
            <a:r>
              <a:rPr lang="de-DE" sz="1000" dirty="0">
                <a:latin typeface="Arial"/>
              </a:rPr>
              <a:t> </a:t>
            </a:r>
            <a:r>
              <a:rPr lang="de-DE" sz="1000" dirty="0" err="1">
                <a:latin typeface="Arial"/>
              </a:rPr>
              <a:t>based</a:t>
            </a:r>
            <a:r>
              <a:rPr lang="de-DE" sz="1000" dirty="0">
                <a:latin typeface="Arial"/>
              </a:rPr>
              <a:t> on IMF (2010) and Sturm and Vogt (2011)</a:t>
            </a:r>
            <a:endParaRPr lang="de-DE" sz="1000" dirty="0"/>
          </a:p>
        </p:txBody>
      </p:sp>
      <p:sp>
        <p:nvSpPr>
          <p:cNvPr id="13" name="Rechteck 12">
            <a:extLst>
              <a:ext uri="{FF2B5EF4-FFF2-40B4-BE49-F238E27FC236}">
                <a16:creationId xmlns:a16="http://schemas.microsoft.com/office/drawing/2014/main" id="{2FF99448-FE56-13D8-72DA-4535731D655E}"/>
              </a:ext>
            </a:extLst>
          </p:cNvPr>
          <p:cNvSpPr/>
          <p:nvPr/>
        </p:nvSpPr>
        <p:spPr>
          <a:xfrm>
            <a:off x="535220" y="1634036"/>
            <a:ext cx="5201920" cy="1690542"/>
          </a:xfrm>
          <a:prstGeom prst="rect">
            <a:avLst/>
          </a:prstGeom>
          <a:solidFill>
            <a:schemeClr val="bg1"/>
          </a:solidFill>
          <a:ln>
            <a:solidFill>
              <a:srgbClr val="0059AB"/>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nvGrpSpPr>
          <p:cNvPr id="14" name="Gruppieren 13">
            <a:extLst>
              <a:ext uri="{FF2B5EF4-FFF2-40B4-BE49-F238E27FC236}">
                <a16:creationId xmlns:a16="http://schemas.microsoft.com/office/drawing/2014/main" id="{3A29DD89-228E-9C40-C056-1A92C8AADC07}"/>
              </a:ext>
            </a:extLst>
          </p:cNvPr>
          <p:cNvGrpSpPr/>
          <p:nvPr/>
        </p:nvGrpSpPr>
        <p:grpSpPr>
          <a:xfrm>
            <a:off x="639727" y="1708042"/>
            <a:ext cx="1881367" cy="1174516"/>
            <a:chOff x="100860" y="2520951"/>
            <a:chExt cx="1881367" cy="1174516"/>
          </a:xfrm>
        </p:grpSpPr>
        <p:pic>
          <p:nvPicPr>
            <p:cNvPr id="23" name="Grafik 22" descr="Laubbaum mit einfarbiger Füllung">
              <a:extLst>
                <a:ext uri="{FF2B5EF4-FFF2-40B4-BE49-F238E27FC236}">
                  <a16:creationId xmlns:a16="http://schemas.microsoft.com/office/drawing/2014/main" id="{B25B8A62-3301-1548-9CB9-416AE9822F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7827" y="2520951"/>
              <a:ext cx="914400" cy="914400"/>
            </a:xfrm>
            <a:prstGeom prst="rect">
              <a:avLst/>
            </a:prstGeom>
          </p:spPr>
        </p:pic>
        <p:pic>
          <p:nvPicPr>
            <p:cNvPr id="25" name="Grafik 24" descr="Waldszenerie mit einfarbiger Füllung">
              <a:extLst>
                <a:ext uri="{FF2B5EF4-FFF2-40B4-BE49-F238E27FC236}">
                  <a16:creationId xmlns:a16="http://schemas.microsoft.com/office/drawing/2014/main" id="{C734EE14-1276-5EF3-85C7-CB562FB552D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6814" y="2781067"/>
              <a:ext cx="914400" cy="914400"/>
            </a:xfrm>
            <a:prstGeom prst="rect">
              <a:avLst/>
            </a:prstGeom>
          </p:spPr>
        </p:pic>
        <p:pic>
          <p:nvPicPr>
            <p:cNvPr id="26" name="Grafik 25" descr="Laubbaum mit einfarbiger Füllung">
              <a:extLst>
                <a:ext uri="{FF2B5EF4-FFF2-40B4-BE49-F238E27FC236}">
                  <a16:creationId xmlns:a16="http://schemas.microsoft.com/office/drawing/2014/main" id="{83C18E95-1E93-E0D1-3D32-35C3857057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860" y="2727859"/>
              <a:ext cx="732463" cy="732463"/>
            </a:xfrm>
            <a:prstGeom prst="rect">
              <a:avLst/>
            </a:prstGeom>
          </p:spPr>
        </p:pic>
        <p:pic>
          <p:nvPicPr>
            <p:cNvPr id="27" name="Grafik 26" descr="Laubbaum mit einfarbiger Füllung">
              <a:extLst>
                <a:ext uri="{FF2B5EF4-FFF2-40B4-BE49-F238E27FC236}">
                  <a16:creationId xmlns:a16="http://schemas.microsoft.com/office/drawing/2014/main" id="{8E6DA574-73C2-E88C-1FB7-E810EFB7F5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9967" y="2522416"/>
              <a:ext cx="517301" cy="517301"/>
            </a:xfrm>
            <a:prstGeom prst="rect">
              <a:avLst/>
            </a:prstGeom>
          </p:spPr>
        </p:pic>
      </p:grpSp>
      <p:grpSp>
        <p:nvGrpSpPr>
          <p:cNvPr id="28" name="Gruppieren 27">
            <a:extLst>
              <a:ext uri="{FF2B5EF4-FFF2-40B4-BE49-F238E27FC236}">
                <a16:creationId xmlns:a16="http://schemas.microsoft.com/office/drawing/2014/main" id="{6EDA96DD-5577-E2A4-C99A-9C0615160C6E}"/>
              </a:ext>
            </a:extLst>
          </p:cNvPr>
          <p:cNvGrpSpPr/>
          <p:nvPr/>
        </p:nvGrpSpPr>
        <p:grpSpPr>
          <a:xfrm>
            <a:off x="3579201" y="1697727"/>
            <a:ext cx="2078541" cy="1145084"/>
            <a:chOff x="3263691" y="1832990"/>
            <a:chExt cx="2078541" cy="1145084"/>
          </a:xfrm>
        </p:grpSpPr>
        <p:pic>
          <p:nvPicPr>
            <p:cNvPr id="29" name="Grafik 28" descr="Baumstumpf mit einfarbiger Füllung">
              <a:extLst>
                <a:ext uri="{FF2B5EF4-FFF2-40B4-BE49-F238E27FC236}">
                  <a16:creationId xmlns:a16="http://schemas.microsoft.com/office/drawing/2014/main" id="{0B852BA9-90A0-FE74-4FDB-A37398513E7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96895" y="2411615"/>
              <a:ext cx="361617" cy="361617"/>
            </a:xfrm>
            <a:prstGeom prst="rect">
              <a:avLst/>
            </a:prstGeom>
          </p:spPr>
        </p:pic>
        <p:pic>
          <p:nvPicPr>
            <p:cNvPr id="30" name="Grafik 29" descr="Welkender Baum mit einfarbiger Füllung">
              <a:extLst>
                <a:ext uri="{FF2B5EF4-FFF2-40B4-BE49-F238E27FC236}">
                  <a16:creationId xmlns:a16="http://schemas.microsoft.com/office/drawing/2014/main" id="{BAF9F25C-126A-EF9B-2E11-6938497D070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427832" y="1900991"/>
              <a:ext cx="914400" cy="914400"/>
            </a:xfrm>
            <a:prstGeom prst="rect">
              <a:avLst/>
            </a:prstGeom>
          </p:spPr>
        </p:pic>
        <p:pic>
          <p:nvPicPr>
            <p:cNvPr id="31" name="Grafik 30" descr="Welkender Baum mit einfarbiger Füllung">
              <a:extLst>
                <a:ext uri="{FF2B5EF4-FFF2-40B4-BE49-F238E27FC236}">
                  <a16:creationId xmlns:a16="http://schemas.microsoft.com/office/drawing/2014/main" id="{6A3EB49B-25B5-8C08-C3CC-2C73BF91148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263691" y="2062341"/>
              <a:ext cx="698547" cy="698547"/>
            </a:xfrm>
            <a:prstGeom prst="rect">
              <a:avLst/>
            </a:prstGeom>
          </p:spPr>
        </p:pic>
        <p:pic>
          <p:nvPicPr>
            <p:cNvPr id="33" name="Grafik 32" descr="Welkender Baum mit einfarbiger Füllung">
              <a:extLst>
                <a:ext uri="{FF2B5EF4-FFF2-40B4-BE49-F238E27FC236}">
                  <a16:creationId xmlns:a16="http://schemas.microsoft.com/office/drawing/2014/main" id="{5439B8FD-6504-3969-D9E9-BB040ED12D1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784676" y="1832990"/>
              <a:ext cx="588892" cy="588892"/>
            </a:xfrm>
            <a:prstGeom prst="rect">
              <a:avLst/>
            </a:prstGeom>
          </p:spPr>
        </p:pic>
        <p:pic>
          <p:nvPicPr>
            <p:cNvPr id="34" name="Grafik 33" descr="Baumstumpf mit einfarbiger Füllung">
              <a:extLst>
                <a:ext uri="{FF2B5EF4-FFF2-40B4-BE49-F238E27FC236}">
                  <a16:creationId xmlns:a16="http://schemas.microsoft.com/office/drawing/2014/main" id="{B9E2C363-18DA-4D54-04DF-93BC6FAB697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99677" y="2698629"/>
              <a:ext cx="279445" cy="279445"/>
            </a:xfrm>
            <a:prstGeom prst="rect">
              <a:avLst/>
            </a:prstGeom>
          </p:spPr>
        </p:pic>
        <p:pic>
          <p:nvPicPr>
            <p:cNvPr id="37" name="Grafik 36" descr="Baumstumpf mit einfarbiger Füllung">
              <a:extLst>
                <a:ext uri="{FF2B5EF4-FFF2-40B4-BE49-F238E27FC236}">
                  <a16:creationId xmlns:a16="http://schemas.microsoft.com/office/drawing/2014/main" id="{F125CE6A-AC35-45C4-67AC-1694B14C2CA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13032" y="2642636"/>
              <a:ext cx="261192" cy="261192"/>
            </a:xfrm>
            <a:prstGeom prst="rect">
              <a:avLst/>
            </a:prstGeom>
          </p:spPr>
        </p:pic>
        <p:pic>
          <p:nvPicPr>
            <p:cNvPr id="38" name="Grafik 37" descr="Baumstumpf mit einfarbiger Füllung">
              <a:extLst>
                <a:ext uri="{FF2B5EF4-FFF2-40B4-BE49-F238E27FC236}">
                  <a16:creationId xmlns:a16="http://schemas.microsoft.com/office/drawing/2014/main" id="{60D68CD6-C12C-8013-2E4A-8C103011A76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19105" y="2755639"/>
              <a:ext cx="134633" cy="134633"/>
            </a:xfrm>
            <a:prstGeom prst="rect">
              <a:avLst/>
            </a:prstGeom>
          </p:spPr>
        </p:pic>
      </p:grpSp>
      <p:grpSp>
        <p:nvGrpSpPr>
          <p:cNvPr id="42" name="Gruppieren 41">
            <a:extLst>
              <a:ext uri="{FF2B5EF4-FFF2-40B4-BE49-F238E27FC236}">
                <a16:creationId xmlns:a16="http://schemas.microsoft.com/office/drawing/2014/main" id="{EA632513-E6D3-86C9-4685-EBAD9343D256}"/>
              </a:ext>
            </a:extLst>
          </p:cNvPr>
          <p:cNvGrpSpPr/>
          <p:nvPr/>
        </p:nvGrpSpPr>
        <p:grpSpPr>
          <a:xfrm>
            <a:off x="2538047" y="1717957"/>
            <a:ext cx="1058107" cy="588892"/>
            <a:chOff x="2508287" y="1945073"/>
            <a:chExt cx="1058107" cy="588892"/>
          </a:xfrm>
        </p:grpSpPr>
        <p:cxnSp>
          <p:nvCxnSpPr>
            <p:cNvPr id="44" name="Gerade Verbindung mit Pfeil 43">
              <a:extLst>
                <a:ext uri="{FF2B5EF4-FFF2-40B4-BE49-F238E27FC236}">
                  <a16:creationId xmlns:a16="http://schemas.microsoft.com/office/drawing/2014/main" id="{DCF2A2C4-8973-937D-E168-E4031D12C202}"/>
                </a:ext>
              </a:extLst>
            </p:cNvPr>
            <p:cNvCxnSpPr>
              <a:cxnSpLocks/>
            </p:cNvCxnSpPr>
            <p:nvPr/>
          </p:nvCxnSpPr>
          <p:spPr>
            <a:xfrm>
              <a:off x="2508287" y="2350195"/>
              <a:ext cx="1058107" cy="0"/>
            </a:xfrm>
            <a:prstGeom prst="straightConnector1">
              <a:avLst/>
            </a:prstGeom>
            <a:ln>
              <a:solidFill>
                <a:srgbClr val="CCCCFF"/>
              </a:solidFill>
              <a:tailEnd type="triangle"/>
            </a:ln>
          </p:spPr>
          <p:style>
            <a:lnRef idx="2">
              <a:schemeClr val="accent1"/>
            </a:lnRef>
            <a:fillRef idx="0">
              <a:schemeClr val="accent1"/>
            </a:fillRef>
            <a:effectRef idx="1">
              <a:schemeClr val="accent1"/>
            </a:effectRef>
            <a:fontRef idx="minor">
              <a:schemeClr val="tx1"/>
            </a:fontRef>
          </p:style>
        </p:cxnSp>
        <p:sp>
          <p:nvSpPr>
            <p:cNvPr id="45" name="Titel 1">
              <a:extLst>
                <a:ext uri="{FF2B5EF4-FFF2-40B4-BE49-F238E27FC236}">
                  <a16:creationId xmlns:a16="http://schemas.microsoft.com/office/drawing/2014/main" id="{8705EC8F-27DC-E2AA-33C6-0ECBEE6847CD}"/>
                </a:ext>
              </a:extLst>
            </p:cNvPr>
            <p:cNvSpPr txBox="1">
              <a:spLocks/>
            </p:cNvSpPr>
            <p:nvPr/>
          </p:nvSpPr>
          <p:spPr>
            <a:xfrm>
              <a:off x="2573174" y="1945073"/>
              <a:ext cx="894424" cy="588892"/>
            </a:xfrm>
            <a:prstGeom prst="rect">
              <a:avLst/>
            </a:prstGeom>
            <a:noFill/>
          </p:spPr>
          <p:txBody>
            <a:bodyPr/>
            <a:lstStyle>
              <a:lvl1pPr algn="ctr" defTabSz="257175" rtl="0" eaLnBrk="1" latinLnBrk="0" hangingPunct="1">
                <a:spcBef>
                  <a:spcPct val="0"/>
                </a:spcBef>
                <a:buNone/>
                <a:defRPr sz="2475" kern="1200">
                  <a:solidFill>
                    <a:schemeClr val="tx1"/>
                  </a:solidFill>
                  <a:latin typeface="+mj-lt"/>
                  <a:ea typeface="+mj-ea"/>
                  <a:cs typeface="+mj-cs"/>
                </a:defRPr>
              </a:lvl1pPr>
            </a:lstStyle>
            <a:p>
              <a:r>
                <a:rPr lang="de-DE" sz="2400" dirty="0">
                  <a:latin typeface="Arial"/>
                </a:rPr>
                <a:t>LUC</a:t>
              </a:r>
              <a:endParaRPr lang="de-DE" sz="1100" dirty="0">
                <a:latin typeface="Arial"/>
              </a:endParaRPr>
            </a:p>
          </p:txBody>
        </p:sp>
      </p:grpSp>
      <p:grpSp>
        <p:nvGrpSpPr>
          <p:cNvPr id="46" name="Gruppieren 45">
            <a:extLst>
              <a:ext uri="{FF2B5EF4-FFF2-40B4-BE49-F238E27FC236}">
                <a16:creationId xmlns:a16="http://schemas.microsoft.com/office/drawing/2014/main" id="{FD833D30-A012-0646-2948-F567A368E5C2}"/>
              </a:ext>
            </a:extLst>
          </p:cNvPr>
          <p:cNvGrpSpPr/>
          <p:nvPr/>
        </p:nvGrpSpPr>
        <p:grpSpPr>
          <a:xfrm>
            <a:off x="2023394" y="2024033"/>
            <a:ext cx="2053506" cy="1300545"/>
            <a:chOff x="1993634" y="2251149"/>
            <a:chExt cx="2053506" cy="1300545"/>
          </a:xfrm>
        </p:grpSpPr>
        <p:sp>
          <p:nvSpPr>
            <p:cNvPr id="48" name="Bogen 47">
              <a:extLst>
                <a:ext uri="{FF2B5EF4-FFF2-40B4-BE49-F238E27FC236}">
                  <a16:creationId xmlns:a16="http://schemas.microsoft.com/office/drawing/2014/main" id="{4214CA23-8D66-C399-201E-593537C86F41}"/>
                </a:ext>
              </a:extLst>
            </p:cNvPr>
            <p:cNvSpPr/>
            <p:nvPr/>
          </p:nvSpPr>
          <p:spPr>
            <a:xfrm rot="5400000">
              <a:off x="2547987" y="1879658"/>
              <a:ext cx="914368" cy="1657350"/>
            </a:xfrm>
            <a:prstGeom prst="arc">
              <a:avLst>
                <a:gd name="adj1" fmla="val 16973625"/>
                <a:gd name="adj2" fmla="val 4708403"/>
              </a:avLst>
            </a:prstGeom>
            <a:ln>
              <a:solidFill>
                <a:srgbClr val="CCCCFF"/>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50" name="Titel 1">
              <a:extLst>
                <a:ext uri="{FF2B5EF4-FFF2-40B4-BE49-F238E27FC236}">
                  <a16:creationId xmlns:a16="http://schemas.microsoft.com/office/drawing/2014/main" id="{388EF32B-F946-A117-C373-6B0E15B349FE}"/>
                </a:ext>
              </a:extLst>
            </p:cNvPr>
            <p:cNvSpPr txBox="1">
              <a:spLocks/>
            </p:cNvSpPr>
            <p:nvPr/>
          </p:nvSpPr>
          <p:spPr>
            <a:xfrm>
              <a:off x="1993634" y="3094494"/>
              <a:ext cx="2053506" cy="457200"/>
            </a:xfrm>
            <a:prstGeom prst="rect">
              <a:avLst/>
            </a:prstGeom>
            <a:noFill/>
          </p:spPr>
          <p:txBody>
            <a:bodyPr/>
            <a:lstStyle>
              <a:lvl1pPr algn="ctr" defTabSz="257175" rtl="0" eaLnBrk="1" latinLnBrk="0" hangingPunct="1">
                <a:spcBef>
                  <a:spcPct val="0"/>
                </a:spcBef>
                <a:buNone/>
                <a:defRPr sz="2475" kern="1200">
                  <a:solidFill>
                    <a:schemeClr val="tx1"/>
                  </a:solidFill>
                  <a:latin typeface="+mj-lt"/>
                  <a:ea typeface="+mj-ea"/>
                  <a:cs typeface="+mj-cs"/>
                </a:defRPr>
              </a:lvl1pPr>
            </a:lstStyle>
            <a:p>
              <a:r>
                <a:rPr lang="de-DE" sz="2400" dirty="0" err="1">
                  <a:latin typeface="Arial"/>
                </a:rPr>
                <a:t>Reforestation</a:t>
              </a:r>
              <a:endParaRPr lang="de-DE" sz="1100" dirty="0">
                <a:latin typeface="Arial"/>
              </a:endParaRPr>
            </a:p>
          </p:txBody>
        </p:sp>
        <p:pic>
          <p:nvPicPr>
            <p:cNvPr id="51" name="Grafik 50" descr="Geld mit einfarbiger Füllung">
              <a:extLst>
                <a:ext uri="{FF2B5EF4-FFF2-40B4-BE49-F238E27FC236}">
                  <a16:creationId xmlns:a16="http://schemas.microsoft.com/office/drawing/2014/main" id="{C9D0E911-CD2A-75DA-D78F-32AC9D3A1C4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921085" y="2530066"/>
              <a:ext cx="588892" cy="588892"/>
            </a:xfrm>
            <a:prstGeom prst="rect">
              <a:avLst/>
            </a:prstGeom>
          </p:spPr>
        </p:pic>
        <p:pic>
          <p:nvPicPr>
            <p:cNvPr id="53" name="Grafik 52" descr="Münzen mit einfarbiger Füllung">
              <a:extLst>
                <a:ext uri="{FF2B5EF4-FFF2-40B4-BE49-F238E27FC236}">
                  <a16:creationId xmlns:a16="http://schemas.microsoft.com/office/drawing/2014/main" id="{27769462-5B6C-F80A-35C5-E00FF6900BC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460812" y="2624141"/>
              <a:ext cx="457200" cy="457200"/>
            </a:xfrm>
            <a:prstGeom prst="rect">
              <a:avLst/>
            </a:prstGeom>
          </p:spPr>
        </p:pic>
      </p:grpSp>
      <p:sp>
        <p:nvSpPr>
          <p:cNvPr id="59" name="Titel 1">
            <a:extLst>
              <a:ext uri="{FF2B5EF4-FFF2-40B4-BE49-F238E27FC236}">
                <a16:creationId xmlns:a16="http://schemas.microsoft.com/office/drawing/2014/main" id="{4399D914-F931-0407-A778-6AEEB8768599}"/>
              </a:ext>
            </a:extLst>
          </p:cNvPr>
          <p:cNvSpPr txBox="1">
            <a:spLocks/>
          </p:cNvSpPr>
          <p:nvPr/>
        </p:nvSpPr>
        <p:spPr>
          <a:xfrm>
            <a:off x="516190" y="1253440"/>
            <a:ext cx="4684352" cy="368342"/>
          </a:xfrm>
          <a:prstGeom prst="rect">
            <a:avLst/>
          </a:prstGeom>
          <a:noFill/>
        </p:spPr>
        <p:txBody>
          <a:bodyPr anchor="ctr"/>
          <a:lstStyle>
            <a:lvl1pPr algn="ctr" defTabSz="257175" rtl="0" eaLnBrk="1" latinLnBrk="0" hangingPunct="1">
              <a:spcBef>
                <a:spcPct val="0"/>
              </a:spcBef>
              <a:buNone/>
              <a:defRPr sz="2475" kern="1200">
                <a:solidFill>
                  <a:schemeClr val="tx1"/>
                </a:solidFill>
                <a:latin typeface="+mj-lt"/>
                <a:ea typeface="+mj-ea"/>
                <a:cs typeface="+mj-cs"/>
              </a:defRPr>
            </a:lvl1pPr>
          </a:lstStyle>
          <a:p>
            <a:pPr algn="l"/>
            <a:r>
              <a:rPr lang="de-DE" sz="2400" dirty="0">
                <a:latin typeface="Arial"/>
              </a:rPr>
              <a:t>Land-system </a:t>
            </a:r>
            <a:r>
              <a:rPr lang="de-DE" sz="2400" dirty="0" err="1">
                <a:latin typeface="Arial"/>
              </a:rPr>
              <a:t>change</a:t>
            </a:r>
            <a:endParaRPr lang="de-DE" sz="2400" dirty="0">
              <a:latin typeface="Arial"/>
            </a:endParaRPr>
          </a:p>
        </p:txBody>
      </p:sp>
      <p:sp>
        <p:nvSpPr>
          <p:cNvPr id="70" name="Titel 1">
            <a:extLst>
              <a:ext uri="{FF2B5EF4-FFF2-40B4-BE49-F238E27FC236}">
                <a16:creationId xmlns:a16="http://schemas.microsoft.com/office/drawing/2014/main" id="{501B4FE6-CED3-70B5-95F3-2B76822AC1FC}"/>
              </a:ext>
            </a:extLst>
          </p:cNvPr>
          <p:cNvSpPr txBox="1">
            <a:spLocks/>
          </p:cNvSpPr>
          <p:nvPr/>
        </p:nvSpPr>
        <p:spPr>
          <a:xfrm>
            <a:off x="527600" y="3617152"/>
            <a:ext cx="4684352" cy="368342"/>
          </a:xfrm>
          <a:prstGeom prst="rect">
            <a:avLst/>
          </a:prstGeom>
          <a:noFill/>
        </p:spPr>
        <p:txBody>
          <a:bodyPr anchor="ctr"/>
          <a:lstStyle>
            <a:lvl1pPr algn="ctr" defTabSz="257175" rtl="0" eaLnBrk="1" latinLnBrk="0" hangingPunct="1">
              <a:spcBef>
                <a:spcPct val="0"/>
              </a:spcBef>
              <a:buNone/>
              <a:defRPr sz="2475" kern="1200">
                <a:solidFill>
                  <a:schemeClr val="tx1"/>
                </a:solidFill>
                <a:latin typeface="+mj-lt"/>
                <a:ea typeface="+mj-ea"/>
                <a:cs typeface="+mj-cs"/>
              </a:defRPr>
            </a:lvl1pPr>
          </a:lstStyle>
          <a:p>
            <a:pPr algn="l"/>
            <a:r>
              <a:rPr lang="de-DE" sz="2400" dirty="0" err="1">
                <a:latin typeface="Arial"/>
              </a:rPr>
              <a:t>Biochemical</a:t>
            </a:r>
            <a:r>
              <a:rPr lang="de-DE" sz="2400" dirty="0">
                <a:latin typeface="Arial"/>
              </a:rPr>
              <a:t> </a:t>
            </a:r>
            <a:r>
              <a:rPr lang="de-DE" sz="2400" dirty="0" err="1">
                <a:latin typeface="Arial"/>
              </a:rPr>
              <a:t>flows</a:t>
            </a:r>
            <a:r>
              <a:rPr lang="de-DE" sz="2400" dirty="0">
                <a:latin typeface="Arial"/>
              </a:rPr>
              <a:t> (</a:t>
            </a:r>
            <a:r>
              <a:rPr lang="de-DE" sz="2400" dirty="0" err="1">
                <a:latin typeface="Arial"/>
              </a:rPr>
              <a:t>nitrogen</a:t>
            </a:r>
            <a:r>
              <a:rPr lang="de-DE" sz="2400" dirty="0">
                <a:latin typeface="Arial"/>
              </a:rPr>
              <a:t>)</a:t>
            </a:r>
          </a:p>
        </p:txBody>
      </p:sp>
      <p:sp>
        <p:nvSpPr>
          <p:cNvPr id="71" name="Rechteck 70">
            <a:extLst>
              <a:ext uri="{FF2B5EF4-FFF2-40B4-BE49-F238E27FC236}">
                <a16:creationId xmlns:a16="http://schemas.microsoft.com/office/drawing/2014/main" id="{DE7D9E59-8059-8931-28CA-50B51992051E}"/>
              </a:ext>
            </a:extLst>
          </p:cNvPr>
          <p:cNvSpPr/>
          <p:nvPr/>
        </p:nvSpPr>
        <p:spPr>
          <a:xfrm>
            <a:off x="539010" y="3991243"/>
            <a:ext cx="5201920" cy="2122855"/>
          </a:xfrm>
          <a:prstGeom prst="rect">
            <a:avLst/>
          </a:prstGeom>
          <a:solidFill>
            <a:schemeClr val="bg1"/>
          </a:solidFill>
          <a:ln>
            <a:solidFill>
              <a:srgbClr val="0059AB"/>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nvGrpSpPr>
          <p:cNvPr id="72" name="Gruppieren 71">
            <a:extLst>
              <a:ext uri="{FF2B5EF4-FFF2-40B4-BE49-F238E27FC236}">
                <a16:creationId xmlns:a16="http://schemas.microsoft.com/office/drawing/2014/main" id="{08BED1C5-716A-DB1E-9131-A86CA1A5134D}"/>
              </a:ext>
            </a:extLst>
          </p:cNvPr>
          <p:cNvGrpSpPr/>
          <p:nvPr/>
        </p:nvGrpSpPr>
        <p:grpSpPr>
          <a:xfrm>
            <a:off x="2258168" y="4338950"/>
            <a:ext cx="1776314" cy="485672"/>
            <a:chOff x="2125768" y="4644715"/>
            <a:chExt cx="1776314" cy="485672"/>
          </a:xfrm>
        </p:grpSpPr>
        <p:cxnSp>
          <p:nvCxnSpPr>
            <p:cNvPr id="73" name="Gerade Verbindung mit Pfeil 72">
              <a:extLst>
                <a:ext uri="{FF2B5EF4-FFF2-40B4-BE49-F238E27FC236}">
                  <a16:creationId xmlns:a16="http://schemas.microsoft.com/office/drawing/2014/main" id="{222742FE-2FDA-EC78-94F1-BE03FE35B082}"/>
                </a:ext>
              </a:extLst>
            </p:cNvPr>
            <p:cNvCxnSpPr>
              <a:cxnSpLocks/>
            </p:cNvCxnSpPr>
            <p:nvPr/>
          </p:nvCxnSpPr>
          <p:spPr>
            <a:xfrm>
              <a:off x="2140905" y="5130387"/>
              <a:ext cx="1761177" cy="0"/>
            </a:xfrm>
            <a:prstGeom prst="straightConnector1">
              <a:avLst/>
            </a:prstGeom>
            <a:ln>
              <a:solidFill>
                <a:srgbClr val="CCCCFF"/>
              </a:solidFill>
              <a:tailEnd type="triangle"/>
            </a:ln>
          </p:spPr>
          <p:style>
            <a:lnRef idx="2">
              <a:schemeClr val="accent1"/>
            </a:lnRef>
            <a:fillRef idx="0">
              <a:schemeClr val="accent1"/>
            </a:fillRef>
            <a:effectRef idx="1">
              <a:schemeClr val="accent1"/>
            </a:effectRef>
            <a:fontRef idx="minor">
              <a:schemeClr val="tx1"/>
            </a:fontRef>
          </p:style>
        </p:cxnSp>
        <p:sp>
          <p:nvSpPr>
            <p:cNvPr id="74" name="Titel 1">
              <a:extLst>
                <a:ext uri="{FF2B5EF4-FFF2-40B4-BE49-F238E27FC236}">
                  <a16:creationId xmlns:a16="http://schemas.microsoft.com/office/drawing/2014/main" id="{27E20A16-7505-2AAC-4587-1DAFA3132D88}"/>
                </a:ext>
              </a:extLst>
            </p:cNvPr>
            <p:cNvSpPr txBox="1">
              <a:spLocks/>
            </p:cNvSpPr>
            <p:nvPr/>
          </p:nvSpPr>
          <p:spPr>
            <a:xfrm>
              <a:off x="2125768" y="4644715"/>
              <a:ext cx="1756023" cy="457200"/>
            </a:xfrm>
            <a:prstGeom prst="rect">
              <a:avLst/>
            </a:prstGeom>
            <a:noFill/>
          </p:spPr>
          <p:txBody>
            <a:bodyPr/>
            <a:lstStyle>
              <a:lvl1pPr algn="ctr" defTabSz="257175" rtl="0" eaLnBrk="1" latinLnBrk="0" hangingPunct="1">
                <a:spcBef>
                  <a:spcPct val="0"/>
                </a:spcBef>
                <a:buNone/>
                <a:defRPr sz="2475" kern="1200">
                  <a:solidFill>
                    <a:schemeClr val="tx1"/>
                  </a:solidFill>
                  <a:latin typeface="+mj-lt"/>
                  <a:ea typeface="+mj-ea"/>
                  <a:cs typeface="+mj-cs"/>
                </a:defRPr>
              </a:lvl1pPr>
            </a:lstStyle>
            <a:p>
              <a:r>
                <a:rPr lang="de-DE" sz="2000" dirty="0" err="1">
                  <a:latin typeface="Arial"/>
                </a:rPr>
                <a:t>Fertilization</a:t>
              </a:r>
              <a:endParaRPr lang="de-DE" sz="1050" dirty="0">
                <a:latin typeface="Arial"/>
              </a:endParaRPr>
            </a:p>
          </p:txBody>
        </p:sp>
      </p:grpSp>
      <p:sp>
        <p:nvSpPr>
          <p:cNvPr id="75" name="Bogen 74">
            <a:extLst>
              <a:ext uri="{FF2B5EF4-FFF2-40B4-BE49-F238E27FC236}">
                <a16:creationId xmlns:a16="http://schemas.microsoft.com/office/drawing/2014/main" id="{E45E267D-6CF0-B168-C838-9BA2ADB88A89}"/>
              </a:ext>
            </a:extLst>
          </p:cNvPr>
          <p:cNvSpPr/>
          <p:nvPr/>
        </p:nvSpPr>
        <p:spPr>
          <a:xfrm rot="5400000">
            <a:off x="2673361" y="4204253"/>
            <a:ext cx="914368" cy="2155105"/>
          </a:xfrm>
          <a:prstGeom prst="arc">
            <a:avLst>
              <a:gd name="adj1" fmla="val 16973625"/>
              <a:gd name="adj2" fmla="val 4708403"/>
            </a:avLst>
          </a:prstGeom>
          <a:ln>
            <a:solidFill>
              <a:srgbClr val="CCCCFF"/>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76" name="Titel 1">
            <a:extLst>
              <a:ext uri="{FF2B5EF4-FFF2-40B4-BE49-F238E27FC236}">
                <a16:creationId xmlns:a16="http://schemas.microsoft.com/office/drawing/2014/main" id="{EDFDC740-6571-382B-F8C9-9F9ACA3CE817}"/>
              </a:ext>
            </a:extLst>
          </p:cNvPr>
          <p:cNvSpPr txBox="1">
            <a:spLocks/>
          </p:cNvSpPr>
          <p:nvPr/>
        </p:nvSpPr>
        <p:spPr>
          <a:xfrm>
            <a:off x="1989365" y="5696995"/>
            <a:ext cx="2276954" cy="457200"/>
          </a:xfrm>
          <a:prstGeom prst="rect">
            <a:avLst/>
          </a:prstGeom>
          <a:noFill/>
        </p:spPr>
        <p:txBody>
          <a:bodyPr/>
          <a:lstStyle>
            <a:lvl1pPr algn="ctr" defTabSz="257175" rtl="0" eaLnBrk="1" latinLnBrk="0" hangingPunct="1">
              <a:spcBef>
                <a:spcPct val="0"/>
              </a:spcBef>
              <a:buNone/>
              <a:defRPr sz="2475" kern="1200">
                <a:solidFill>
                  <a:schemeClr val="tx1"/>
                </a:solidFill>
                <a:latin typeface="+mj-lt"/>
                <a:ea typeface="+mj-ea"/>
                <a:cs typeface="+mj-cs"/>
              </a:defRPr>
            </a:lvl1pPr>
          </a:lstStyle>
          <a:p>
            <a:r>
              <a:rPr lang="de-DE" sz="2000" dirty="0" err="1">
                <a:latin typeface="Arial"/>
              </a:rPr>
              <a:t>Water</a:t>
            </a:r>
            <a:r>
              <a:rPr lang="de-DE" sz="2000" dirty="0">
                <a:latin typeface="Arial"/>
              </a:rPr>
              <a:t> </a:t>
            </a:r>
            <a:r>
              <a:rPr lang="de-DE" sz="2000" dirty="0" err="1">
                <a:latin typeface="Arial"/>
              </a:rPr>
              <a:t>purification</a:t>
            </a:r>
            <a:endParaRPr lang="de-DE" sz="1050" dirty="0">
              <a:latin typeface="Arial"/>
            </a:endParaRPr>
          </a:p>
        </p:txBody>
      </p:sp>
      <p:pic>
        <p:nvPicPr>
          <p:cNvPr id="77" name="Grafik 76" descr="Geld mit einfarbiger Füllung">
            <a:extLst>
              <a:ext uri="{FF2B5EF4-FFF2-40B4-BE49-F238E27FC236}">
                <a16:creationId xmlns:a16="http://schemas.microsoft.com/office/drawing/2014/main" id="{7B188CA4-D541-D05E-77EF-F964D3BE395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083220" y="5117003"/>
            <a:ext cx="588892" cy="588892"/>
          </a:xfrm>
          <a:prstGeom prst="rect">
            <a:avLst/>
          </a:prstGeom>
        </p:spPr>
      </p:pic>
      <p:pic>
        <p:nvPicPr>
          <p:cNvPr id="78" name="Grafik 77" descr="Münzen mit einfarbiger Füllung">
            <a:extLst>
              <a:ext uri="{FF2B5EF4-FFF2-40B4-BE49-F238E27FC236}">
                <a16:creationId xmlns:a16="http://schemas.microsoft.com/office/drawing/2014/main" id="{3B34C4EE-A25A-609F-24B6-7BEEA86C6A4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595194" y="5190398"/>
            <a:ext cx="457200" cy="457200"/>
          </a:xfrm>
          <a:prstGeom prst="rect">
            <a:avLst/>
          </a:prstGeom>
        </p:spPr>
      </p:pic>
      <p:pic>
        <p:nvPicPr>
          <p:cNvPr id="79" name="Grafik 78">
            <a:extLst>
              <a:ext uri="{FF2B5EF4-FFF2-40B4-BE49-F238E27FC236}">
                <a16:creationId xmlns:a16="http://schemas.microsoft.com/office/drawing/2014/main" id="{A2CBBEDF-C95D-149E-A805-17427BD71100}"/>
              </a:ext>
            </a:extLst>
          </p:cNvPr>
          <p:cNvPicPr>
            <a:picLocks noChangeAspect="1"/>
          </p:cNvPicPr>
          <p:nvPr/>
        </p:nvPicPr>
        <p:blipFill>
          <a:blip r:embed="rId15">
            <a:duotone>
              <a:schemeClr val="accent4">
                <a:shade val="45000"/>
                <a:satMod val="135000"/>
              </a:schemeClr>
              <a:prstClr val="white"/>
            </a:duotone>
            <a:extLst>
              <a:ext uri="{BEBA8EAE-BF5A-486C-A8C5-ECC9F3942E4B}">
                <a14:imgProps xmlns:a14="http://schemas.microsoft.com/office/drawing/2010/main">
                  <a14:imgLayer r:embed="rId16">
                    <a14:imgEffect>
                      <a14:saturation sat="66000"/>
                    </a14:imgEffect>
                    <a14:imgEffect>
                      <a14:brightnessContrast bright="40000" contrast="40000"/>
                    </a14:imgEffect>
                  </a14:imgLayer>
                </a14:imgProps>
              </a:ext>
            </a:extLst>
          </a:blip>
          <a:stretch>
            <a:fillRect/>
          </a:stretch>
        </p:blipFill>
        <p:spPr>
          <a:xfrm>
            <a:off x="680177" y="3961399"/>
            <a:ext cx="1432684" cy="2060627"/>
          </a:xfrm>
          <a:prstGeom prst="rect">
            <a:avLst/>
          </a:prstGeom>
        </p:spPr>
      </p:pic>
      <p:pic>
        <p:nvPicPr>
          <p:cNvPr id="80" name="Grafik 79">
            <a:extLst>
              <a:ext uri="{FF2B5EF4-FFF2-40B4-BE49-F238E27FC236}">
                <a16:creationId xmlns:a16="http://schemas.microsoft.com/office/drawing/2014/main" id="{F5FA2599-739F-98C7-F05D-153B26678647}"/>
              </a:ext>
            </a:extLst>
          </p:cNvPr>
          <p:cNvPicPr>
            <a:picLocks noChangeAspect="1"/>
          </p:cNvPicPr>
          <p:nvPr/>
        </p:nvPicPr>
        <p:blipFill>
          <a:blip r:embed="rId17">
            <a:duotone>
              <a:schemeClr val="accent4">
                <a:shade val="45000"/>
                <a:satMod val="135000"/>
              </a:schemeClr>
              <a:prstClr val="white"/>
            </a:duotone>
            <a:extLst>
              <a:ext uri="{BEBA8EAE-BF5A-486C-A8C5-ECC9F3942E4B}">
                <a14:imgProps xmlns:a14="http://schemas.microsoft.com/office/drawing/2010/main">
                  <a14:imgLayer r:embed="rId18">
                    <a14:imgEffect>
                      <a14:brightnessContrast bright="40000" contrast="40000"/>
                    </a14:imgEffect>
                  </a14:imgLayer>
                </a14:imgProps>
              </a:ext>
            </a:extLst>
          </a:blip>
          <a:stretch>
            <a:fillRect/>
          </a:stretch>
        </p:blipFill>
        <p:spPr>
          <a:xfrm>
            <a:off x="4154445" y="3961399"/>
            <a:ext cx="1438781" cy="2103302"/>
          </a:xfrm>
          <a:prstGeom prst="rect">
            <a:avLst/>
          </a:prstGeom>
        </p:spPr>
      </p:pic>
    </p:spTree>
    <p:extLst>
      <p:ext uri="{BB962C8B-B14F-4D97-AF65-F5344CB8AC3E}">
        <p14:creationId xmlns:p14="http://schemas.microsoft.com/office/powerpoint/2010/main" val="936992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mph" presetSubtype="1" autoRev="1" nodeType="withEffect">
                                  <p:stCondLst>
                                    <p:cond delay="0"/>
                                  </p:stCondLst>
                                  <p:childTnLst>
                                    <p:set>
                                      <p:cBhvr>
                                        <p:cTn id="6" dur="1000"/>
                                        <p:tgtEl>
                                          <p:spTgt spid="164"/>
                                        </p:tgtEl>
                                        <p:attrNameLst>
                                          <p:attrName>stroke.color</p:attrName>
                                        </p:attrNameLst>
                                      </p:cBhvr>
                                      <p:to>
                                        <p:clrVal>
                                          <a:srgbClr val="C00000"/>
                                        </p:clrVal>
                                      </p:to>
                                    </p:set>
                                    <p:set>
                                      <p:cBhvr>
                                        <p:cTn id="7" dur="1000"/>
                                        <p:tgtEl>
                                          <p:spTgt spid="164"/>
                                        </p:tgtEl>
                                        <p:attrNameLst>
                                          <p:attrName>stroke.on</p:attrName>
                                        </p:attrNameLst>
                                      </p:cBhvr>
                                      <p:to>
                                        <p:strVal val="true"/>
                                      </p:to>
                                    </p:se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7" presetClass="emph" presetSubtype="1" autoRev="1" nodeType="clickEffect">
                                  <p:stCondLst>
                                    <p:cond delay="0"/>
                                  </p:stCondLst>
                                  <p:childTnLst>
                                    <p:set>
                                      <p:cBhvr>
                                        <p:cTn id="14" dur="1000"/>
                                        <p:tgtEl>
                                          <p:spTgt spid="163"/>
                                        </p:tgtEl>
                                        <p:attrNameLst>
                                          <p:attrName>stroke.color</p:attrName>
                                        </p:attrNameLst>
                                      </p:cBhvr>
                                      <p:to>
                                        <p:clrVal>
                                          <a:srgbClr val="C00000"/>
                                        </p:clrVal>
                                      </p:to>
                                    </p:set>
                                    <p:set>
                                      <p:cBhvr>
                                        <p:cTn id="15" dur="1000"/>
                                        <p:tgtEl>
                                          <p:spTgt spid="163"/>
                                        </p:tgtEl>
                                        <p:attrNameLst>
                                          <p:attrName>stroke.on</p:attrName>
                                        </p:attrNameLst>
                                      </p:cBhvr>
                                      <p:to>
                                        <p:strVal val="true"/>
                                      </p:to>
                                    </p:se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76"/>
                                        </p:tgtEl>
                                        <p:attrNameLst>
                                          <p:attrName>style.visibility</p:attrName>
                                        </p:attrNameLst>
                                      </p:cBhvr>
                                      <p:to>
                                        <p:strVal val="visible"/>
                                      </p:to>
                                    </p:set>
                                    <p:animEffect transition="in" filter="wipe(up)">
                                      <p:cBhvr>
                                        <p:cTn id="23" dur="1000"/>
                                        <p:tgtEl>
                                          <p:spTgt spid="176"/>
                                        </p:tgtEl>
                                      </p:cBhvr>
                                    </p:animEffect>
                                  </p:childTnLst>
                                </p:cTn>
                              </p:par>
                              <p:par>
                                <p:cTn id="24" presetID="22" presetClass="entr" presetSubtype="2" fill="hold" nodeType="withEffect">
                                  <p:stCondLst>
                                    <p:cond delay="0"/>
                                  </p:stCondLst>
                                  <p:childTnLst>
                                    <p:set>
                                      <p:cBhvr>
                                        <p:cTn id="25" dur="1" fill="hold">
                                          <p:stCondLst>
                                            <p:cond delay="0"/>
                                          </p:stCondLst>
                                        </p:cTn>
                                        <p:tgtEl>
                                          <p:spTgt spid="175"/>
                                        </p:tgtEl>
                                        <p:attrNameLst>
                                          <p:attrName>style.visibility</p:attrName>
                                        </p:attrNameLst>
                                      </p:cBhvr>
                                      <p:to>
                                        <p:strVal val="visible"/>
                                      </p:to>
                                    </p:set>
                                    <p:animEffect transition="in" filter="wipe(right)">
                                      <p:cBhvr>
                                        <p:cTn id="26" dur="1000"/>
                                        <p:tgtEl>
                                          <p:spTgt spid="175"/>
                                        </p:tgtEl>
                                      </p:cBhvr>
                                    </p:animEffect>
                                  </p:childTnLst>
                                </p:cTn>
                              </p:par>
                              <p:par>
                                <p:cTn id="27" presetID="10" presetClass="exit" presetSubtype="0" fill="hold" grpId="0" nodeType="withEffect">
                                  <p:stCondLst>
                                    <p:cond delay="0"/>
                                  </p:stCondLst>
                                  <p:childTnLst>
                                    <p:animEffect transition="out" filter="fade">
                                      <p:cBhvr>
                                        <p:cTn id="28" dur="500"/>
                                        <p:tgtEl>
                                          <p:spTgt spid="69"/>
                                        </p:tgtEl>
                                      </p:cBhvr>
                                    </p:animEffect>
                                    <p:set>
                                      <p:cBhvr>
                                        <p:cTn id="29" dur="1" fill="hold">
                                          <p:stCondLst>
                                            <p:cond delay="499"/>
                                          </p:stCondLst>
                                        </p:cTn>
                                        <p:tgtEl>
                                          <p:spTgt spid="69"/>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par>
                                <p:cTn id="33" presetID="10" presetClass="entr" presetSubtype="0" fill="hold" grpId="0" nodeType="withEffect">
                                  <p:stCondLst>
                                    <p:cond delay="0"/>
                                  </p:stCondLst>
                                  <p:childTnLst>
                                    <p:set>
                                      <p:cBhvr>
                                        <p:cTn id="34" dur="1" fill="hold">
                                          <p:stCondLst>
                                            <p:cond delay="0"/>
                                          </p:stCondLst>
                                        </p:cTn>
                                        <p:tgtEl>
                                          <p:spTgt spid="168"/>
                                        </p:tgtEl>
                                        <p:attrNameLst>
                                          <p:attrName>style.visibility</p:attrName>
                                        </p:attrNameLst>
                                      </p:cBhvr>
                                      <p:to>
                                        <p:strVal val="visible"/>
                                      </p:to>
                                    </p:set>
                                    <p:animEffect transition="in" filter="fade">
                                      <p:cBhvr>
                                        <p:cTn id="35" dur="500"/>
                                        <p:tgtEl>
                                          <p:spTgt spid="16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77"/>
                                        </p:tgtEl>
                                        <p:attrNameLst>
                                          <p:attrName>style.visibility</p:attrName>
                                        </p:attrNameLst>
                                      </p:cBhvr>
                                      <p:to>
                                        <p:strVal val="visible"/>
                                      </p:to>
                                    </p:set>
                                    <p:animEffect transition="in" filter="fade">
                                      <p:cBhvr>
                                        <p:cTn id="38" dur="500"/>
                                        <p:tgtEl>
                                          <p:spTgt spid="177"/>
                                        </p:tgtEl>
                                      </p:cBhvr>
                                    </p:animEffect>
                                  </p:childTnLst>
                                </p:cTn>
                              </p:par>
                              <p:par>
                                <p:cTn id="39" presetID="1"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p:bldP spid="177" grpId="0"/>
      <p:bldP spid="4" grpId="0"/>
      <p:bldP spid="6" grpId="0"/>
      <p:bldP spid="8" grpId="0" animBg="1"/>
      <p:bldP spid="9" grpId="0" animBg="1"/>
      <p:bldP spid="69" grpId="0" animBg="1"/>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hteck 66">
            <a:extLst>
              <a:ext uri="{FF2B5EF4-FFF2-40B4-BE49-F238E27FC236}">
                <a16:creationId xmlns:a16="http://schemas.microsoft.com/office/drawing/2014/main" id="{9ACA96C7-2886-9ECB-D313-B1374613A204}"/>
              </a:ext>
            </a:extLst>
          </p:cNvPr>
          <p:cNvSpPr/>
          <p:nvPr/>
        </p:nvSpPr>
        <p:spPr>
          <a:xfrm>
            <a:off x="539010" y="3991243"/>
            <a:ext cx="5201920" cy="2122855"/>
          </a:xfrm>
          <a:prstGeom prst="rect">
            <a:avLst/>
          </a:prstGeom>
          <a:solidFill>
            <a:schemeClr val="bg1"/>
          </a:solidFill>
          <a:ln>
            <a:solidFill>
              <a:srgbClr val="0059AB"/>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grpSp>
        <p:nvGrpSpPr>
          <p:cNvPr id="68" name="Gruppieren 67">
            <a:extLst>
              <a:ext uri="{FF2B5EF4-FFF2-40B4-BE49-F238E27FC236}">
                <a16:creationId xmlns:a16="http://schemas.microsoft.com/office/drawing/2014/main" id="{13F772B6-9B00-0558-59D6-02B543E14783}"/>
              </a:ext>
            </a:extLst>
          </p:cNvPr>
          <p:cNvGrpSpPr/>
          <p:nvPr/>
        </p:nvGrpSpPr>
        <p:grpSpPr>
          <a:xfrm>
            <a:off x="2245457" y="4445586"/>
            <a:ext cx="1789025" cy="457200"/>
            <a:chOff x="2113057" y="4751351"/>
            <a:chExt cx="1789025" cy="457200"/>
          </a:xfrm>
        </p:grpSpPr>
        <p:cxnSp>
          <p:nvCxnSpPr>
            <p:cNvPr id="69" name="Gerade Verbindung mit Pfeil 68">
              <a:extLst>
                <a:ext uri="{FF2B5EF4-FFF2-40B4-BE49-F238E27FC236}">
                  <a16:creationId xmlns:a16="http://schemas.microsoft.com/office/drawing/2014/main" id="{9AAF9C02-290B-01A6-706E-2480505379A4}"/>
                </a:ext>
              </a:extLst>
            </p:cNvPr>
            <p:cNvCxnSpPr>
              <a:cxnSpLocks/>
            </p:cNvCxnSpPr>
            <p:nvPr/>
          </p:nvCxnSpPr>
          <p:spPr>
            <a:xfrm>
              <a:off x="2140905" y="5130387"/>
              <a:ext cx="1761177" cy="0"/>
            </a:xfrm>
            <a:prstGeom prst="straightConnector1">
              <a:avLst/>
            </a:prstGeom>
            <a:ln>
              <a:solidFill>
                <a:srgbClr val="CCCCFF"/>
              </a:solidFill>
              <a:tailEnd type="triangle"/>
            </a:ln>
          </p:spPr>
          <p:style>
            <a:lnRef idx="2">
              <a:schemeClr val="accent1"/>
            </a:lnRef>
            <a:fillRef idx="0">
              <a:schemeClr val="accent1"/>
            </a:fillRef>
            <a:effectRef idx="1">
              <a:schemeClr val="accent1"/>
            </a:effectRef>
            <a:fontRef idx="minor">
              <a:schemeClr val="tx1"/>
            </a:fontRef>
          </p:style>
        </p:cxnSp>
        <p:sp>
          <p:nvSpPr>
            <p:cNvPr id="70" name="Titel 1">
              <a:extLst>
                <a:ext uri="{FF2B5EF4-FFF2-40B4-BE49-F238E27FC236}">
                  <a16:creationId xmlns:a16="http://schemas.microsoft.com/office/drawing/2014/main" id="{19B1C2AD-3ADF-3D8D-65B8-B57ACB0A20D0}"/>
                </a:ext>
              </a:extLst>
            </p:cNvPr>
            <p:cNvSpPr txBox="1">
              <a:spLocks/>
            </p:cNvSpPr>
            <p:nvPr/>
          </p:nvSpPr>
          <p:spPr>
            <a:xfrm>
              <a:off x="2113057" y="4751351"/>
              <a:ext cx="1756023" cy="457200"/>
            </a:xfrm>
            <a:prstGeom prst="rect">
              <a:avLst/>
            </a:prstGeom>
            <a:noFill/>
          </p:spPr>
          <p:txBody>
            <a:bodyPr/>
            <a:lstStyle>
              <a:lvl1pPr algn="ctr" defTabSz="257175" rtl="0" eaLnBrk="1" latinLnBrk="0" hangingPunct="1">
                <a:spcBef>
                  <a:spcPct val="0"/>
                </a:spcBef>
                <a:buNone/>
                <a:defRPr sz="2475" kern="1200">
                  <a:solidFill>
                    <a:schemeClr val="tx1"/>
                  </a:solidFill>
                  <a:latin typeface="+mj-lt"/>
                  <a:ea typeface="+mj-ea"/>
                  <a:cs typeface="+mj-cs"/>
                </a:defRPr>
              </a:lvl1pPr>
            </a:lstStyle>
            <a:p>
              <a:r>
                <a:rPr lang="de-DE" sz="2000" dirty="0" err="1">
                  <a:latin typeface="Arial"/>
                </a:rPr>
                <a:t>Fertilization</a:t>
              </a:r>
              <a:endParaRPr lang="de-DE" sz="1050" dirty="0">
                <a:latin typeface="Arial"/>
              </a:endParaRPr>
            </a:p>
          </p:txBody>
        </p:sp>
      </p:grpSp>
      <p:sp>
        <p:nvSpPr>
          <p:cNvPr id="71" name="Bogen 70">
            <a:extLst>
              <a:ext uri="{FF2B5EF4-FFF2-40B4-BE49-F238E27FC236}">
                <a16:creationId xmlns:a16="http://schemas.microsoft.com/office/drawing/2014/main" id="{1111F4F3-567C-E829-3933-B7E0F07E20E7}"/>
              </a:ext>
            </a:extLst>
          </p:cNvPr>
          <p:cNvSpPr/>
          <p:nvPr/>
        </p:nvSpPr>
        <p:spPr>
          <a:xfrm rot="5400000">
            <a:off x="2673361" y="4204253"/>
            <a:ext cx="914368" cy="2155105"/>
          </a:xfrm>
          <a:prstGeom prst="arc">
            <a:avLst>
              <a:gd name="adj1" fmla="val 16973625"/>
              <a:gd name="adj2" fmla="val 4708403"/>
            </a:avLst>
          </a:prstGeom>
          <a:ln>
            <a:solidFill>
              <a:srgbClr val="CCCCFF"/>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pic>
        <p:nvPicPr>
          <p:cNvPr id="74" name="Grafik 73">
            <a:extLst>
              <a:ext uri="{FF2B5EF4-FFF2-40B4-BE49-F238E27FC236}">
                <a16:creationId xmlns:a16="http://schemas.microsoft.com/office/drawing/2014/main" id="{FEBD75EC-F789-7911-6731-F4247C438715}"/>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680177" y="3961399"/>
            <a:ext cx="1432684" cy="2060627"/>
          </a:xfrm>
          <a:prstGeom prst="rect">
            <a:avLst/>
          </a:prstGeom>
        </p:spPr>
      </p:pic>
      <p:pic>
        <p:nvPicPr>
          <p:cNvPr id="75" name="Grafik 74">
            <a:extLst>
              <a:ext uri="{FF2B5EF4-FFF2-40B4-BE49-F238E27FC236}">
                <a16:creationId xmlns:a16="http://schemas.microsoft.com/office/drawing/2014/main" id="{EE4CCE5F-379C-C0CD-46EF-31E491356743}"/>
              </a:ext>
            </a:extLst>
          </p:cNvPr>
          <p:cNvPicPr>
            <a:picLocks noChangeAspect="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4154445" y="3961399"/>
            <a:ext cx="1438781" cy="2103302"/>
          </a:xfrm>
          <a:prstGeom prst="rect">
            <a:avLst/>
          </a:prstGeom>
        </p:spPr>
      </p:pic>
      <p:sp>
        <p:nvSpPr>
          <p:cNvPr id="15" name="Rechteck 14">
            <a:extLst>
              <a:ext uri="{FF2B5EF4-FFF2-40B4-BE49-F238E27FC236}">
                <a16:creationId xmlns:a16="http://schemas.microsoft.com/office/drawing/2014/main" id="{BF51638D-EAA7-C77A-09B9-41C5C9E3592C}"/>
              </a:ext>
            </a:extLst>
          </p:cNvPr>
          <p:cNvSpPr/>
          <p:nvPr/>
        </p:nvSpPr>
        <p:spPr>
          <a:xfrm>
            <a:off x="535220" y="1634036"/>
            <a:ext cx="5201920" cy="1690542"/>
          </a:xfrm>
          <a:prstGeom prst="rect">
            <a:avLst/>
          </a:prstGeom>
          <a:solidFill>
            <a:schemeClr val="bg1"/>
          </a:solidFill>
          <a:ln>
            <a:solidFill>
              <a:srgbClr val="0059AB"/>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nvGrpSpPr>
          <p:cNvPr id="17" name="Gruppieren 16">
            <a:extLst>
              <a:ext uri="{FF2B5EF4-FFF2-40B4-BE49-F238E27FC236}">
                <a16:creationId xmlns:a16="http://schemas.microsoft.com/office/drawing/2014/main" id="{A4E33E77-41A1-3F43-2D4A-374437BF8C21}"/>
              </a:ext>
            </a:extLst>
          </p:cNvPr>
          <p:cNvGrpSpPr/>
          <p:nvPr/>
        </p:nvGrpSpPr>
        <p:grpSpPr>
          <a:xfrm>
            <a:off x="639727" y="1708042"/>
            <a:ext cx="1881367" cy="1174516"/>
            <a:chOff x="100860" y="2520951"/>
            <a:chExt cx="1881367" cy="1174516"/>
          </a:xfrm>
        </p:grpSpPr>
        <p:pic>
          <p:nvPicPr>
            <p:cNvPr id="19" name="Grafik 18" descr="Laubbaum mit einfarbiger Füllung">
              <a:extLst>
                <a:ext uri="{FF2B5EF4-FFF2-40B4-BE49-F238E27FC236}">
                  <a16:creationId xmlns:a16="http://schemas.microsoft.com/office/drawing/2014/main" id="{A88B72D1-833B-930A-0A3E-C6E62507536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7827" y="2520951"/>
              <a:ext cx="914400" cy="914400"/>
            </a:xfrm>
            <a:prstGeom prst="rect">
              <a:avLst/>
            </a:prstGeom>
          </p:spPr>
        </p:pic>
        <p:pic>
          <p:nvPicPr>
            <p:cNvPr id="20" name="Grafik 19" descr="Waldszenerie mit einfarbiger Füllung">
              <a:extLst>
                <a:ext uri="{FF2B5EF4-FFF2-40B4-BE49-F238E27FC236}">
                  <a16:creationId xmlns:a16="http://schemas.microsoft.com/office/drawing/2014/main" id="{15E20C66-BA95-A92D-13E4-4EDBE0051FC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6814" y="2781067"/>
              <a:ext cx="914400" cy="914400"/>
            </a:xfrm>
            <a:prstGeom prst="rect">
              <a:avLst/>
            </a:prstGeom>
          </p:spPr>
        </p:pic>
        <p:pic>
          <p:nvPicPr>
            <p:cNvPr id="21" name="Grafik 20" descr="Laubbaum mit einfarbiger Füllung">
              <a:extLst>
                <a:ext uri="{FF2B5EF4-FFF2-40B4-BE49-F238E27FC236}">
                  <a16:creationId xmlns:a16="http://schemas.microsoft.com/office/drawing/2014/main" id="{FFB41745-9AEC-9D19-14CB-FEBA65C092E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860" y="2727859"/>
              <a:ext cx="732463" cy="732463"/>
            </a:xfrm>
            <a:prstGeom prst="rect">
              <a:avLst/>
            </a:prstGeom>
          </p:spPr>
        </p:pic>
        <p:pic>
          <p:nvPicPr>
            <p:cNvPr id="32" name="Grafik 31" descr="Laubbaum mit einfarbiger Füllung">
              <a:extLst>
                <a:ext uri="{FF2B5EF4-FFF2-40B4-BE49-F238E27FC236}">
                  <a16:creationId xmlns:a16="http://schemas.microsoft.com/office/drawing/2014/main" id="{3CF9334A-552E-B6F3-C807-E30A5948F3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9967" y="2522416"/>
              <a:ext cx="517301" cy="517301"/>
            </a:xfrm>
            <a:prstGeom prst="rect">
              <a:avLst/>
            </a:prstGeom>
          </p:spPr>
        </p:pic>
      </p:grpSp>
      <p:grpSp>
        <p:nvGrpSpPr>
          <p:cNvPr id="36" name="Gruppieren 35">
            <a:extLst>
              <a:ext uri="{FF2B5EF4-FFF2-40B4-BE49-F238E27FC236}">
                <a16:creationId xmlns:a16="http://schemas.microsoft.com/office/drawing/2014/main" id="{E54A9DC7-CB27-6EAF-0C6D-D30BFB10A54A}"/>
              </a:ext>
            </a:extLst>
          </p:cNvPr>
          <p:cNvGrpSpPr/>
          <p:nvPr/>
        </p:nvGrpSpPr>
        <p:grpSpPr>
          <a:xfrm>
            <a:off x="3579201" y="1697727"/>
            <a:ext cx="2078541" cy="1145084"/>
            <a:chOff x="3263691" y="1832990"/>
            <a:chExt cx="2078541" cy="1145084"/>
          </a:xfrm>
        </p:grpSpPr>
        <p:pic>
          <p:nvPicPr>
            <p:cNvPr id="40" name="Grafik 39" descr="Baumstumpf mit einfarbiger Füllung">
              <a:extLst>
                <a:ext uri="{FF2B5EF4-FFF2-40B4-BE49-F238E27FC236}">
                  <a16:creationId xmlns:a16="http://schemas.microsoft.com/office/drawing/2014/main" id="{845AAAD9-4087-E18F-8969-8A35419A58E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096895" y="2411615"/>
              <a:ext cx="361617" cy="361617"/>
            </a:xfrm>
            <a:prstGeom prst="rect">
              <a:avLst/>
            </a:prstGeom>
          </p:spPr>
        </p:pic>
        <p:pic>
          <p:nvPicPr>
            <p:cNvPr id="41" name="Grafik 40" descr="Welkender Baum mit einfarbiger Füllung">
              <a:extLst>
                <a:ext uri="{FF2B5EF4-FFF2-40B4-BE49-F238E27FC236}">
                  <a16:creationId xmlns:a16="http://schemas.microsoft.com/office/drawing/2014/main" id="{13CE567B-DED2-9D7F-B27F-73529DF0D66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427832" y="1900991"/>
              <a:ext cx="914400" cy="914400"/>
            </a:xfrm>
            <a:prstGeom prst="rect">
              <a:avLst/>
            </a:prstGeom>
          </p:spPr>
        </p:pic>
        <p:pic>
          <p:nvPicPr>
            <p:cNvPr id="45" name="Grafik 44" descr="Welkender Baum mit einfarbiger Füllung">
              <a:extLst>
                <a:ext uri="{FF2B5EF4-FFF2-40B4-BE49-F238E27FC236}">
                  <a16:creationId xmlns:a16="http://schemas.microsoft.com/office/drawing/2014/main" id="{1F3A3FFF-0C00-5B12-E0E3-B158A05177E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263691" y="2062341"/>
              <a:ext cx="698547" cy="698547"/>
            </a:xfrm>
            <a:prstGeom prst="rect">
              <a:avLst/>
            </a:prstGeom>
          </p:spPr>
        </p:pic>
        <p:pic>
          <p:nvPicPr>
            <p:cNvPr id="49" name="Grafik 48" descr="Welkender Baum mit einfarbiger Füllung">
              <a:extLst>
                <a:ext uri="{FF2B5EF4-FFF2-40B4-BE49-F238E27FC236}">
                  <a16:creationId xmlns:a16="http://schemas.microsoft.com/office/drawing/2014/main" id="{8F4960E5-D8F0-CAF6-F368-AEF2F2A04C5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784676" y="1832990"/>
              <a:ext cx="588892" cy="588892"/>
            </a:xfrm>
            <a:prstGeom prst="rect">
              <a:avLst/>
            </a:prstGeom>
          </p:spPr>
        </p:pic>
        <p:pic>
          <p:nvPicPr>
            <p:cNvPr id="52" name="Grafik 51" descr="Baumstumpf mit einfarbiger Füllung">
              <a:extLst>
                <a:ext uri="{FF2B5EF4-FFF2-40B4-BE49-F238E27FC236}">
                  <a16:creationId xmlns:a16="http://schemas.microsoft.com/office/drawing/2014/main" id="{9EF6248F-588D-117D-9C42-2BACFF3A820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799677" y="2698629"/>
              <a:ext cx="279445" cy="279445"/>
            </a:xfrm>
            <a:prstGeom prst="rect">
              <a:avLst/>
            </a:prstGeom>
          </p:spPr>
        </p:pic>
        <p:pic>
          <p:nvPicPr>
            <p:cNvPr id="54" name="Grafik 53" descr="Baumstumpf mit einfarbiger Füllung">
              <a:extLst>
                <a:ext uri="{FF2B5EF4-FFF2-40B4-BE49-F238E27FC236}">
                  <a16:creationId xmlns:a16="http://schemas.microsoft.com/office/drawing/2014/main" id="{7EFDFCB8-E51E-1E17-BE10-FA2CEA0F788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413032" y="2642636"/>
              <a:ext cx="261192" cy="261192"/>
            </a:xfrm>
            <a:prstGeom prst="rect">
              <a:avLst/>
            </a:prstGeom>
          </p:spPr>
        </p:pic>
        <p:pic>
          <p:nvPicPr>
            <p:cNvPr id="55" name="Grafik 54" descr="Baumstumpf mit einfarbiger Füllung">
              <a:extLst>
                <a:ext uri="{FF2B5EF4-FFF2-40B4-BE49-F238E27FC236}">
                  <a16:creationId xmlns:a16="http://schemas.microsoft.com/office/drawing/2014/main" id="{8B69768B-9536-CA30-E847-4F2AEAF3BA9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119105" y="2755639"/>
              <a:ext cx="134633" cy="134633"/>
            </a:xfrm>
            <a:prstGeom prst="rect">
              <a:avLst/>
            </a:prstGeom>
          </p:spPr>
        </p:pic>
      </p:grpSp>
      <p:grpSp>
        <p:nvGrpSpPr>
          <p:cNvPr id="56" name="Gruppieren 55">
            <a:extLst>
              <a:ext uri="{FF2B5EF4-FFF2-40B4-BE49-F238E27FC236}">
                <a16:creationId xmlns:a16="http://schemas.microsoft.com/office/drawing/2014/main" id="{1A79DFE3-3C26-4EDB-CEDB-0BAAE6D1C63D}"/>
              </a:ext>
            </a:extLst>
          </p:cNvPr>
          <p:cNvGrpSpPr/>
          <p:nvPr/>
        </p:nvGrpSpPr>
        <p:grpSpPr>
          <a:xfrm>
            <a:off x="2538047" y="1717957"/>
            <a:ext cx="1058107" cy="588892"/>
            <a:chOff x="2508287" y="1945073"/>
            <a:chExt cx="1058107" cy="588892"/>
          </a:xfrm>
        </p:grpSpPr>
        <p:cxnSp>
          <p:nvCxnSpPr>
            <p:cNvPr id="57" name="Gerade Verbindung mit Pfeil 56">
              <a:extLst>
                <a:ext uri="{FF2B5EF4-FFF2-40B4-BE49-F238E27FC236}">
                  <a16:creationId xmlns:a16="http://schemas.microsoft.com/office/drawing/2014/main" id="{6227DC7D-96EB-7EAB-F277-7F8CEDB91B78}"/>
                </a:ext>
              </a:extLst>
            </p:cNvPr>
            <p:cNvCxnSpPr>
              <a:cxnSpLocks/>
            </p:cNvCxnSpPr>
            <p:nvPr/>
          </p:nvCxnSpPr>
          <p:spPr>
            <a:xfrm>
              <a:off x="2508287" y="2350195"/>
              <a:ext cx="1058107" cy="0"/>
            </a:xfrm>
            <a:prstGeom prst="straightConnector1">
              <a:avLst/>
            </a:prstGeom>
            <a:ln>
              <a:solidFill>
                <a:srgbClr val="CCCCFF"/>
              </a:solidFill>
              <a:tailEnd type="triangle"/>
            </a:ln>
          </p:spPr>
          <p:style>
            <a:lnRef idx="2">
              <a:schemeClr val="accent1"/>
            </a:lnRef>
            <a:fillRef idx="0">
              <a:schemeClr val="accent1"/>
            </a:fillRef>
            <a:effectRef idx="1">
              <a:schemeClr val="accent1"/>
            </a:effectRef>
            <a:fontRef idx="minor">
              <a:schemeClr val="tx1"/>
            </a:fontRef>
          </p:style>
        </p:cxnSp>
        <p:sp>
          <p:nvSpPr>
            <p:cNvPr id="58" name="Titel 1">
              <a:extLst>
                <a:ext uri="{FF2B5EF4-FFF2-40B4-BE49-F238E27FC236}">
                  <a16:creationId xmlns:a16="http://schemas.microsoft.com/office/drawing/2014/main" id="{8394AACF-D00C-7E64-746B-3CCE72A1FD6D}"/>
                </a:ext>
              </a:extLst>
            </p:cNvPr>
            <p:cNvSpPr txBox="1">
              <a:spLocks/>
            </p:cNvSpPr>
            <p:nvPr/>
          </p:nvSpPr>
          <p:spPr>
            <a:xfrm>
              <a:off x="2573174" y="1945073"/>
              <a:ext cx="894424" cy="588892"/>
            </a:xfrm>
            <a:prstGeom prst="rect">
              <a:avLst/>
            </a:prstGeom>
            <a:noFill/>
          </p:spPr>
          <p:txBody>
            <a:bodyPr/>
            <a:lstStyle>
              <a:lvl1pPr algn="ctr" defTabSz="257175" rtl="0" eaLnBrk="1" latinLnBrk="0" hangingPunct="1">
                <a:spcBef>
                  <a:spcPct val="0"/>
                </a:spcBef>
                <a:buNone/>
                <a:defRPr sz="2475" kern="1200">
                  <a:solidFill>
                    <a:schemeClr val="tx1"/>
                  </a:solidFill>
                  <a:latin typeface="+mj-lt"/>
                  <a:ea typeface="+mj-ea"/>
                  <a:cs typeface="+mj-cs"/>
                </a:defRPr>
              </a:lvl1pPr>
            </a:lstStyle>
            <a:p>
              <a:r>
                <a:rPr lang="de-DE" sz="2400" dirty="0">
                  <a:latin typeface="Arial"/>
                </a:rPr>
                <a:t>LUC</a:t>
              </a:r>
              <a:endParaRPr lang="de-DE" sz="1100" dirty="0">
                <a:latin typeface="Arial"/>
              </a:endParaRPr>
            </a:p>
          </p:txBody>
        </p:sp>
      </p:grpSp>
      <p:grpSp>
        <p:nvGrpSpPr>
          <p:cNvPr id="60" name="Gruppieren 59">
            <a:extLst>
              <a:ext uri="{FF2B5EF4-FFF2-40B4-BE49-F238E27FC236}">
                <a16:creationId xmlns:a16="http://schemas.microsoft.com/office/drawing/2014/main" id="{70544972-5C83-0D6C-8283-701254F16F20}"/>
              </a:ext>
            </a:extLst>
          </p:cNvPr>
          <p:cNvGrpSpPr/>
          <p:nvPr/>
        </p:nvGrpSpPr>
        <p:grpSpPr>
          <a:xfrm>
            <a:off x="2023394" y="2024033"/>
            <a:ext cx="2053506" cy="1300545"/>
            <a:chOff x="1993634" y="2251149"/>
            <a:chExt cx="2053506" cy="1300545"/>
          </a:xfrm>
        </p:grpSpPr>
        <p:sp>
          <p:nvSpPr>
            <p:cNvPr id="61" name="Bogen 60">
              <a:extLst>
                <a:ext uri="{FF2B5EF4-FFF2-40B4-BE49-F238E27FC236}">
                  <a16:creationId xmlns:a16="http://schemas.microsoft.com/office/drawing/2014/main" id="{1775634C-DDD1-A3D2-BFAF-9D9A7C2DE3A3}"/>
                </a:ext>
              </a:extLst>
            </p:cNvPr>
            <p:cNvSpPr/>
            <p:nvPr/>
          </p:nvSpPr>
          <p:spPr>
            <a:xfrm rot="5400000">
              <a:off x="2547987" y="1879658"/>
              <a:ext cx="914368" cy="1657350"/>
            </a:xfrm>
            <a:prstGeom prst="arc">
              <a:avLst>
                <a:gd name="adj1" fmla="val 16973625"/>
                <a:gd name="adj2" fmla="val 4708403"/>
              </a:avLst>
            </a:prstGeom>
            <a:ln>
              <a:solidFill>
                <a:srgbClr val="CCCCFF"/>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62" name="Titel 1">
              <a:extLst>
                <a:ext uri="{FF2B5EF4-FFF2-40B4-BE49-F238E27FC236}">
                  <a16:creationId xmlns:a16="http://schemas.microsoft.com/office/drawing/2014/main" id="{AEDCEC80-0588-AAA8-C305-2F03BCF4DC54}"/>
                </a:ext>
              </a:extLst>
            </p:cNvPr>
            <p:cNvSpPr txBox="1">
              <a:spLocks/>
            </p:cNvSpPr>
            <p:nvPr/>
          </p:nvSpPr>
          <p:spPr>
            <a:xfrm>
              <a:off x="1993634" y="3094494"/>
              <a:ext cx="2053506" cy="457200"/>
            </a:xfrm>
            <a:prstGeom prst="rect">
              <a:avLst/>
            </a:prstGeom>
            <a:noFill/>
          </p:spPr>
          <p:txBody>
            <a:bodyPr/>
            <a:lstStyle>
              <a:lvl1pPr algn="ctr" defTabSz="257175" rtl="0" eaLnBrk="1" latinLnBrk="0" hangingPunct="1">
                <a:spcBef>
                  <a:spcPct val="0"/>
                </a:spcBef>
                <a:buNone/>
                <a:defRPr sz="2475" kern="1200">
                  <a:solidFill>
                    <a:schemeClr val="tx1"/>
                  </a:solidFill>
                  <a:latin typeface="+mj-lt"/>
                  <a:ea typeface="+mj-ea"/>
                  <a:cs typeface="+mj-cs"/>
                </a:defRPr>
              </a:lvl1pPr>
            </a:lstStyle>
            <a:p>
              <a:r>
                <a:rPr lang="de-DE" sz="2400" dirty="0" err="1">
                  <a:latin typeface="Arial"/>
                </a:rPr>
                <a:t>Reforestation</a:t>
              </a:r>
              <a:endParaRPr lang="de-DE" sz="1100" dirty="0">
                <a:latin typeface="Arial"/>
              </a:endParaRPr>
            </a:p>
          </p:txBody>
        </p:sp>
      </p:grpSp>
      <p:sp>
        <p:nvSpPr>
          <p:cNvPr id="65" name="Titel 1">
            <a:extLst>
              <a:ext uri="{FF2B5EF4-FFF2-40B4-BE49-F238E27FC236}">
                <a16:creationId xmlns:a16="http://schemas.microsoft.com/office/drawing/2014/main" id="{8AF151C7-BA26-7D32-E75D-D5562C7D1E82}"/>
              </a:ext>
            </a:extLst>
          </p:cNvPr>
          <p:cNvSpPr txBox="1">
            <a:spLocks/>
          </p:cNvSpPr>
          <p:nvPr/>
        </p:nvSpPr>
        <p:spPr>
          <a:xfrm>
            <a:off x="516190" y="1253440"/>
            <a:ext cx="4684352" cy="368342"/>
          </a:xfrm>
          <a:prstGeom prst="rect">
            <a:avLst/>
          </a:prstGeom>
          <a:noFill/>
        </p:spPr>
        <p:txBody>
          <a:bodyPr anchor="ctr"/>
          <a:lstStyle>
            <a:lvl1pPr algn="ctr" defTabSz="257175" rtl="0" eaLnBrk="1" latinLnBrk="0" hangingPunct="1">
              <a:spcBef>
                <a:spcPct val="0"/>
              </a:spcBef>
              <a:buNone/>
              <a:defRPr sz="2475" kern="1200">
                <a:solidFill>
                  <a:schemeClr val="tx1"/>
                </a:solidFill>
                <a:latin typeface="+mj-lt"/>
                <a:ea typeface="+mj-ea"/>
                <a:cs typeface="+mj-cs"/>
              </a:defRPr>
            </a:lvl1pPr>
          </a:lstStyle>
          <a:p>
            <a:pPr algn="l"/>
            <a:r>
              <a:rPr lang="de-DE" sz="2400" dirty="0">
                <a:latin typeface="Arial"/>
              </a:rPr>
              <a:t>Land-system </a:t>
            </a:r>
            <a:r>
              <a:rPr lang="de-DE" sz="2400" dirty="0" err="1">
                <a:latin typeface="Arial"/>
              </a:rPr>
              <a:t>change</a:t>
            </a:r>
            <a:endParaRPr lang="de-DE" sz="2400" dirty="0">
              <a:latin typeface="Arial"/>
            </a:endParaRPr>
          </a:p>
        </p:txBody>
      </p:sp>
      <p:pic>
        <p:nvPicPr>
          <p:cNvPr id="42" name="Grafik 41" descr="Geld mit einfarbiger Füllung">
            <a:extLst>
              <a:ext uri="{FF2B5EF4-FFF2-40B4-BE49-F238E27FC236}">
                <a16:creationId xmlns:a16="http://schemas.microsoft.com/office/drawing/2014/main" id="{8D26EE21-30FD-D3D0-8C3E-DF9AF539293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952000" y="2304000"/>
            <a:ext cx="588892" cy="588892"/>
          </a:xfrm>
          <a:prstGeom prst="rect">
            <a:avLst/>
          </a:prstGeom>
        </p:spPr>
      </p:pic>
      <p:pic>
        <p:nvPicPr>
          <p:cNvPr id="44" name="Grafik 43" descr="Münzen mit einfarbiger Füllung">
            <a:extLst>
              <a:ext uri="{FF2B5EF4-FFF2-40B4-BE49-F238E27FC236}">
                <a16:creationId xmlns:a16="http://schemas.microsoft.com/office/drawing/2014/main" id="{C04A2442-578E-394C-A561-5E1CAB20476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487600" y="2397600"/>
            <a:ext cx="457200" cy="457200"/>
          </a:xfrm>
          <a:prstGeom prst="rect">
            <a:avLst/>
          </a:prstGeom>
        </p:spPr>
      </p:pic>
      <p:cxnSp>
        <p:nvCxnSpPr>
          <p:cNvPr id="156" name="Gerade Verbindung mit Pfeil 155">
            <a:extLst>
              <a:ext uri="{FF2B5EF4-FFF2-40B4-BE49-F238E27FC236}">
                <a16:creationId xmlns:a16="http://schemas.microsoft.com/office/drawing/2014/main" id="{8678EA52-BE39-450F-9C6A-3F61387E1F53}"/>
              </a:ext>
            </a:extLst>
          </p:cNvPr>
          <p:cNvCxnSpPr>
            <a:cxnSpLocks/>
          </p:cNvCxnSpPr>
          <p:nvPr/>
        </p:nvCxnSpPr>
        <p:spPr>
          <a:xfrm flipV="1">
            <a:off x="6686550" y="1904897"/>
            <a:ext cx="0" cy="4320000"/>
          </a:xfrm>
          <a:prstGeom prst="straightConnector1">
            <a:avLst/>
          </a:prstGeom>
          <a:ln>
            <a:solidFill>
              <a:srgbClr val="CCCCFF"/>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9" name="Gerade Verbindung mit Pfeil 158">
            <a:extLst>
              <a:ext uri="{FF2B5EF4-FFF2-40B4-BE49-F238E27FC236}">
                <a16:creationId xmlns:a16="http://schemas.microsoft.com/office/drawing/2014/main" id="{1C211E5C-3E83-BDEE-3B78-95DCD4A5D732}"/>
              </a:ext>
            </a:extLst>
          </p:cNvPr>
          <p:cNvCxnSpPr>
            <a:cxnSpLocks/>
          </p:cNvCxnSpPr>
          <p:nvPr/>
        </p:nvCxnSpPr>
        <p:spPr>
          <a:xfrm>
            <a:off x="6673850" y="6220557"/>
            <a:ext cx="5040000" cy="0"/>
          </a:xfrm>
          <a:prstGeom prst="straightConnector1">
            <a:avLst/>
          </a:prstGeom>
          <a:ln>
            <a:solidFill>
              <a:srgbClr val="CCCCFF"/>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3" name="Gerader Verbinder 162">
            <a:extLst>
              <a:ext uri="{FF2B5EF4-FFF2-40B4-BE49-F238E27FC236}">
                <a16:creationId xmlns:a16="http://schemas.microsoft.com/office/drawing/2014/main" id="{D5C03C58-7EBA-52DA-E3DA-9521C5CD4E8F}"/>
              </a:ext>
            </a:extLst>
          </p:cNvPr>
          <p:cNvCxnSpPr/>
          <p:nvPr/>
        </p:nvCxnSpPr>
        <p:spPr>
          <a:xfrm>
            <a:off x="6686550" y="2393940"/>
            <a:ext cx="4562475" cy="38266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4" name="Gerader Verbinder 163">
            <a:extLst>
              <a:ext uri="{FF2B5EF4-FFF2-40B4-BE49-F238E27FC236}">
                <a16:creationId xmlns:a16="http://schemas.microsoft.com/office/drawing/2014/main" id="{D82C1321-2E1F-A6DE-2FEC-447F5194CACC}"/>
              </a:ext>
            </a:extLst>
          </p:cNvPr>
          <p:cNvCxnSpPr>
            <a:cxnSpLocks/>
          </p:cNvCxnSpPr>
          <p:nvPr/>
        </p:nvCxnSpPr>
        <p:spPr>
          <a:xfrm flipV="1">
            <a:off x="6694788" y="2755540"/>
            <a:ext cx="4562475" cy="250252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1" name="Titel 1">
            <a:extLst>
              <a:ext uri="{FF2B5EF4-FFF2-40B4-BE49-F238E27FC236}">
                <a16:creationId xmlns:a16="http://schemas.microsoft.com/office/drawing/2014/main" id="{168E9F4D-1F29-198F-5C33-4335899DD906}"/>
              </a:ext>
            </a:extLst>
          </p:cNvPr>
          <p:cNvSpPr txBox="1">
            <a:spLocks/>
          </p:cNvSpPr>
          <p:nvPr/>
        </p:nvSpPr>
        <p:spPr>
          <a:xfrm>
            <a:off x="6353499" y="1598084"/>
            <a:ext cx="688976" cy="368342"/>
          </a:xfrm>
          <a:prstGeom prst="rect">
            <a:avLst/>
          </a:prstGeom>
          <a:noFill/>
        </p:spPr>
        <p:txBody>
          <a:bodyPr anchor="ctr"/>
          <a:lstStyle>
            <a:lvl1pPr algn="ctr" defTabSz="257175" rtl="0" eaLnBrk="1" latinLnBrk="0" hangingPunct="1">
              <a:spcBef>
                <a:spcPct val="0"/>
              </a:spcBef>
              <a:buNone/>
              <a:defRPr sz="2475" kern="1200">
                <a:solidFill>
                  <a:schemeClr val="tx1"/>
                </a:solidFill>
                <a:latin typeface="+mj-lt"/>
                <a:ea typeface="+mj-ea"/>
                <a:cs typeface="+mj-cs"/>
              </a:defRPr>
            </a:lvl1pPr>
          </a:lstStyle>
          <a:p>
            <a:pPr algn="l"/>
            <a:r>
              <a:rPr lang="de-DE" sz="1600" dirty="0">
                <a:solidFill>
                  <a:srgbClr val="CCCCFF"/>
                </a:solidFill>
                <a:latin typeface="Arial"/>
              </a:rPr>
              <a:t>Price</a:t>
            </a:r>
          </a:p>
        </p:txBody>
      </p:sp>
      <p:sp>
        <p:nvSpPr>
          <p:cNvPr id="9" name="Rechteck 8">
            <a:extLst>
              <a:ext uri="{FF2B5EF4-FFF2-40B4-BE49-F238E27FC236}">
                <a16:creationId xmlns:a16="http://schemas.microsoft.com/office/drawing/2014/main" id="{7804864C-78BC-9705-9366-0AC894700D2D}"/>
              </a:ext>
            </a:extLst>
          </p:cNvPr>
          <p:cNvSpPr/>
          <p:nvPr/>
        </p:nvSpPr>
        <p:spPr>
          <a:xfrm rot="19873716">
            <a:off x="8526285" y="3090696"/>
            <a:ext cx="2006521" cy="537379"/>
          </a:xfrm>
          <a:prstGeom prst="rect">
            <a:avLst/>
          </a:prstGeom>
          <a:solidFill>
            <a:srgbClr val="EFEC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2" name="Titel 1">
            <a:extLst>
              <a:ext uri="{FF2B5EF4-FFF2-40B4-BE49-F238E27FC236}">
                <a16:creationId xmlns:a16="http://schemas.microsoft.com/office/drawing/2014/main" id="{55897A42-B490-0A07-4B96-FAF3CC621ADC}"/>
              </a:ext>
            </a:extLst>
          </p:cNvPr>
          <p:cNvSpPr txBox="1">
            <a:spLocks/>
          </p:cNvSpPr>
          <p:nvPr/>
        </p:nvSpPr>
        <p:spPr>
          <a:xfrm>
            <a:off x="11249025" y="5883759"/>
            <a:ext cx="1162471" cy="368342"/>
          </a:xfrm>
          <a:prstGeom prst="rect">
            <a:avLst/>
          </a:prstGeom>
          <a:noFill/>
        </p:spPr>
        <p:txBody>
          <a:bodyPr anchor="ctr"/>
          <a:lstStyle>
            <a:lvl1pPr algn="ctr" defTabSz="257175" rtl="0" eaLnBrk="1" latinLnBrk="0" hangingPunct="1">
              <a:spcBef>
                <a:spcPct val="0"/>
              </a:spcBef>
              <a:buNone/>
              <a:defRPr sz="2475" kern="1200">
                <a:solidFill>
                  <a:schemeClr val="tx1"/>
                </a:solidFill>
                <a:latin typeface="+mj-lt"/>
                <a:ea typeface="+mj-ea"/>
                <a:cs typeface="+mj-cs"/>
              </a:defRPr>
            </a:lvl1pPr>
          </a:lstStyle>
          <a:p>
            <a:pPr algn="l"/>
            <a:r>
              <a:rPr lang="de-DE" sz="1600" dirty="0" err="1">
                <a:solidFill>
                  <a:srgbClr val="CCCCFF"/>
                </a:solidFill>
                <a:latin typeface="Arial"/>
              </a:rPr>
              <a:t>Quantity</a:t>
            </a:r>
            <a:endParaRPr lang="de-DE" sz="1600" dirty="0">
              <a:solidFill>
                <a:srgbClr val="CCCCFF"/>
              </a:solidFill>
              <a:latin typeface="Arial"/>
            </a:endParaRPr>
          </a:p>
        </p:txBody>
      </p:sp>
      <p:sp>
        <p:nvSpPr>
          <p:cNvPr id="6" name="Textfeld 5">
            <a:extLst>
              <a:ext uri="{FF2B5EF4-FFF2-40B4-BE49-F238E27FC236}">
                <a16:creationId xmlns:a16="http://schemas.microsoft.com/office/drawing/2014/main" id="{059705A5-C5D2-6435-E612-BDB7ACD4859D}"/>
              </a:ext>
            </a:extLst>
          </p:cNvPr>
          <p:cNvSpPr txBox="1"/>
          <p:nvPr/>
        </p:nvSpPr>
        <p:spPr>
          <a:xfrm>
            <a:off x="6278298" y="3360713"/>
            <a:ext cx="688976" cy="492443"/>
          </a:xfrm>
          <a:prstGeom prst="rect">
            <a:avLst/>
          </a:prstGeom>
          <a:noFill/>
        </p:spPr>
        <p:txBody>
          <a:bodyPr wrap="square" rtlCol="0">
            <a:spAutoFit/>
          </a:bodyPr>
          <a:lstStyle/>
          <a:p>
            <a:r>
              <a:rPr lang="de-DE" sz="2600" dirty="0">
                <a:solidFill>
                  <a:srgbClr val="CCCCFF"/>
                </a:solidFill>
                <a:latin typeface="Arial" panose="020B0604020202020204" pitchFamily="34" charset="0"/>
                <a:cs typeface="Arial" panose="020B0604020202020204" pitchFamily="34" charset="0"/>
              </a:rPr>
              <a:t>p*</a:t>
            </a:r>
          </a:p>
        </p:txBody>
      </p:sp>
      <p:pic>
        <p:nvPicPr>
          <p:cNvPr id="125" name="Grafik 124" descr="Geld mit einfarbiger Füllung">
            <a:extLst>
              <a:ext uri="{FF2B5EF4-FFF2-40B4-BE49-F238E27FC236}">
                <a16:creationId xmlns:a16="http://schemas.microsoft.com/office/drawing/2014/main" id="{5D785108-58CF-4659-8FDB-CCFA1972E0D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085200" y="5115600"/>
            <a:ext cx="588892" cy="588892"/>
          </a:xfrm>
          <a:prstGeom prst="rect">
            <a:avLst/>
          </a:prstGeom>
        </p:spPr>
      </p:pic>
      <p:pic>
        <p:nvPicPr>
          <p:cNvPr id="126" name="Grafik 125" descr="Münzen mit einfarbiger Füllung">
            <a:extLst>
              <a:ext uri="{FF2B5EF4-FFF2-40B4-BE49-F238E27FC236}">
                <a16:creationId xmlns:a16="http://schemas.microsoft.com/office/drawing/2014/main" id="{D830BFD2-5B60-7AD4-AAC2-64EA21C548A0}"/>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592000" y="5191200"/>
            <a:ext cx="457200" cy="457200"/>
          </a:xfrm>
          <a:prstGeom prst="rect">
            <a:avLst/>
          </a:prstGeom>
        </p:spPr>
      </p:pic>
      <p:sp>
        <p:nvSpPr>
          <p:cNvPr id="10" name="Rechteck 9">
            <a:extLst>
              <a:ext uri="{FF2B5EF4-FFF2-40B4-BE49-F238E27FC236}">
                <a16:creationId xmlns:a16="http://schemas.microsoft.com/office/drawing/2014/main" id="{84BA47A1-BCF1-5EEA-61E5-310CC4C05D29}"/>
              </a:ext>
            </a:extLst>
          </p:cNvPr>
          <p:cNvSpPr/>
          <p:nvPr/>
        </p:nvSpPr>
        <p:spPr>
          <a:xfrm rot="19873716">
            <a:off x="6866386" y="4129016"/>
            <a:ext cx="1471862" cy="537379"/>
          </a:xfrm>
          <a:prstGeom prst="rect">
            <a:avLst/>
          </a:prstGeom>
          <a:solidFill>
            <a:srgbClr val="EFEC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16" name="Gerader Verbinder 15">
            <a:extLst>
              <a:ext uri="{FF2B5EF4-FFF2-40B4-BE49-F238E27FC236}">
                <a16:creationId xmlns:a16="http://schemas.microsoft.com/office/drawing/2014/main" id="{66C5C433-1AEB-0657-48E2-966C56DF71E5}"/>
              </a:ext>
            </a:extLst>
          </p:cNvPr>
          <p:cNvCxnSpPr>
            <a:cxnSpLocks/>
          </p:cNvCxnSpPr>
          <p:nvPr/>
        </p:nvCxnSpPr>
        <p:spPr>
          <a:xfrm flipH="1">
            <a:off x="6694788" y="4122984"/>
            <a:ext cx="2052972" cy="15875"/>
          </a:xfrm>
          <a:prstGeom prst="line">
            <a:avLst/>
          </a:prstGeom>
          <a:ln>
            <a:solidFill>
              <a:schemeClr val="tx1"/>
            </a:solidFill>
            <a:prstDash val="dashDot"/>
          </a:ln>
          <a:effectLst/>
        </p:spPr>
        <p:style>
          <a:lnRef idx="2">
            <a:schemeClr val="accent1"/>
          </a:lnRef>
          <a:fillRef idx="0">
            <a:schemeClr val="accent1"/>
          </a:fillRef>
          <a:effectRef idx="1">
            <a:schemeClr val="accent1"/>
          </a:effectRef>
          <a:fontRef idx="minor">
            <a:schemeClr val="tx1"/>
          </a:fontRef>
        </p:style>
      </p:cxnSp>
      <p:cxnSp>
        <p:nvCxnSpPr>
          <p:cNvPr id="18" name="Gerader Verbinder 17">
            <a:extLst>
              <a:ext uri="{FF2B5EF4-FFF2-40B4-BE49-F238E27FC236}">
                <a16:creationId xmlns:a16="http://schemas.microsoft.com/office/drawing/2014/main" id="{F96EFCBB-45FA-0F3E-453B-378B42567D29}"/>
              </a:ext>
            </a:extLst>
          </p:cNvPr>
          <p:cNvCxnSpPr>
            <a:cxnSpLocks/>
          </p:cNvCxnSpPr>
          <p:nvPr/>
        </p:nvCxnSpPr>
        <p:spPr>
          <a:xfrm>
            <a:off x="8747760" y="4122984"/>
            <a:ext cx="0" cy="2097573"/>
          </a:xfrm>
          <a:prstGeom prst="line">
            <a:avLst/>
          </a:prstGeom>
          <a:ln>
            <a:solidFill>
              <a:schemeClr val="tx1"/>
            </a:solidFill>
            <a:prstDash val="dashDot"/>
          </a:ln>
          <a:effectLst/>
        </p:spPr>
        <p:style>
          <a:lnRef idx="2">
            <a:schemeClr val="accent1"/>
          </a:lnRef>
          <a:fillRef idx="0">
            <a:schemeClr val="accent1"/>
          </a:fillRef>
          <a:effectRef idx="1">
            <a:schemeClr val="accent1"/>
          </a:effectRef>
          <a:fontRef idx="minor">
            <a:schemeClr val="tx1"/>
          </a:fontRef>
        </p:style>
      </p:cxnSp>
      <p:cxnSp>
        <p:nvCxnSpPr>
          <p:cNvPr id="4" name="Gerader Verbinder 3">
            <a:extLst>
              <a:ext uri="{FF2B5EF4-FFF2-40B4-BE49-F238E27FC236}">
                <a16:creationId xmlns:a16="http://schemas.microsoft.com/office/drawing/2014/main" id="{CA62527D-6BE4-55B2-13FF-90AB5ED3DAA6}"/>
              </a:ext>
            </a:extLst>
          </p:cNvPr>
          <p:cNvCxnSpPr>
            <a:cxnSpLocks/>
          </p:cNvCxnSpPr>
          <p:nvPr/>
        </p:nvCxnSpPr>
        <p:spPr>
          <a:xfrm flipV="1">
            <a:off x="6692901" y="2751309"/>
            <a:ext cx="4562475" cy="2502521"/>
          </a:xfrm>
          <a:prstGeom prst="line">
            <a:avLst/>
          </a:prstGeom>
          <a:ln>
            <a:solidFill>
              <a:srgbClr val="CCCCFF"/>
            </a:solidFill>
          </a:ln>
          <a:effectLst/>
        </p:spPr>
        <p:style>
          <a:lnRef idx="2">
            <a:schemeClr val="accent1"/>
          </a:lnRef>
          <a:fillRef idx="0">
            <a:schemeClr val="accent1"/>
          </a:fillRef>
          <a:effectRef idx="1">
            <a:schemeClr val="accent1"/>
          </a:effectRef>
          <a:fontRef idx="minor">
            <a:schemeClr val="tx1"/>
          </a:fontRef>
        </p:style>
      </p:cxnSp>
      <p:cxnSp>
        <p:nvCxnSpPr>
          <p:cNvPr id="35" name="Gerader Verbinder 34">
            <a:extLst>
              <a:ext uri="{FF2B5EF4-FFF2-40B4-BE49-F238E27FC236}">
                <a16:creationId xmlns:a16="http://schemas.microsoft.com/office/drawing/2014/main" id="{81A7EC9C-5B4E-02D9-6888-FC9616298471}"/>
              </a:ext>
            </a:extLst>
          </p:cNvPr>
          <p:cNvCxnSpPr>
            <a:cxnSpLocks/>
          </p:cNvCxnSpPr>
          <p:nvPr/>
        </p:nvCxnSpPr>
        <p:spPr>
          <a:xfrm>
            <a:off x="8219440" y="3681413"/>
            <a:ext cx="0" cy="2539144"/>
          </a:xfrm>
          <a:prstGeom prst="line">
            <a:avLst/>
          </a:prstGeom>
          <a:ln>
            <a:solidFill>
              <a:srgbClr val="CCCCFF"/>
            </a:solidFill>
            <a:prstDash val="dashDot"/>
          </a:ln>
          <a:effectLst/>
        </p:spPr>
        <p:style>
          <a:lnRef idx="2">
            <a:schemeClr val="accent1"/>
          </a:lnRef>
          <a:fillRef idx="0">
            <a:schemeClr val="accent1"/>
          </a:fillRef>
          <a:effectRef idx="1">
            <a:schemeClr val="accent1"/>
          </a:effectRef>
          <a:fontRef idx="minor">
            <a:schemeClr val="tx1"/>
          </a:fontRef>
        </p:style>
      </p:cxnSp>
      <p:cxnSp>
        <p:nvCxnSpPr>
          <p:cNvPr id="39" name="Gerader Verbinder 38">
            <a:extLst>
              <a:ext uri="{FF2B5EF4-FFF2-40B4-BE49-F238E27FC236}">
                <a16:creationId xmlns:a16="http://schemas.microsoft.com/office/drawing/2014/main" id="{9B494849-0249-59F0-715E-86352F661D7C}"/>
              </a:ext>
            </a:extLst>
          </p:cNvPr>
          <p:cNvCxnSpPr>
            <a:cxnSpLocks/>
          </p:cNvCxnSpPr>
          <p:nvPr/>
        </p:nvCxnSpPr>
        <p:spPr>
          <a:xfrm flipH="1">
            <a:off x="6691014" y="3681413"/>
            <a:ext cx="1528426" cy="0"/>
          </a:xfrm>
          <a:prstGeom prst="line">
            <a:avLst/>
          </a:prstGeom>
          <a:ln>
            <a:solidFill>
              <a:srgbClr val="CCCCFF"/>
            </a:solidFill>
            <a:prstDash val="dashDot"/>
          </a:ln>
          <a:effectLst/>
        </p:spPr>
        <p:style>
          <a:lnRef idx="2">
            <a:schemeClr val="accent1"/>
          </a:lnRef>
          <a:fillRef idx="0">
            <a:schemeClr val="accent1"/>
          </a:fillRef>
          <a:effectRef idx="1">
            <a:schemeClr val="accent1"/>
          </a:effectRef>
          <a:fontRef idx="minor">
            <a:schemeClr val="tx1"/>
          </a:fontRef>
        </p:style>
      </p:cxnSp>
      <p:sp>
        <p:nvSpPr>
          <p:cNvPr id="43" name="Textfeld 42">
            <a:extLst>
              <a:ext uri="{FF2B5EF4-FFF2-40B4-BE49-F238E27FC236}">
                <a16:creationId xmlns:a16="http://schemas.microsoft.com/office/drawing/2014/main" id="{573D2E5C-FC0F-D110-19F6-E8CD69432770}"/>
              </a:ext>
            </a:extLst>
          </p:cNvPr>
          <p:cNvSpPr txBox="1"/>
          <p:nvPr/>
        </p:nvSpPr>
        <p:spPr>
          <a:xfrm>
            <a:off x="7965746" y="6095048"/>
            <a:ext cx="688976" cy="492443"/>
          </a:xfrm>
          <a:prstGeom prst="rect">
            <a:avLst/>
          </a:prstGeom>
          <a:noFill/>
        </p:spPr>
        <p:txBody>
          <a:bodyPr wrap="square" rtlCol="0">
            <a:spAutoFit/>
          </a:bodyPr>
          <a:lstStyle/>
          <a:p>
            <a:r>
              <a:rPr lang="de-DE" sz="2600" dirty="0">
                <a:solidFill>
                  <a:srgbClr val="CCCCFF"/>
                </a:solidFill>
                <a:latin typeface="Arial" panose="020B0604020202020204" pitchFamily="34" charset="0"/>
                <a:cs typeface="Arial" panose="020B0604020202020204" pitchFamily="34" charset="0"/>
              </a:rPr>
              <a:t>q*</a:t>
            </a:r>
          </a:p>
        </p:txBody>
      </p:sp>
      <p:sp>
        <p:nvSpPr>
          <p:cNvPr id="7" name="Textfeld 6">
            <a:extLst>
              <a:ext uri="{FF2B5EF4-FFF2-40B4-BE49-F238E27FC236}">
                <a16:creationId xmlns:a16="http://schemas.microsoft.com/office/drawing/2014/main" id="{47BD7BE4-BAC3-B376-4861-33324646B316}"/>
              </a:ext>
            </a:extLst>
          </p:cNvPr>
          <p:cNvSpPr txBox="1"/>
          <p:nvPr/>
        </p:nvSpPr>
        <p:spPr>
          <a:xfrm>
            <a:off x="11611992" y="6573915"/>
            <a:ext cx="443884" cy="246221"/>
          </a:xfrm>
          <a:prstGeom prst="rect">
            <a:avLst/>
          </a:prstGeom>
          <a:noFill/>
        </p:spPr>
        <p:txBody>
          <a:bodyPr wrap="square" rtlCol="0">
            <a:spAutoFit/>
          </a:bodyPr>
          <a:lstStyle/>
          <a:p>
            <a:r>
              <a:rPr lang="de-DE" sz="1000" dirty="0">
                <a:solidFill>
                  <a:schemeClr val="bg1"/>
                </a:solidFill>
                <a:latin typeface="Arial" panose="020B0604020202020204" pitchFamily="34" charset="0"/>
                <a:cs typeface="Arial" panose="020B0604020202020204" pitchFamily="34" charset="0"/>
              </a:rPr>
              <a:t>4</a:t>
            </a:r>
          </a:p>
        </p:txBody>
      </p:sp>
      <p:sp>
        <p:nvSpPr>
          <p:cNvPr id="66" name="Titel 1">
            <a:extLst>
              <a:ext uri="{FF2B5EF4-FFF2-40B4-BE49-F238E27FC236}">
                <a16:creationId xmlns:a16="http://schemas.microsoft.com/office/drawing/2014/main" id="{BE634697-2991-8FEC-9910-1D718A26D0BE}"/>
              </a:ext>
            </a:extLst>
          </p:cNvPr>
          <p:cNvSpPr txBox="1">
            <a:spLocks/>
          </p:cNvSpPr>
          <p:nvPr/>
        </p:nvSpPr>
        <p:spPr>
          <a:xfrm>
            <a:off x="527600" y="3617152"/>
            <a:ext cx="4684352" cy="368342"/>
          </a:xfrm>
          <a:prstGeom prst="rect">
            <a:avLst/>
          </a:prstGeom>
          <a:noFill/>
        </p:spPr>
        <p:txBody>
          <a:bodyPr anchor="ctr"/>
          <a:lstStyle>
            <a:lvl1pPr algn="ctr" defTabSz="257175" rtl="0" eaLnBrk="1" latinLnBrk="0" hangingPunct="1">
              <a:spcBef>
                <a:spcPct val="0"/>
              </a:spcBef>
              <a:buNone/>
              <a:defRPr sz="2475" kern="1200">
                <a:solidFill>
                  <a:schemeClr val="tx1"/>
                </a:solidFill>
                <a:latin typeface="+mj-lt"/>
                <a:ea typeface="+mj-ea"/>
                <a:cs typeface="+mj-cs"/>
              </a:defRPr>
            </a:lvl1pPr>
          </a:lstStyle>
          <a:p>
            <a:pPr algn="l"/>
            <a:r>
              <a:rPr lang="de-DE" sz="2400" dirty="0" err="1">
                <a:latin typeface="Arial"/>
              </a:rPr>
              <a:t>Biochemical</a:t>
            </a:r>
            <a:r>
              <a:rPr lang="de-DE" sz="2400" dirty="0">
                <a:latin typeface="Arial"/>
              </a:rPr>
              <a:t> </a:t>
            </a:r>
            <a:r>
              <a:rPr lang="de-DE" sz="2400" dirty="0" err="1">
                <a:latin typeface="Arial"/>
              </a:rPr>
              <a:t>flows</a:t>
            </a:r>
            <a:r>
              <a:rPr lang="de-DE" sz="2400" dirty="0">
                <a:latin typeface="Arial"/>
              </a:rPr>
              <a:t> (</a:t>
            </a:r>
            <a:r>
              <a:rPr lang="de-DE" sz="2400" dirty="0" err="1">
                <a:latin typeface="Arial"/>
              </a:rPr>
              <a:t>nitrogen</a:t>
            </a:r>
            <a:r>
              <a:rPr lang="de-DE" sz="2400" dirty="0">
                <a:latin typeface="Arial"/>
              </a:rPr>
              <a:t>)</a:t>
            </a:r>
          </a:p>
        </p:txBody>
      </p:sp>
      <p:sp>
        <p:nvSpPr>
          <p:cNvPr id="80" name="Textfeld 79">
            <a:extLst>
              <a:ext uri="{FF2B5EF4-FFF2-40B4-BE49-F238E27FC236}">
                <a16:creationId xmlns:a16="http://schemas.microsoft.com/office/drawing/2014/main" id="{90A49F77-C4EF-80AE-5186-FC6DF088DFC1}"/>
              </a:ext>
            </a:extLst>
          </p:cNvPr>
          <p:cNvSpPr txBox="1"/>
          <p:nvPr/>
        </p:nvSpPr>
        <p:spPr>
          <a:xfrm>
            <a:off x="6329362" y="3884699"/>
            <a:ext cx="688976" cy="492443"/>
          </a:xfrm>
          <a:prstGeom prst="rect">
            <a:avLst/>
          </a:prstGeom>
          <a:noFill/>
        </p:spPr>
        <p:txBody>
          <a:bodyPr wrap="square" rtlCol="0">
            <a:spAutoFit/>
          </a:bodyPr>
          <a:lstStyle/>
          <a:p>
            <a:r>
              <a:rPr lang="de-DE" sz="2600" dirty="0">
                <a:solidFill>
                  <a:schemeClr val="tx1">
                    <a:lumMod val="85000"/>
                    <a:lumOff val="15000"/>
                  </a:schemeClr>
                </a:solidFill>
                <a:latin typeface="Arial" panose="020B0604020202020204" pitchFamily="34" charset="0"/>
                <a:cs typeface="Arial" panose="020B0604020202020204" pitchFamily="34" charset="0"/>
              </a:rPr>
              <a:t>p</a:t>
            </a:r>
          </a:p>
        </p:txBody>
      </p:sp>
      <p:sp>
        <p:nvSpPr>
          <p:cNvPr id="81" name="Textfeld 80">
            <a:extLst>
              <a:ext uri="{FF2B5EF4-FFF2-40B4-BE49-F238E27FC236}">
                <a16:creationId xmlns:a16="http://schemas.microsoft.com/office/drawing/2014/main" id="{ECE2D254-A47A-BAA8-1DAA-B4BA1207070A}"/>
              </a:ext>
            </a:extLst>
          </p:cNvPr>
          <p:cNvSpPr txBox="1"/>
          <p:nvPr/>
        </p:nvSpPr>
        <p:spPr>
          <a:xfrm>
            <a:off x="8501158" y="6103786"/>
            <a:ext cx="688976" cy="492443"/>
          </a:xfrm>
          <a:prstGeom prst="rect">
            <a:avLst/>
          </a:prstGeom>
          <a:noFill/>
        </p:spPr>
        <p:txBody>
          <a:bodyPr wrap="square" rtlCol="0">
            <a:spAutoFit/>
          </a:bodyPr>
          <a:lstStyle/>
          <a:p>
            <a:r>
              <a:rPr lang="de-DE" sz="2600" dirty="0">
                <a:solidFill>
                  <a:schemeClr val="tx1">
                    <a:lumMod val="85000"/>
                    <a:lumOff val="15000"/>
                  </a:schemeClr>
                </a:solidFill>
                <a:latin typeface="Arial" panose="020B0604020202020204" pitchFamily="34" charset="0"/>
                <a:cs typeface="Arial" panose="020B0604020202020204" pitchFamily="34" charset="0"/>
              </a:rPr>
              <a:t>q</a:t>
            </a:r>
          </a:p>
        </p:txBody>
      </p:sp>
      <p:sp>
        <p:nvSpPr>
          <p:cNvPr id="2" name="Textfeld 1">
            <a:extLst>
              <a:ext uri="{FF2B5EF4-FFF2-40B4-BE49-F238E27FC236}">
                <a16:creationId xmlns:a16="http://schemas.microsoft.com/office/drawing/2014/main" id="{44415FE7-4669-048F-8112-35D241796C72}"/>
              </a:ext>
            </a:extLst>
          </p:cNvPr>
          <p:cNvSpPr txBox="1"/>
          <p:nvPr/>
        </p:nvSpPr>
        <p:spPr>
          <a:xfrm>
            <a:off x="527600" y="3346232"/>
            <a:ext cx="7764164" cy="246221"/>
          </a:xfrm>
          <a:prstGeom prst="rect">
            <a:avLst/>
          </a:prstGeom>
          <a:noFill/>
        </p:spPr>
        <p:txBody>
          <a:bodyPr wrap="square">
            <a:spAutoFit/>
          </a:bodyPr>
          <a:lstStyle/>
          <a:p>
            <a:r>
              <a:rPr lang="de-DE" sz="1000" dirty="0">
                <a:latin typeface="Arial"/>
              </a:rPr>
              <a:t>Own </a:t>
            </a:r>
            <a:r>
              <a:rPr lang="de-DE" sz="1000" dirty="0" err="1">
                <a:latin typeface="Arial"/>
              </a:rPr>
              <a:t>figure</a:t>
            </a:r>
            <a:r>
              <a:rPr lang="de-DE" sz="1000" dirty="0">
                <a:latin typeface="Arial"/>
              </a:rPr>
              <a:t>, </a:t>
            </a:r>
            <a:r>
              <a:rPr lang="de-DE" sz="1000" dirty="0" err="1">
                <a:latin typeface="Arial"/>
              </a:rPr>
              <a:t>content</a:t>
            </a:r>
            <a:r>
              <a:rPr lang="de-DE" sz="1000" dirty="0">
                <a:latin typeface="Arial"/>
              </a:rPr>
              <a:t> </a:t>
            </a:r>
            <a:r>
              <a:rPr lang="de-DE" sz="1000" dirty="0" err="1">
                <a:latin typeface="Arial"/>
              </a:rPr>
              <a:t>based</a:t>
            </a:r>
            <a:r>
              <a:rPr lang="de-DE" sz="1000" dirty="0">
                <a:latin typeface="Arial"/>
              </a:rPr>
              <a:t> on Ott et al. (2006)</a:t>
            </a:r>
            <a:endParaRPr lang="de-DE" sz="1000" dirty="0"/>
          </a:p>
        </p:txBody>
      </p:sp>
      <p:sp>
        <p:nvSpPr>
          <p:cNvPr id="3" name="Textfeld 2">
            <a:extLst>
              <a:ext uri="{FF2B5EF4-FFF2-40B4-BE49-F238E27FC236}">
                <a16:creationId xmlns:a16="http://schemas.microsoft.com/office/drawing/2014/main" id="{2C28C779-8BC1-536D-AC9F-AE3BB3009158}"/>
              </a:ext>
            </a:extLst>
          </p:cNvPr>
          <p:cNvSpPr txBox="1"/>
          <p:nvPr/>
        </p:nvSpPr>
        <p:spPr>
          <a:xfrm>
            <a:off x="512550" y="6138798"/>
            <a:ext cx="7764164" cy="246221"/>
          </a:xfrm>
          <a:prstGeom prst="rect">
            <a:avLst/>
          </a:prstGeom>
          <a:noFill/>
        </p:spPr>
        <p:txBody>
          <a:bodyPr wrap="square">
            <a:spAutoFit/>
          </a:bodyPr>
          <a:lstStyle/>
          <a:p>
            <a:r>
              <a:rPr lang="de-DE" sz="1000" dirty="0">
                <a:latin typeface="Arial"/>
              </a:rPr>
              <a:t>Own </a:t>
            </a:r>
            <a:r>
              <a:rPr lang="de-DE" sz="1000" dirty="0" err="1">
                <a:latin typeface="Arial"/>
              </a:rPr>
              <a:t>figure</a:t>
            </a:r>
            <a:r>
              <a:rPr lang="de-DE" sz="1000" dirty="0">
                <a:latin typeface="Arial"/>
              </a:rPr>
              <a:t>, </a:t>
            </a:r>
            <a:r>
              <a:rPr lang="de-DE" sz="1000" dirty="0" err="1">
                <a:latin typeface="Arial"/>
              </a:rPr>
              <a:t>content</a:t>
            </a:r>
            <a:r>
              <a:rPr lang="de-DE" sz="1000" dirty="0">
                <a:latin typeface="Arial"/>
              </a:rPr>
              <a:t> </a:t>
            </a:r>
            <a:r>
              <a:rPr lang="de-DE" sz="1000" dirty="0" err="1">
                <a:latin typeface="Arial"/>
              </a:rPr>
              <a:t>based</a:t>
            </a:r>
            <a:r>
              <a:rPr lang="de-DE" sz="1000" dirty="0">
                <a:latin typeface="Arial"/>
              </a:rPr>
              <a:t> on Sutton et al. (2011)</a:t>
            </a:r>
            <a:endParaRPr lang="de-DE" sz="1000" dirty="0"/>
          </a:p>
        </p:txBody>
      </p:sp>
      <p:sp>
        <p:nvSpPr>
          <p:cNvPr id="5" name="Textfeld 4">
            <a:extLst>
              <a:ext uri="{FF2B5EF4-FFF2-40B4-BE49-F238E27FC236}">
                <a16:creationId xmlns:a16="http://schemas.microsoft.com/office/drawing/2014/main" id="{B5AD3D59-0620-F4D0-3CDA-8FE1B58F82C4}"/>
              </a:ext>
            </a:extLst>
          </p:cNvPr>
          <p:cNvSpPr txBox="1"/>
          <p:nvPr/>
        </p:nvSpPr>
        <p:spPr>
          <a:xfrm>
            <a:off x="0" y="400734"/>
            <a:ext cx="9483365" cy="523220"/>
          </a:xfrm>
          <a:prstGeom prst="rect">
            <a:avLst/>
          </a:prstGeom>
          <a:noFill/>
        </p:spPr>
        <p:txBody>
          <a:bodyPr wrap="square" rtlCol="0">
            <a:spAutoFit/>
          </a:bodyPr>
          <a:lstStyle/>
          <a:p>
            <a:r>
              <a:rPr lang="de-DE" sz="2800" dirty="0">
                <a:solidFill>
                  <a:schemeClr val="bg1"/>
                </a:solidFill>
                <a:latin typeface="Arial" panose="020B0604020202020204" pitchFamily="34" charset="0"/>
                <a:cs typeface="Arial" panose="020B0604020202020204" pitchFamily="34" charset="0"/>
              </a:rPr>
              <a:t>1. Motivation</a:t>
            </a:r>
          </a:p>
        </p:txBody>
      </p:sp>
      <p:sp>
        <p:nvSpPr>
          <p:cNvPr id="8" name="Titel 1">
            <a:extLst>
              <a:ext uri="{FF2B5EF4-FFF2-40B4-BE49-F238E27FC236}">
                <a16:creationId xmlns:a16="http://schemas.microsoft.com/office/drawing/2014/main" id="{17E7C95D-0FDA-28B4-9864-06EB9F650EBE}"/>
              </a:ext>
            </a:extLst>
          </p:cNvPr>
          <p:cNvSpPr txBox="1">
            <a:spLocks/>
          </p:cNvSpPr>
          <p:nvPr/>
        </p:nvSpPr>
        <p:spPr>
          <a:xfrm>
            <a:off x="6353498" y="1262644"/>
            <a:ext cx="5702377" cy="368342"/>
          </a:xfrm>
          <a:prstGeom prst="rect">
            <a:avLst/>
          </a:prstGeom>
          <a:noFill/>
        </p:spPr>
        <p:txBody>
          <a:bodyPr anchor="ctr"/>
          <a:lstStyle>
            <a:lvl1pPr algn="ctr" defTabSz="257175" rtl="0" eaLnBrk="1" latinLnBrk="0" hangingPunct="1">
              <a:spcBef>
                <a:spcPct val="0"/>
              </a:spcBef>
              <a:buNone/>
              <a:defRPr sz="2475" kern="1200">
                <a:solidFill>
                  <a:schemeClr val="tx1"/>
                </a:solidFill>
                <a:latin typeface="+mj-lt"/>
                <a:ea typeface="+mj-ea"/>
                <a:cs typeface="+mj-cs"/>
              </a:defRPr>
            </a:lvl1pPr>
          </a:lstStyle>
          <a:p>
            <a:pPr algn="l"/>
            <a:r>
              <a:rPr lang="de-DE" sz="2400" dirty="0" err="1">
                <a:latin typeface="Arial"/>
              </a:rPr>
              <a:t>Internalizing</a:t>
            </a:r>
            <a:r>
              <a:rPr lang="de-DE" sz="2400" dirty="0">
                <a:latin typeface="Arial"/>
              </a:rPr>
              <a:t> </a:t>
            </a:r>
            <a:r>
              <a:rPr lang="de-DE" sz="2400" dirty="0" err="1">
                <a:latin typeface="Arial"/>
              </a:rPr>
              <a:t>externalities</a:t>
            </a:r>
            <a:endParaRPr lang="de-DE" sz="2400" dirty="0">
              <a:latin typeface="Arial"/>
            </a:endParaRPr>
          </a:p>
        </p:txBody>
      </p:sp>
      <p:sp>
        <p:nvSpPr>
          <p:cNvPr id="11" name="Titel 1">
            <a:extLst>
              <a:ext uri="{FF2B5EF4-FFF2-40B4-BE49-F238E27FC236}">
                <a16:creationId xmlns:a16="http://schemas.microsoft.com/office/drawing/2014/main" id="{EEB1829E-CBCF-3795-D0F4-AFF64FF2FD44}"/>
              </a:ext>
            </a:extLst>
          </p:cNvPr>
          <p:cNvSpPr txBox="1">
            <a:spLocks/>
          </p:cNvSpPr>
          <p:nvPr/>
        </p:nvSpPr>
        <p:spPr>
          <a:xfrm>
            <a:off x="1989365" y="5696995"/>
            <a:ext cx="2276954" cy="457200"/>
          </a:xfrm>
          <a:prstGeom prst="rect">
            <a:avLst/>
          </a:prstGeom>
          <a:noFill/>
        </p:spPr>
        <p:txBody>
          <a:bodyPr/>
          <a:lstStyle>
            <a:lvl1pPr algn="ctr" defTabSz="257175" rtl="0" eaLnBrk="1" latinLnBrk="0" hangingPunct="1">
              <a:spcBef>
                <a:spcPct val="0"/>
              </a:spcBef>
              <a:buNone/>
              <a:defRPr sz="2475" kern="1200">
                <a:solidFill>
                  <a:schemeClr val="tx1"/>
                </a:solidFill>
                <a:latin typeface="+mj-lt"/>
                <a:ea typeface="+mj-ea"/>
                <a:cs typeface="+mj-cs"/>
              </a:defRPr>
            </a:lvl1pPr>
          </a:lstStyle>
          <a:p>
            <a:r>
              <a:rPr lang="de-DE" sz="2000" dirty="0" err="1">
                <a:latin typeface="Arial"/>
              </a:rPr>
              <a:t>Water</a:t>
            </a:r>
            <a:r>
              <a:rPr lang="de-DE" sz="2000" dirty="0">
                <a:latin typeface="Arial"/>
              </a:rPr>
              <a:t> </a:t>
            </a:r>
            <a:r>
              <a:rPr lang="de-DE" sz="2000" dirty="0" err="1">
                <a:latin typeface="Arial"/>
              </a:rPr>
              <a:t>purification</a:t>
            </a:r>
            <a:endParaRPr lang="de-DE" sz="1050" dirty="0">
              <a:latin typeface="Arial"/>
            </a:endParaRPr>
          </a:p>
        </p:txBody>
      </p:sp>
    </p:spTree>
    <p:extLst>
      <p:ext uri="{BB962C8B-B14F-4D97-AF65-F5344CB8AC3E}">
        <p14:creationId xmlns:p14="http://schemas.microsoft.com/office/powerpoint/2010/main" val="177466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54167E-6 -3.7037E-7 L 0.50664 0.14884 " pathEditMode="relative" rAng="0" ptsTypes="AA">
                                      <p:cBhvr>
                                        <p:cTn id="6" dur="2000" fill="hold"/>
                                        <p:tgtEl>
                                          <p:spTgt spid="44"/>
                                        </p:tgtEl>
                                        <p:attrNameLst>
                                          <p:attrName>ppt_x</p:attrName>
                                          <p:attrName>ppt_y</p:attrName>
                                        </p:attrNameLst>
                                      </p:cBhvr>
                                      <p:rCtr x="25326" y="7431"/>
                                    </p:animMotion>
                                  </p:childTnLst>
                                </p:cTn>
                              </p:par>
                              <p:par>
                                <p:cTn id="7" presetID="42" presetClass="path" presetSubtype="0" accel="50000" decel="50000" fill="hold" nodeType="withEffect">
                                  <p:stCondLst>
                                    <p:cond delay="0"/>
                                  </p:stCondLst>
                                  <p:childTnLst>
                                    <p:animMotion origin="layout" path="M 3.95833E-6 -3.7037E-6 L 0.51341 0.09931 " pathEditMode="relative" rAng="0" ptsTypes="AA">
                                      <p:cBhvr>
                                        <p:cTn id="8" dur="2000" fill="hold"/>
                                        <p:tgtEl>
                                          <p:spTgt spid="42"/>
                                        </p:tgtEl>
                                        <p:attrNameLst>
                                          <p:attrName>ppt_x</p:attrName>
                                          <p:attrName>ppt_y</p:attrName>
                                        </p:attrNameLst>
                                      </p:cBhvr>
                                      <p:rCtr x="25664" y="4954"/>
                                    </p:animMotion>
                                  </p:childTnLst>
                                </p:cTn>
                              </p:par>
                              <p:par>
                                <p:cTn id="9" presetID="42" presetClass="path" presetSubtype="0" accel="50000" decel="50000" fill="hold" nodeType="withEffect">
                                  <p:stCondLst>
                                    <p:cond delay="0"/>
                                  </p:stCondLst>
                                  <p:childTnLst>
                                    <p:animMotion origin="layout" path="M 0.00013 -0.01111 L 0.35208 -0.11852 " pathEditMode="relative" rAng="0" ptsTypes="AA">
                                      <p:cBhvr>
                                        <p:cTn id="10" dur="2000" fill="hold"/>
                                        <p:tgtEl>
                                          <p:spTgt spid="126"/>
                                        </p:tgtEl>
                                        <p:attrNameLst>
                                          <p:attrName>ppt_x</p:attrName>
                                          <p:attrName>ppt_y</p:attrName>
                                        </p:attrNameLst>
                                      </p:cBhvr>
                                      <p:rCtr x="17591" y="-5370"/>
                                    </p:animMotion>
                                  </p:childTnLst>
                                </p:cTn>
                              </p:par>
                              <p:par>
                                <p:cTn id="11" presetID="42" presetClass="path" presetSubtype="0" accel="50000" decel="50000" fill="hold" nodeType="withEffect">
                                  <p:stCondLst>
                                    <p:cond delay="0"/>
                                  </p:stCondLst>
                                  <p:childTnLst>
                                    <p:animMotion origin="layout" path="M -3.33333E-6 2.59259E-6 L 0.36133 -0.17639 " pathEditMode="relative" rAng="0" ptsTypes="AA">
                                      <p:cBhvr>
                                        <p:cTn id="12" dur="2000" fill="hold"/>
                                        <p:tgtEl>
                                          <p:spTgt spid="125"/>
                                        </p:tgtEl>
                                        <p:attrNameLst>
                                          <p:attrName>ppt_x</p:attrName>
                                          <p:attrName>ppt_y</p:attrName>
                                        </p:attrNameLst>
                                      </p:cBhvr>
                                      <p:rCtr x="18060" y="-8819"/>
                                    </p:animMotion>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64" presetClass="path" presetSubtype="0" accel="50000" decel="50000" fill="hold" nodeType="withEffect">
                                  <p:stCondLst>
                                    <p:cond delay="0"/>
                                  </p:stCondLst>
                                  <p:childTnLst>
                                    <p:animMotion origin="layout" path="M 2.29167E-6 -4.81481E-6 L -0.00052 -0.10578 " pathEditMode="relative" rAng="0" ptsTypes="AA">
                                      <p:cBhvr>
                                        <p:cTn id="18" dur="2000" fill="hold"/>
                                        <p:tgtEl>
                                          <p:spTgt spid="4"/>
                                        </p:tgtEl>
                                        <p:attrNameLst>
                                          <p:attrName>ppt_x</p:attrName>
                                          <p:attrName>ppt_y</p:attrName>
                                        </p:attrNameLst>
                                      </p:cBhvr>
                                      <p:rCtr x="-26" y="-5301"/>
                                    </p:animMotion>
                                  </p:childTnLst>
                                </p:cTn>
                              </p:par>
                              <p:par>
                                <p:cTn id="19" presetID="10" presetClass="entr" presetSubtype="0" fill="hold" grpId="0" nodeType="withEffect">
                                  <p:stCondLst>
                                    <p:cond delay="6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childTnLst>
                                </p:cTn>
                              </p:par>
                              <p:par>
                                <p:cTn id="22" presetID="10" presetClass="entr" presetSubtype="0" fill="hold" grpId="0" nodeType="withEffect">
                                  <p:stCondLst>
                                    <p:cond delay="60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wipe(up)">
                                      <p:cBhvr>
                                        <p:cTn id="29" dur="1000"/>
                                        <p:tgtEl>
                                          <p:spTgt spid="35"/>
                                        </p:tgtEl>
                                      </p:cBhvr>
                                    </p:animEffect>
                                  </p:childTnLst>
                                </p:cTn>
                              </p:par>
                              <p:par>
                                <p:cTn id="30" presetID="22" presetClass="entr" presetSubtype="2" fill="hold"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right)">
                                      <p:cBhvr>
                                        <p:cTn id="32" dur="1000"/>
                                        <p:tgtEl>
                                          <p:spTgt spid="39"/>
                                        </p:tgtEl>
                                      </p:cBhvr>
                                    </p:animEffect>
                                  </p:childTnLst>
                                </p:cTn>
                              </p:par>
                              <p:par>
                                <p:cTn id="33" presetID="10" presetClass="entr" presetSubtype="0" fill="hold" grpId="0" nodeType="withEffect">
                                  <p:stCondLst>
                                    <p:cond delay="80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10" presetClass="entr" presetSubtype="0" fill="hold" grpId="0" nodeType="withEffect">
                                  <p:stCondLst>
                                    <p:cond delay="800"/>
                                  </p:stCondLst>
                                  <p:childTnLst>
                                    <p:set>
                                      <p:cBhvr>
                                        <p:cTn id="37" dur="1" fill="hold">
                                          <p:stCondLst>
                                            <p:cond delay="0"/>
                                          </p:stCondLst>
                                        </p:cTn>
                                        <p:tgtEl>
                                          <p:spTgt spid="43"/>
                                        </p:tgtEl>
                                        <p:attrNameLst>
                                          <p:attrName>style.visibility</p:attrName>
                                        </p:attrNameLst>
                                      </p:cBhvr>
                                      <p:to>
                                        <p:strVal val="visible"/>
                                      </p:to>
                                    </p:set>
                                    <p:animEffect transition="in" filter="fade">
                                      <p:cBhvr>
                                        <p:cTn id="3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p:bldP spid="10" grpId="0" animBg="1"/>
      <p:bldP spid="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A7305-40CD-53B0-27C6-E5BCB10357AD}"/>
            </a:ext>
          </a:extLst>
        </p:cNvPr>
        <p:cNvGrpSpPr/>
        <p:nvPr/>
      </p:nvGrpSpPr>
      <p:grpSpPr>
        <a:xfrm>
          <a:off x="0" y="0"/>
          <a:ext cx="0" cy="0"/>
          <a:chOff x="0" y="0"/>
          <a:chExt cx="0" cy="0"/>
        </a:xfrm>
      </p:grpSpPr>
      <p:sp>
        <p:nvSpPr>
          <p:cNvPr id="7" name="Textfeld 6">
            <a:extLst>
              <a:ext uri="{FF2B5EF4-FFF2-40B4-BE49-F238E27FC236}">
                <a16:creationId xmlns:a16="http://schemas.microsoft.com/office/drawing/2014/main" id="{43D3829A-339E-4505-58A8-C49444554039}"/>
              </a:ext>
            </a:extLst>
          </p:cNvPr>
          <p:cNvSpPr txBox="1"/>
          <p:nvPr/>
        </p:nvSpPr>
        <p:spPr>
          <a:xfrm>
            <a:off x="11611992" y="6573915"/>
            <a:ext cx="443884" cy="246221"/>
          </a:xfrm>
          <a:prstGeom prst="rect">
            <a:avLst/>
          </a:prstGeom>
          <a:noFill/>
        </p:spPr>
        <p:txBody>
          <a:bodyPr wrap="square" rtlCol="0">
            <a:spAutoFit/>
          </a:bodyPr>
          <a:lstStyle/>
          <a:p>
            <a:r>
              <a:rPr lang="de-DE" sz="1000" dirty="0">
                <a:solidFill>
                  <a:schemeClr val="bg1"/>
                </a:solidFill>
                <a:latin typeface="Arial" panose="020B0604020202020204" pitchFamily="34" charset="0"/>
                <a:cs typeface="Arial" panose="020B0604020202020204" pitchFamily="34" charset="0"/>
              </a:rPr>
              <a:t>4</a:t>
            </a:r>
          </a:p>
        </p:txBody>
      </p:sp>
      <p:sp>
        <p:nvSpPr>
          <p:cNvPr id="5" name="Textfeld 4">
            <a:extLst>
              <a:ext uri="{FF2B5EF4-FFF2-40B4-BE49-F238E27FC236}">
                <a16:creationId xmlns:a16="http://schemas.microsoft.com/office/drawing/2014/main" id="{9DC63728-5E95-8F08-0223-DB97ED2D5423}"/>
              </a:ext>
            </a:extLst>
          </p:cNvPr>
          <p:cNvSpPr txBox="1"/>
          <p:nvPr/>
        </p:nvSpPr>
        <p:spPr>
          <a:xfrm>
            <a:off x="0" y="400734"/>
            <a:ext cx="9483365" cy="523220"/>
          </a:xfrm>
          <a:prstGeom prst="rect">
            <a:avLst/>
          </a:prstGeom>
          <a:noFill/>
        </p:spPr>
        <p:txBody>
          <a:bodyPr wrap="square" rtlCol="0">
            <a:spAutoFit/>
          </a:bodyPr>
          <a:lstStyle/>
          <a:p>
            <a:r>
              <a:rPr lang="de-DE" sz="2800" dirty="0">
                <a:solidFill>
                  <a:schemeClr val="bg1"/>
                </a:solidFill>
                <a:latin typeface="Arial" panose="020B0604020202020204" pitchFamily="34" charset="0"/>
                <a:cs typeface="Arial" panose="020B0604020202020204" pitchFamily="34" charset="0"/>
              </a:rPr>
              <a:t>2. TCA in Science</a:t>
            </a:r>
          </a:p>
        </p:txBody>
      </p:sp>
      <p:grpSp>
        <p:nvGrpSpPr>
          <p:cNvPr id="12" name="Group 5">
            <a:extLst>
              <a:ext uri="{FF2B5EF4-FFF2-40B4-BE49-F238E27FC236}">
                <a16:creationId xmlns:a16="http://schemas.microsoft.com/office/drawing/2014/main" id="{1C0FF535-5B16-B11F-1779-9CC60A67922E}"/>
              </a:ext>
            </a:extLst>
          </p:cNvPr>
          <p:cNvGrpSpPr/>
          <p:nvPr/>
        </p:nvGrpSpPr>
        <p:grpSpPr>
          <a:xfrm>
            <a:off x="300677" y="1180031"/>
            <a:ext cx="4826453" cy="3778390"/>
            <a:chOff x="0" y="0"/>
            <a:chExt cx="10077330" cy="8023205"/>
          </a:xfrm>
        </p:grpSpPr>
        <p:sp>
          <p:nvSpPr>
            <p:cNvPr id="13" name="Freeform 6">
              <a:extLst>
                <a:ext uri="{FF2B5EF4-FFF2-40B4-BE49-F238E27FC236}">
                  <a16:creationId xmlns:a16="http://schemas.microsoft.com/office/drawing/2014/main" id="{62E617E3-EB2B-DDF3-5A0A-7652BAEAE642}"/>
                </a:ext>
              </a:extLst>
            </p:cNvPr>
            <p:cNvSpPr/>
            <p:nvPr/>
          </p:nvSpPr>
          <p:spPr>
            <a:xfrm>
              <a:off x="0" y="1952483"/>
              <a:ext cx="3794202" cy="6070723"/>
            </a:xfrm>
            <a:custGeom>
              <a:avLst/>
              <a:gdLst/>
              <a:ahLst/>
              <a:cxnLst/>
              <a:rect l="l" t="t" r="r" b="b"/>
              <a:pathLst>
                <a:path w="3794202" h="6070723">
                  <a:moveTo>
                    <a:pt x="0" y="0"/>
                  </a:moveTo>
                  <a:lnTo>
                    <a:pt x="3794202" y="0"/>
                  </a:lnTo>
                  <a:lnTo>
                    <a:pt x="3794202" y="6070722"/>
                  </a:lnTo>
                  <a:lnTo>
                    <a:pt x="0" y="6070722"/>
                  </a:lnTo>
                  <a:lnTo>
                    <a:pt x="0" y="0"/>
                  </a:lnTo>
                  <a:close/>
                </a:path>
              </a:pathLst>
            </a:custGeom>
            <a:blipFill>
              <a:blip r:embed="rId3"/>
              <a:stretch>
                <a:fillRect/>
              </a:stretch>
            </a:blipFill>
          </p:spPr>
          <p:txBody>
            <a:bodyPr/>
            <a:lstStyle/>
            <a:p>
              <a:endParaRPr lang="de-DE"/>
            </a:p>
          </p:txBody>
        </p:sp>
        <p:sp>
          <p:nvSpPr>
            <p:cNvPr id="14" name="Freeform 7">
              <a:extLst>
                <a:ext uri="{FF2B5EF4-FFF2-40B4-BE49-F238E27FC236}">
                  <a16:creationId xmlns:a16="http://schemas.microsoft.com/office/drawing/2014/main" id="{3C2C414A-1ED4-798C-D957-A5ACC27D61EE}"/>
                </a:ext>
              </a:extLst>
            </p:cNvPr>
            <p:cNvSpPr/>
            <p:nvPr/>
          </p:nvSpPr>
          <p:spPr>
            <a:xfrm>
              <a:off x="0" y="0"/>
              <a:ext cx="10077330" cy="1952483"/>
            </a:xfrm>
            <a:custGeom>
              <a:avLst/>
              <a:gdLst/>
              <a:ahLst/>
              <a:cxnLst/>
              <a:rect l="l" t="t" r="r" b="b"/>
              <a:pathLst>
                <a:path w="10077330" h="1952483">
                  <a:moveTo>
                    <a:pt x="0" y="0"/>
                  </a:moveTo>
                  <a:lnTo>
                    <a:pt x="10077330" y="0"/>
                  </a:lnTo>
                  <a:lnTo>
                    <a:pt x="10077330" y="1952483"/>
                  </a:lnTo>
                  <a:lnTo>
                    <a:pt x="0" y="1952483"/>
                  </a:lnTo>
                  <a:lnTo>
                    <a:pt x="0" y="0"/>
                  </a:lnTo>
                  <a:close/>
                </a:path>
              </a:pathLst>
            </a:custGeom>
            <a:blipFill>
              <a:blip r:embed="rId4"/>
              <a:stretch>
                <a:fillRect/>
              </a:stretch>
            </a:blipFill>
          </p:spPr>
          <p:txBody>
            <a:bodyPr/>
            <a:lstStyle/>
            <a:p>
              <a:endParaRPr lang="de-DE"/>
            </a:p>
          </p:txBody>
        </p:sp>
      </p:grpSp>
      <p:sp>
        <p:nvSpPr>
          <p:cNvPr id="22" name="Freeform 8">
            <a:extLst>
              <a:ext uri="{FF2B5EF4-FFF2-40B4-BE49-F238E27FC236}">
                <a16:creationId xmlns:a16="http://schemas.microsoft.com/office/drawing/2014/main" id="{A185296F-B09C-EBC4-8FB8-336A51349BCA}"/>
              </a:ext>
            </a:extLst>
          </p:cNvPr>
          <p:cNvSpPr/>
          <p:nvPr/>
        </p:nvSpPr>
        <p:spPr>
          <a:xfrm>
            <a:off x="6677048" y="1180031"/>
            <a:ext cx="4715450" cy="2915261"/>
          </a:xfrm>
          <a:custGeom>
            <a:avLst/>
            <a:gdLst/>
            <a:ahLst/>
            <a:cxnLst/>
            <a:rect l="l" t="t" r="r" b="b"/>
            <a:pathLst>
              <a:path w="7384172" h="4642798">
                <a:moveTo>
                  <a:pt x="0" y="0"/>
                </a:moveTo>
                <a:lnTo>
                  <a:pt x="7384172" y="0"/>
                </a:lnTo>
                <a:lnTo>
                  <a:pt x="7384172" y="4642798"/>
                </a:lnTo>
                <a:lnTo>
                  <a:pt x="0" y="4642798"/>
                </a:lnTo>
                <a:lnTo>
                  <a:pt x="0" y="0"/>
                </a:lnTo>
                <a:close/>
              </a:path>
            </a:pathLst>
          </a:custGeom>
          <a:blipFill>
            <a:blip r:embed="rId5"/>
            <a:stretch>
              <a:fillRect/>
            </a:stretch>
          </a:blipFill>
        </p:spPr>
        <p:txBody>
          <a:bodyPr/>
          <a:lstStyle/>
          <a:p>
            <a:endParaRPr lang="de-DE"/>
          </a:p>
        </p:txBody>
      </p:sp>
      <p:sp>
        <p:nvSpPr>
          <p:cNvPr id="23" name="Freeform 9">
            <a:extLst>
              <a:ext uri="{FF2B5EF4-FFF2-40B4-BE49-F238E27FC236}">
                <a16:creationId xmlns:a16="http://schemas.microsoft.com/office/drawing/2014/main" id="{0EAA9A62-043D-8A7F-4DCE-08C95D313029}"/>
              </a:ext>
            </a:extLst>
          </p:cNvPr>
          <p:cNvSpPr/>
          <p:nvPr/>
        </p:nvSpPr>
        <p:spPr>
          <a:xfrm>
            <a:off x="7175873" y="4403756"/>
            <a:ext cx="4720235" cy="1984157"/>
          </a:xfrm>
          <a:custGeom>
            <a:avLst/>
            <a:gdLst/>
            <a:ahLst/>
            <a:cxnLst/>
            <a:rect l="l" t="t" r="r" b="b"/>
            <a:pathLst>
              <a:path w="7391665" h="3159937">
                <a:moveTo>
                  <a:pt x="0" y="0"/>
                </a:moveTo>
                <a:lnTo>
                  <a:pt x="7391665" y="0"/>
                </a:lnTo>
                <a:lnTo>
                  <a:pt x="7391665" y="3159937"/>
                </a:lnTo>
                <a:lnTo>
                  <a:pt x="0" y="3159937"/>
                </a:lnTo>
                <a:lnTo>
                  <a:pt x="0" y="0"/>
                </a:lnTo>
                <a:close/>
              </a:path>
            </a:pathLst>
          </a:custGeom>
          <a:blipFill>
            <a:blip r:embed="rId6"/>
            <a:stretch>
              <a:fillRect/>
            </a:stretch>
          </a:blipFill>
        </p:spPr>
        <p:txBody>
          <a:bodyPr/>
          <a:lstStyle/>
          <a:p>
            <a:endParaRPr lang="de-DE" dirty="0"/>
          </a:p>
        </p:txBody>
      </p:sp>
      <p:sp>
        <p:nvSpPr>
          <p:cNvPr id="24" name="Freeform 10">
            <a:extLst>
              <a:ext uri="{FF2B5EF4-FFF2-40B4-BE49-F238E27FC236}">
                <a16:creationId xmlns:a16="http://schemas.microsoft.com/office/drawing/2014/main" id="{98988582-DBBF-A245-5569-2DA22D6F4314}"/>
              </a:ext>
            </a:extLst>
          </p:cNvPr>
          <p:cNvSpPr/>
          <p:nvPr/>
        </p:nvSpPr>
        <p:spPr>
          <a:xfrm>
            <a:off x="4278353" y="3670597"/>
            <a:ext cx="1837746" cy="2717316"/>
          </a:xfrm>
          <a:custGeom>
            <a:avLst/>
            <a:gdLst/>
            <a:ahLst/>
            <a:cxnLst/>
            <a:rect l="l" t="t" r="r" b="b"/>
            <a:pathLst>
              <a:path w="2877824" h="4327555">
                <a:moveTo>
                  <a:pt x="0" y="0"/>
                </a:moveTo>
                <a:lnTo>
                  <a:pt x="2877824" y="0"/>
                </a:lnTo>
                <a:lnTo>
                  <a:pt x="2877824" y="4327555"/>
                </a:lnTo>
                <a:lnTo>
                  <a:pt x="0" y="4327555"/>
                </a:lnTo>
                <a:lnTo>
                  <a:pt x="0" y="0"/>
                </a:lnTo>
                <a:close/>
              </a:path>
            </a:pathLst>
          </a:custGeom>
          <a:blipFill>
            <a:blip r:embed="rId7"/>
            <a:stretch>
              <a:fillRect/>
            </a:stretch>
          </a:blipFill>
        </p:spPr>
        <p:txBody>
          <a:bodyPr/>
          <a:lstStyle/>
          <a:p>
            <a:endParaRPr lang="de-DE"/>
          </a:p>
        </p:txBody>
      </p:sp>
      <p:sp>
        <p:nvSpPr>
          <p:cNvPr id="25" name="Freeform 11">
            <a:extLst>
              <a:ext uri="{FF2B5EF4-FFF2-40B4-BE49-F238E27FC236}">
                <a16:creationId xmlns:a16="http://schemas.microsoft.com/office/drawing/2014/main" id="{1F5F9655-D85E-4DAD-0037-FC7ED9D657DB}"/>
              </a:ext>
            </a:extLst>
          </p:cNvPr>
          <p:cNvSpPr/>
          <p:nvPr/>
        </p:nvSpPr>
        <p:spPr>
          <a:xfrm>
            <a:off x="2728435" y="2679620"/>
            <a:ext cx="3387664" cy="990977"/>
          </a:xfrm>
          <a:custGeom>
            <a:avLst/>
            <a:gdLst/>
            <a:ahLst/>
            <a:cxnLst/>
            <a:rect l="l" t="t" r="r" b="b"/>
            <a:pathLst>
              <a:path w="5304921" h="1578214">
                <a:moveTo>
                  <a:pt x="0" y="0"/>
                </a:moveTo>
                <a:lnTo>
                  <a:pt x="5304921" y="0"/>
                </a:lnTo>
                <a:lnTo>
                  <a:pt x="5304921" y="1578214"/>
                </a:lnTo>
                <a:lnTo>
                  <a:pt x="0" y="1578214"/>
                </a:lnTo>
                <a:lnTo>
                  <a:pt x="0" y="0"/>
                </a:lnTo>
                <a:close/>
              </a:path>
            </a:pathLst>
          </a:custGeom>
          <a:blipFill>
            <a:blip r:embed="rId8"/>
            <a:stretch>
              <a:fillRect/>
            </a:stretch>
          </a:blipFill>
        </p:spPr>
        <p:txBody>
          <a:bodyPr/>
          <a:lstStyle/>
          <a:p>
            <a:endParaRPr lang="de-DE"/>
          </a:p>
        </p:txBody>
      </p:sp>
    </p:spTree>
    <p:extLst>
      <p:ext uri="{BB962C8B-B14F-4D97-AF65-F5344CB8AC3E}">
        <p14:creationId xmlns:p14="http://schemas.microsoft.com/office/powerpoint/2010/main" val="2406793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FA2ABC0B-72A0-D223-B0BD-3726B0ABF71D}"/>
              </a:ext>
            </a:extLst>
          </p:cNvPr>
          <p:cNvSpPr txBox="1"/>
          <p:nvPr/>
        </p:nvSpPr>
        <p:spPr>
          <a:xfrm>
            <a:off x="0" y="400734"/>
            <a:ext cx="9483365" cy="523220"/>
          </a:xfrm>
          <a:prstGeom prst="rect">
            <a:avLst/>
          </a:prstGeom>
          <a:noFill/>
        </p:spPr>
        <p:txBody>
          <a:bodyPr wrap="square" rtlCol="0">
            <a:spAutoFit/>
          </a:bodyPr>
          <a:lstStyle/>
          <a:p>
            <a:r>
              <a:rPr lang="de-DE" sz="2800" dirty="0">
                <a:solidFill>
                  <a:schemeClr val="bg1"/>
                </a:solidFill>
                <a:latin typeface="Arial" panose="020B0604020202020204" pitchFamily="34" charset="0"/>
                <a:cs typeface="Arial" panose="020B0604020202020204" pitchFamily="34" charset="0"/>
              </a:rPr>
              <a:t>2. TCA </a:t>
            </a:r>
            <a:r>
              <a:rPr lang="de-DE" sz="2800" dirty="0" err="1">
                <a:solidFill>
                  <a:schemeClr val="bg1"/>
                </a:solidFill>
                <a:latin typeface="Arial" panose="020B0604020202020204" pitchFamily="34" charset="0"/>
                <a:cs typeface="Arial" panose="020B0604020202020204" pitchFamily="34" charset="0"/>
              </a:rPr>
              <a:t>Calculation</a:t>
            </a:r>
            <a:endParaRPr lang="de-DE" sz="2800" dirty="0">
              <a:solidFill>
                <a:schemeClr val="bg1"/>
              </a:solidFill>
              <a:latin typeface="Arial" panose="020B0604020202020204" pitchFamily="34" charset="0"/>
              <a:cs typeface="Arial" panose="020B0604020202020204" pitchFamily="34" charset="0"/>
            </a:endParaRPr>
          </a:p>
        </p:txBody>
      </p:sp>
      <p:sp>
        <p:nvSpPr>
          <p:cNvPr id="13" name="Rechteck 12">
            <a:extLst>
              <a:ext uri="{FF2B5EF4-FFF2-40B4-BE49-F238E27FC236}">
                <a16:creationId xmlns:a16="http://schemas.microsoft.com/office/drawing/2014/main" id="{E11064D2-5A93-1FED-A68B-CE4289BE3035}"/>
              </a:ext>
            </a:extLst>
          </p:cNvPr>
          <p:cNvSpPr/>
          <p:nvPr/>
        </p:nvSpPr>
        <p:spPr>
          <a:xfrm>
            <a:off x="4564364" y="1437794"/>
            <a:ext cx="7357731" cy="4878452"/>
          </a:xfrm>
          <a:prstGeom prst="rect">
            <a:avLst/>
          </a:prstGeom>
          <a:solidFill>
            <a:schemeClr val="bg1"/>
          </a:solidFill>
          <a:ln w="12700">
            <a:solidFill>
              <a:schemeClr val="tx1"/>
            </a:solidFill>
            <a:prstDash val="soli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spcFirstLastPara="0" vert="horz" wrap="square" lIns="28578" tIns="57155" rIns="0" bIns="368305" numCol="1" spcCol="1270" rtlCol="0" anchor="t" anchorCtr="0">
            <a:noAutofit/>
          </a:bodyPr>
          <a:lstStyle/>
          <a:p>
            <a:pPr defTabSz="1140407">
              <a:defRPr/>
            </a:pPr>
            <a:r>
              <a:rPr lang="en-US" sz="800" dirty="0">
                <a:solidFill>
                  <a:schemeClr val="tx1"/>
                </a:solidFill>
                <a:latin typeface="Arial" panose="020B0604020202020204" pitchFamily="34" charset="0"/>
                <a:cs typeface="Arial" panose="020B0604020202020204" pitchFamily="34" charset="0"/>
              </a:rPr>
              <a:t> </a:t>
            </a:r>
          </a:p>
        </p:txBody>
      </p:sp>
      <p:sp>
        <p:nvSpPr>
          <p:cNvPr id="12" name="Rechteck 11">
            <a:extLst>
              <a:ext uri="{FF2B5EF4-FFF2-40B4-BE49-F238E27FC236}">
                <a16:creationId xmlns:a16="http://schemas.microsoft.com/office/drawing/2014/main" id="{5AD5B35B-3BF9-0D4D-9452-F7C224BD81AF}"/>
              </a:ext>
            </a:extLst>
          </p:cNvPr>
          <p:cNvSpPr/>
          <p:nvPr/>
        </p:nvSpPr>
        <p:spPr>
          <a:xfrm>
            <a:off x="4591850" y="2198916"/>
            <a:ext cx="7320598" cy="246221"/>
          </a:xfrm>
          <a:prstGeom prst="rect">
            <a:avLst/>
          </a:prstGeom>
          <a:solidFill>
            <a:schemeClr val="bg1">
              <a:lumMod val="95000"/>
            </a:schemeClr>
          </a:solidFill>
          <a:ln>
            <a:noFill/>
          </a:ln>
        </p:spPr>
        <p:txBody>
          <a:bodyPr wrap="square" lIns="89793" tIns="0" bIns="0" rtlCol="0" anchor="ctr">
            <a:spAutoFit/>
          </a:bodyPr>
          <a:lstStyle/>
          <a:p>
            <a:pPr defTabSz="1140407">
              <a:defRPr/>
            </a:pPr>
            <a:r>
              <a:rPr lang="en-US" sz="1600" dirty="0">
                <a:latin typeface="Arial" panose="020B0604020202020204" pitchFamily="34" charset="0"/>
                <a:cs typeface="Arial" panose="020B0604020202020204" pitchFamily="34" charset="0"/>
              </a:rPr>
              <a:t>Case study</a:t>
            </a:r>
          </a:p>
        </p:txBody>
      </p:sp>
      <p:sp>
        <p:nvSpPr>
          <p:cNvPr id="14" name="Textfeld 13">
            <a:extLst>
              <a:ext uri="{FF2B5EF4-FFF2-40B4-BE49-F238E27FC236}">
                <a16:creationId xmlns:a16="http://schemas.microsoft.com/office/drawing/2014/main" id="{0771A07D-48C6-CF94-D323-21AC6F08A718}"/>
              </a:ext>
            </a:extLst>
          </p:cNvPr>
          <p:cNvSpPr txBox="1"/>
          <p:nvPr/>
        </p:nvSpPr>
        <p:spPr>
          <a:xfrm>
            <a:off x="6592909" y="2194697"/>
            <a:ext cx="5345704" cy="246221"/>
          </a:xfrm>
          <a:prstGeom prst="rect">
            <a:avLst/>
          </a:prstGeom>
          <a:solidFill>
            <a:schemeClr val="bg1">
              <a:lumMod val="75000"/>
            </a:schemeClr>
          </a:solidFill>
        </p:spPr>
        <p:txBody>
          <a:bodyPr wrap="square" tIns="0" bIns="0" rtlCol="0">
            <a:spAutoFit/>
          </a:bodyPr>
          <a:lstStyle/>
          <a:p>
            <a:pPr algn="ctr" defTabSz="1451777" fontAlgn="base">
              <a:spcBef>
                <a:spcPct val="0"/>
              </a:spcBef>
              <a:spcAft>
                <a:spcPct val="0"/>
              </a:spcAft>
              <a:defRPr/>
            </a:pPr>
            <a:r>
              <a:rPr lang="en-US" sz="1600" b="1" kern="0" dirty="0">
                <a:latin typeface="Arial" panose="020B0604020202020204" pitchFamily="34" charset="0"/>
                <a:ea typeface="MS PGothic" pitchFamily="34" charset="-128"/>
                <a:cs typeface="Arial" panose="020B0604020202020204" pitchFamily="34" charset="0"/>
              </a:rPr>
              <a:t>Food production</a:t>
            </a:r>
          </a:p>
        </p:txBody>
      </p:sp>
      <p:sp>
        <p:nvSpPr>
          <p:cNvPr id="16" name="Rechteck 15">
            <a:extLst>
              <a:ext uri="{FF2B5EF4-FFF2-40B4-BE49-F238E27FC236}">
                <a16:creationId xmlns:a16="http://schemas.microsoft.com/office/drawing/2014/main" id="{D7F07504-7ECA-7F54-A53C-A70D9FB2E8D8}"/>
              </a:ext>
            </a:extLst>
          </p:cNvPr>
          <p:cNvSpPr/>
          <p:nvPr/>
        </p:nvSpPr>
        <p:spPr>
          <a:xfrm>
            <a:off x="4564364" y="1620156"/>
            <a:ext cx="7357731" cy="390528"/>
          </a:xfrm>
          <a:prstGeom prst="rect">
            <a:avLst/>
          </a:prstGeom>
          <a:solidFill>
            <a:srgbClr val="F2F2F2"/>
          </a:solidFill>
          <a:ln w="12700">
            <a:solidFill>
              <a:schemeClr val="tx1"/>
            </a:solidFill>
            <a:prstDash val="solid"/>
          </a:ln>
        </p:spPr>
        <p:style>
          <a:lnRef idx="2">
            <a:schemeClr val="dk1"/>
          </a:lnRef>
          <a:fillRef idx="1">
            <a:schemeClr val="lt1"/>
          </a:fillRef>
          <a:effectRef idx="0">
            <a:schemeClr val="dk1"/>
          </a:effectRef>
          <a:fontRef idx="minor">
            <a:schemeClr val="dk1"/>
          </a:fontRef>
        </p:style>
        <p:txBody>
          <a:bodyPr spcFirstLastPara="0" vert="horz" wrap="square" lIns="0" tIns="0" rIns="0" bIns="0" numCol="1" spcCol="1270" rtlCol="0" anchor="ctr" anchorCtr="0">
            <a:noAutofit/>
          </a:bodyPr>
          <a:lstStyle/>
          <a:p>
            <a:pPr algn="ctr" defTabSz="1140407">
              <a:defRPr/>
            </a:pPr>
            <a:r>
              <a:rPr lang="en-US" sz="1600" b="1" dirty="0">
                <a:latin typeface="Arial" panose="020B0604020202020204" pitchFamily="34" charset="0"/>
                <a:cs typeface="Arial" panose="020B0604020202020204" pitchFamily="34" charset="0"/>
              </a:rPr>
              <a:t>Hybrid LCA &amp; TCA framework to detect market distortions</a:t>
            </a:r>
          </a:p>
        </p:txBody>
      </p:sp>
      <p:grpSp>
        <p:nvGrpSpPr>
          <p:cNvPr id="17" name="Gruppieren 16">
            <a:extLst>
              <a:ext uri="{FF2B5EF4-FFF2-40B4-BE49-F238E27FC236}">
                <a16:creationId xmlns:a16="http://schemas.microsoft.com/office/drawing/2014/main" id="{99BF3ECC-0E26-76D2-4720-08BE535B1C91}"/>
              </a:ext>
            </a:extLst>
          </p:cNvPr>
          <p:cNvGrpSpPr/>
          <p:nvPr/>
        </p:nvGrpSpPr>
        <p:grpSpPr>
          <a:xfrm>
            <a:off x="4713559" y="2598444"/>
            <a:ext cx="7174022" cy="1166478"/>
            <a:chOff x="161537" y="826794"/>
            <a:chExt cx="6210809" cy="1114280"/>
          </a:xfrm>
        </p:grpSpPr>
        <p:sp>
          <p:nvSpPr>
            <p:cNvPr id="18" name="Rechteck 17">
              <a:extLst>
                <a:ext uri="{FF2B5EF4-FFF2-40B4-BE49-F238E27FC236}">
                  <a16:creationId xmlns:a16="http://schemas.microsoft.com/office/drawing/2014/main" id="{266029DE-6568-335E-639E-CB4461ACD432}"/>
                </a:ext>
              </a:extLst>
            </p:cNvPr>
            <p:cNvSpPr/>
            <p:nvPr/>
          </p:nvSpPr>
          <p:spPr>
            <a:xfrm>
              <a:off x="161537" y="926248"/>
              <a:ext cx="6210804" cy="334439"/>
            </a:xfrm>
            <a:prstGeom prst="rect">
              <a:avLst/>
            </a:prstGeom>
            <a:solidFill>
              <a:schemeClr val="bg1">
                <a:lumMod val="95000"/>
              </a:schemeClr>
            </a:solidFill>
            <a:ln>
              <a:noFill/>
            </a:ln>
          </p:spPr>
          <p:txBody>
            <a:bodyPr wrap="square" lIns="89793" tIns="51440" bIns="51440" rtlCol="0">
              <a:spAutoFit/>
            </a:bodyPr>
            <a:lstStyle/>
            <a:p>
              <a:pPr defTabSz="1140407">
                <a:defRPr/>
              </a:pPr>
              <a:r>
                <a:rPr lang="en-US" sz="1600" dirty="0">
                  <a:latin typeface="Arial" panose="020B0604020202020204" pitchFamily="34" charset="0"/>
                  <a:cs typeface="Arial" panose="020B0604020202020204" pitchFamily="34" charset="0"/>
                </a:rPr>
                <a:t>A) Environmental impacts</a:t>
              </a:r>
            </a:p>
          </p:txBody>
        </p:sp>
        <p:sp>
          <p:nvSpPr>
            <p:cNvPr id="19" name="Textfeld 18">
              <a:extLst>
                <a:ext uri="{FF2B5EF4-FFF2-40B4-BE49-F238E27FC236}">
                  <a16:creationId xmlns:a16="http://schemas.microsoft.com/office/drawing/2014/main" id="{57D7C664-BE3E-786D-14E7-F7B554E74B9F}"/>
                </a:ext>
              </a:extLst>
            </p:cNvPr>
            <p:cNvSpPr txBox="1"/>
            <p:nvPr/>
          </p:nvSpPr>
          <p:spPr>
            <a:xfrm>
              <a:off x="2325450" y="975463"/>
              <a:ext cx="3983230" cy="235203"/>
            </a:xfrm>
            <a:prstGeom prst="rect">
              <a:avLst/>
            </a:prstGeom>
            <a:solidFill>
              <a:srgbClr val="BFBFBF"/>
            </a:solidFill>
          </p:spPr>
          <p:txBody>
            <a:bodyPr wrap="square" tIns="0" bIns="0" rtlCol="0">
              <a:spAutoFit/>
            </a:bodyPr>
            <a:lstStyle/>
            <a:p>
              <a:pPr algn="ctr" defTabSz="1451777" fontAlgn="base">
                <a:spcBef>
                  <a:spcPct val="0"/>
                </a:spcBef>
                <a:spcAft>
                  <a:spcPct val="0"/>
                </a:spcAft>
                <a:defRPr/>
              </a:pPr>
              <a:r>
                <a:rPr lang="de-DE" sz="1600" b="1" kern="0" dirty="0">
                  <a:latin typeface="Arial" panose="020B0604020202020204" pitchFamily="34" charset="0"/>
                  <a:ea typeface="MS PGothic" pitchFamily="34" charset="-128"/>
                  <a:cs typeface="Arial" panose="020B0604020202020204" pitchFamily="34" charset="0"/>
                </a:rPr>
                <a:t>Life Cycle Assessment (LCA)</a:t>
              </a:r>
              <a:endParaRPr lang="en-US" sz="1600" b="1" kern="0" dirty="0">
                <a:latin typeface="Arial" panose="020B0604020202020204" pitchFamily="34" charset="0"/>
                <a:ea typeface="MS PGothic" pitchFamily="34" charset="-128"/>
                <a:cs typeface="Arial" panose="020B0604020202020204" pitchFamily="34" charset="0"/>
              </a:endParaRPr>
            </a:p>
          </p:txBody>
        </p:sp>
        <p:sp>
          <p:nvSpPr>
            <p:cNvPr id="20" name="Rechteck 19">
              <a:extLst>
                <a:ext uri="{FF2B5EF4-FFF2-40B4-BE49-F238E27FC236}">
                  <a16:creationId xmlns:a16="http://schemas.microsoft.com/office/drawing/2014/main" id="{FD2EDF46-7E80-2095-8E52-C9F98D88EE73}"/>
                </a:ext>
              </a:extLst>
            </p:cNvPr>
            <p:cNvSpPr/>
            <p:nvPr/>
          </p:nvSpPr>
          <p:spPr>
            <a:xfrm>
              <a:off x="161541" y="826794"/>
              <a:ext cx="6210805" cy="1114280"/>
            </a:xfrm>
            <a:prstGeom prst="rect">
              <a:avLst/>
            </a:prstGeom>
            <a:noFill/>
            <a:ln w="9525">
              <a:solidFill>
                <a:schemeClr val="bg1">
                  <a:lumMod val="65000"/>
                </a:schemeClr>
              </a:solidFill>
              <a:prstDash val="solid"/>
            </a:ln>
          </p:spPr>
          <p:style>
            <a:lnRef idx="2">
              <a:schemeClr val="dk1"/>
            </a:lnRef>
            <a:fillRef idx="1">
              <a:schemeClr val="lt1"/>
            </a:fillRef>
            <a:effectRef idx="0">
              <a:schemeClr val="dk1"/>
            </a:effectRef>
            <a:fontRef idx="minor">
              <a:schemeClr val="dk1"/>
            </a:fontRef>
          </p:style>
          <p:txBody>
            <a:bodyPr spcFirstLastPara="0" vert="horz" wrap="square" lIns="320426" tIns="368305" rIns="320426" bIns="368305" numCol="1" spcCol="1270" rtlCol="0" anchor="ctr" anchorCtr="0">
              <a:noAutofit/>
            </a:bodyPr>
            <a:lstStyle/>
            <a:p>
              <a:pPr algn="ctr" defTabSz="2217461">
                <a:lnSpc>
                  <a:spcPct val="90000"/>
                </a:lnSpc>
                <a:spcAft>
                  <a:spcPct val="35000"/>
                </a:spcAft>
                <a:defRPr/>
              </a:pPr>
              <a:endParaRPr lang="en-US" sz="1050" dirty="0">
                <a:solidFill>
                  <a:schemeClr val="tx1"/>
                </a:solidFill>
                <a:latin typeface="Arial" panose="020B0604020202020204" pitchFamily="34" charset="0"/>
                <a:cs typeface="Arial" panose="020B0604020202020204" pitchFamily="34" charset="0"/>
              </a:endParaRPr>
            </a:p>
          </p:txBody>
        </p:sp>
        <p:sp>
          <p:nvSpPr>
            <p:cNvPr id="22" name="Gleichschenkliges Dreieck 21">
              <a:extLst>
                <a:ext uri="{FF2B5EF4-FFF2-40B4-BE49-F238E27FC236}">
                  <a16:creationId xmlns:a16="http://schemas.microsoft.com/office/drawing/2014/main" id="{7A99A31D-4ED4-CDBF-7C58-D5BA655E83CF}"/>
                </a:ext>
              </a:extLst>
            </p:cNvPr>
            <p:cNvSpPr/>
            <p:nvPr/>
          </p:nvSpPr>
          <p:spPr>
            <a:xfrm rot="16200000" flipV="1">
              <a:off x="2491554" y="1462720"/>
              <a:ext cx="96562" cy="6984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0212">
                <a:defRPr/>
              </a:pPr>
              <a:endParaRPr lang="en-US" sz="400">
                <a:solidFill>
                  <a:schemeClr val="tx1"/>
                </a:solidFill>
                <a:latin typeface="Arial" panose="020B0604020202020204" pitchFamily="34" charset="0"/>
                <a:cs typeface="Arial" panose="020B0604020202020204" pitchFamily="34" charset="0"/>
              </a:endParaRPr>
            </a:p>
          </p:txBody>
        </p:sp>
        <p:sp>
          <p:nvSpPr>
            <p:cNvPr id="23" name="Gleichschenkliges Dreieck 22">
              <a:extLst>
                <a:ext uri="{FF2B5EF4-FFF2-40B4-BE49-F238E27FC236}">
                  <a16:creationId xmlns:a16="http://schemas.microsoft.com/office/drawing/2014/main" id="{65123D30-0D45-6287-8E6C-429546E62882}"/>
                </a:ext>
              </a:extLst>
            </p:cNvPr>
            <p:cNvSpPr/>
            <p:nvPr/>
          </p:nvSpPr>
          <p:spPr>
            <a:xfrm rot="16200000" flipV="1">
              <a:off x="2491554" y="1672854"/>
              <a:ext cx="96562" cy="6984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0212">
                <a:defRPr/>
              </a:pPr>
              <a:endParaRPr lang="en-US" sz="400">
                <a:solidFill>
                  <a:schemeClr val="tx1"/>
                </a:solidFill>
                <a:latin typeface="Arial" panose="020B0604020202020204" pitchFamily="34" charset="0"/>
                <a:cs typeface="Arial" panose="020B0604020202020204" pitchFamily="34" charset="0"/>
              </a:endParaRPr>
            </a:p>
          </p:txBody>
        </p:sp>
        <p:sp>
          <p:nvSpPr>
            <p:cNvPr id="24" name="Rechteck 23">
              <a:extLst>
                <a:ext uri="{FF2B5EF4-FFF2-40B4-BE49-F238E27FC236}">
                  <a16:creationId xmlns:a16="http://schemas.microsoft.com/office/drawing/2014/main" id="{58AF32EA-47DB-E7EF-2930-9A19A2FA8DAB}"/>
                </a:ext>
              </a:extLst>
            </p:cNvPr>
            <p:cNvSpPr/>
            <p:nvPr/>
          </p:nvSpPr>
          <p:spPr>
            <a:xfrm>
              <a:off x="2324150" y="867986"/>
              <a:ext cx="3984531" cy="970599"/>
            </a:xfrm>
            <a:prstGeom prst="rect">
              <a:avLst/>
            </a:prstGeom>
            <a:noFill/>
            <a:ln w="12700">
              <a:solidFill>
                <a:schemeClr val="tx1"/>
              </a:solidFill>
              <a:prstDash val="solid"/>
            </a:ln>
          </p:spPr>
          <p:style>
            <a:lnRef idx="2">
              <a:schemeClr val="dk1"/>
            </a:lnRef>
            <a:fillRef idx="1">
              <a:schemeClr val="lt1"/>
            </a:fillRef>
            <a:effectRef idx="0">
              <a:schemeClr val="dk1"/>
            </a:effectRef>
            <a:fontRef idx="minor">
              <a:schemeClr val="dk1"/>
            </a:fontRef>
          </p:style>
          <p:txBody>
            <a:bodyPr spcFirstLastPara="0" vert="horz" wrap="square" lIns="142889" tIns="57155" rIns="142889" bIns="368305" numCol="1" spcCol="1270" rtlCol="0" anchor="t" anchorCtr="0">
              <a:noAutofit/>
            </a:bodyPr>
            <a:lstStyle/>
            <a:p>
              <a:pPr algn="ctr" defTabSz="2217461">
                <a:lnSpc>
                  <a:spcPct val="90000"/>
                </a:lnSpc>
                <a:spcAft>
                  <a:spcPts val="249"/>
                </a:spcAft>
                <a:defRPr/>
              </a:pPr>
              <a:endParaRPr lang="en-US" sz="1600" dirty="0">
                <a:solidFill>
                  <a:schemeClr val="tx1"/>
                </a:solidFill>
                <a:latin typeface="Arial" panose="020B0604020202020204" pitchFamily="34" charset="0"/>
                <a:cs typeface="Arial" panose="020B0604020202020204" pitchFamily="34" charset="0"/>
              </a:endParaRPr>
            </a:p>
            <a:p>
              <a:pPr defTabSz="2217461">
                <a:lnSpc>
                  <a:spcPct val="90000"/>
                </a:lnSpc>
                <a:spcAft>
                  <a:spcPts val="249"/>
                </a:spcAft>
                <a:defRPr/>
              </a:pPr>
              <a:endParaRPr lang="en-US" sz="1600" dirty="0">
                <a:solidFill>
                  <a:schemeClr val="tx1"/>
                </a:solidFill>
                <a:latin typeface="Arial" panose="020B0604020202020204" pitchFamily="34" charset="0"/>
                <a:cs typeface="Arial" panose="020B0604020202020204" pitchFamily="34" charset="0"/>
              </a:endParaRPr>
            </a:p>
            <a:p>
              <a:pPr defTabSz="2217461">
                <a:lnSpc>
                  <a:spcPct val="90000"/>
                </a:lnSpc>
                <a:spcAft>
                  <a:spcPts val="249"/>
                </a:spcAft>
                <a:defRPr/>
              </a:pPr>
              <a:r>
                <a:rPr lang="en-US" sz="1600" dirty="0">
                  <a:solidFill>
                    <a:schemeClr val="tx1"/>
                  </a:solidFill>
                  <a:latin typeface="Arial" panose="020B0604020202020204" pitchFamily="34" charset="0"/>
                  <a:cs typeface="Arial" panose="020B0604020202020204" pitchFamily="34" charset="0"/>
                </a:rPr>
                <a:t>     Different agricultural practices</a:t>
              </a:r>
              <a:r>
                <a:rPr lang="en-US" sz="1600" dirty="0">
                  <a:solidFill>
                    <a:schemeClr val="tx1"/>
                  </a:solidFill>
                  <a:latin typeface="Arial" panose="020B0604020202020204" pitchFamily="34" charset="0"/>
                  <a:cs typeface="Arial" panose="020B0604020202020204" pitchFamily="34" charset="0"/>
                  <a:sym typeface="Wingdings" panose="05000000000000000000" pitchFamily="2" charset="2"/>
                </a:rPr>
                <a:t> </a:t>
              </a:r>
              <a:br>
                <a:rPr lang="en-US" sz="1600" dirty="0">
                  <a:solidFill>
                    <a:schemeClr val="tx1"/>
                  </a:solidFill>
                  <a:latin typeface="Arial" panose="020B0604020202020204" pitchFamily="34" charset="0"/>
                  <a:cs typeface="Arial" panose="020B0604020202020204" pitchFamily="34" charset="0"/>
                  <a:sym typeface="Wingdings" panose="05000000000000000000" pitchFamily="2" charset="2"/>
                </a:rPr>
              </a:br>
              <a:r>
                <a:rPr lang="en-US" sz="1600" dirty="0">
                  <a:solidFill>
                    <a:schemeClr val="tx1"/>
                  </a:solidFill>
                  <a:latin typeface="Arial" panose="020B0604020202020204" pitchFamily="34" charset="0"/>
                  <a:cs typeface="Arial" panose="020B0604020202020204" pitchFamily="34" charset="0"/>
                  <a:sym typeface="Wingdings" panose="05000000000000000000" pitchFamily="2" charset="2"/>
                </a:rPr>
                <a:t>     D</a:t>
              </a:r>
              <a:r>
                <a:rPr lang="en-US" sz="1600" dirty="0">
                  <a:solidFill>
                    <a:schemeClr val="tx1"/>
                  </a:solidFill>
                  <a:latin typeface="Arial" panose="020B0604020202020204" pitchFamily="34" charset="0"/>
                  <a:cs typeface="Arial" panose="020B0604020202020204" pitchFamily="34" charset="0"/>
                </a:rPr>
                <a:t>ifferent food products</a:t>
              </a:r>
            </a:p>
          </p:txBody>
        </p:sp>
      </p:grpSp>
      <p:sp>
        <p:nvSpPr>
          <p:cNvPr id="33" name="Gleichschenkliges Dreieck 32">
            <a:extLst>
              <a:ext uri="{FF2B5EF4-FFF2-40B4-BE49-F238E27FC236}">
                <a16:creationId xmlns:a16="http://schemas.microsoft.com/office/drawing/2014/main" id="{68E194A6-BE02-DABA-84F6-0088ACF3409B}"/>
              </a:ext>
            </a:extLst>
          </p:cNvPr>
          <p:cNvSpPr/>
          <p:nvPr/>
        </p:nvSpPr>
        <p:spPr>
          <a:xfrm flipV="1">
            <a:off x="7784033" y="3770739"/>
            <a:ext cx="2682098" cy="219364"/>
          </a:xfrm>
          <a:prstGeom prst="triangl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40407">
              <a:defRPr/>
            </a:pPr>
            <a:endParaRPr lang="en-US" sz="1050">
              <a:solidFill>
                <a:schemeClr val="tx1"/>
              </a:solidFill>
              <a:latin typeface="Arial" panose="020B0604020202020204" pitchFamily="34" charset="0"/>
              <a:cs typeface="Arial" panose="020B0604020202020204" pitchFamily="34" charset="0"/>
            </a:endParaRPr>
          </a:p>
        </p:txBody>
      </p:sp>
      <p:grpSp>
        <p:nvGrpSpPr>
          <p:cNvPr id="43" name="Gruppieren 42">
            <a:extLst>
              <a:ext uri="{FF2B5EF4-FFF2-40B4-BE49-F238E27FC236}">
                <a16:creationId xmlns:a16="http://schemas.microsoft.com/office/drawing/2014/main" id="{547959C7-FCA8-AB4C-EBD9-BD53AA7099CD}"/>
              </a:ext>
            </a:extLst>
          </p:cNvPr>
          <p:cNvGrpSpPr/>
          <p:nvPr/>
        </p:nvGrpSpPr>
        <p:grpSpPr>
          <a:xfrm>
            <a:off x="4709413" y="3991181"/>
            <a:ext cx="7182276" cy="1009077"/>
            <a:chOff x="154031" y="738403"/>
            <a:chExt cx="6217955" cy="963922"/>
          </a:xfrm>
        </p:grpSpPr>
        <p:sp>
          <p:nvSpPr>
            <p:cNvPr id="44" name="Rechteck 43">
              <a:extLst>
                <a:ext uri="{FF2B5EF4-FFF2-40B4-BE49-F238E27FC236}">
                  <a16:creationId xmlns:a16="http://schemas.microsoft.com/office/drawing/2014/main" id="{62AB7D65-4C32-6745-7866-80BD1EEDFEAF}"/>
                </a:ext>
              </a:extLst>
            </p:cNvPr>
            <p:cNvSpPr/>
            <p:nvPr/>
          </p:nvSpPr>
          <p:spPr>
            <a:xfrm>
              <a:off x="161182" y="840358"/>
              <a:ext cx="6210804" cy="334440"/>
            </a:xfrm>
            <a:prstGeom prst="rect">
              <a:avLst/>
            </a:prstGeom>
            <a:solidFill>
              <a:schemeClr val="bg1">
                <a:lumMod val="95000"/>
              </a:schemeClr>
            </a:solidFill>
            <a:ln>
              <a:noFill/>
            </a:ln>
          </p:spPr>
          <p:txBody>
            <a:bodyPr wrap="square" lIns="89793" tIns="51440" bIns="51440" rtlCol="0">
              <a:spAutoFit/>
            </a:bodyPr>
            <a:lstStyle/>
            <a:p>
              <a:pPr defTabSz="1140407">
                <a:defRPr/>
              </a:pPr>
              <a:r>
                <a:rPr lang="en-US" sz="1600" dirty="0">
                  <a:latin typeface="Arial" panose="020B0604020202020204" pitchFamily="34" charset="0"/>
                  <a:cs typeface="Arial" panose="020B0604020202020204" pitchFamily="34" charset="0"/>
                </a:rPr>
                <a:t>B) Economic evaluation</a:t>
              </a:r>
            </a:p>
          </p:txBody>
        </p:sp>
        <p:sp>
          <p:nvSpPr>
            <p:cNvPr id="45" name="Textfeld 44">
              <a:extLst>
                <a:ext uri="{FF2B5EF4-FFF2-40B4-BE49-F238E27FC236}">
                  <a16:creationId xmlns:a16="http://schemas.microsoft.com/office/drawing/2014/main" id="{CE474187-8D02-D457-4745-E36700DAD2DD}"/>
                </a:ext>
              </a:extLst>
            </p:cNvPr>
            <p:cNvSpPr txBox="1"/>
            <p:nvPr/>
          </p:nvSpPr>
          <p:spPr>
            <a:xfrm>
              <a:off x="2326073" y="890392"/>
              <a:ext cx="4010784" cy="235203"/>
            </a:xfrm>
            <a:prstGeom prst="rect">
              <a:avLst/>
            </a:prstGeom>
            <a:solidFill>
              <a:srgbClr val="BFBFBF"/>
            </a:solidFill>
          </p:spPr>
          <p:txBody>
            <a:bodyPr wrap="square" tIns="0" bIns="0" rtlCol="0">
              <a:spAutoFit/>
            </a:bodyPr>
            <a:lstStyle/>
            <a:p>
              <a:pPr algn="ctr" defTabSz="1451777" fontAlgn="base">
                <a:spcBef>
                  <a:spcPct val="0"/>
                </a:spcBef>
                <a:spcAft>
                  <a:spcPct val="0"/>
                </a:spcAft>
                <a:defRPr/>
              </a:pPr>
              <a:r>
                <a:rPr lang="de-DE" sz="1600" b="1" kern="0" dirty="0">
                  <a:latin typeface="Arial" panose="020B0604020202020204" pitchFamily="34" charset="0"/>
                  <a:ea typeface="MS PGothic" pitchFamily="34" charset="-128"/>
                  <a:cs typeface="Arial" panose="020B0604020202020204" pitchFamily="34" charset="0"/>
                </a:rPr>
                <a:t>True </a:t>
              </a:r>
              <a:r>
                <a:rPr lang="de-DE" sz="1600" b="1" kern="0" dirty="0" err="1">
                  <a:latin typeface="Arial" panose="020B0604020202020204" pitchFamily="34" charset="0"/>
                  <a:ea typeface="MS PGothic" pitchFamily="34" charset="-128"/>
                  <a:cs typeface="Arial" panose="020B0604020202020204" pitchFamily="34" charset="0"/>
                </a:rPr>
                <a:t>Cost</a:t>
              </a:r>
              <a:r>
                <a:rPr lang="de-DE" sz="1600" b="1" kern="0" dirty="0">
                  <a:latin typeface="Arial" panose="020B0604020202020204" pitchFamily="34" charset="0"/>
                  <a:ea typeface="MS PGothic" pitchFamily="34" charset="-128"/>
                  <a:cs typeface="Arial" panose="020B0604020202020204" pitchFamily="34" charset="0"/>
                </a:rPr>
                <a:t> Accounting (TCA)</a:t>
              </a:r>
              <a:endParaRPr lang="en-US" sz="1600" b="1" kern="0" dirty="0">
                <a:latin typeface="Arial" panose="020B0604020202020204" pitchFamily="34" charset="0"/>
                <a:ea typeface="MS PGothic" pitchFamily="34" charset="-128"/>
                <a:cs typeface="Arial" panose="020B0604020202020204" pitchFamily="34" charset="0"/>
              </a:endParaRPr>
            </a:p>
          </p:txBody>
        </p:sp>
        <p:sp>
          <p:nvSpPr>
            <p:cNvPr id="46" name="Rechteck 45">
              <a:extLst>
                <a:ext uri="{FF2B5EF4-FFF2-40B4-BE49-F238E27FC236}">
                  <a16:creationId xmlns:a16="http://schemas.microsoft.com/office/drawing/2014/main" id="{B1196CB7-ABBA-B87F-D5CB-85D8CE9040E3}"/>
                </a:ext>
              </a:extLst>
            </p:cNvPr>
            <p:cNvSpPr/>
            <p:nvPr/>
          </p:nvSpPr>
          <p:spPr>
            <a:xfrm>
              <a:off x="154031" y="738403"/>
              <a:ext cx="6210805" cy="963922"/>
            </a:xfrm>
            <a:prstGeom prst="rect">
              <a:avLst/>
            </a:prstGeom>
            <a:noFill/>
            <a:ln w="9525">
              <a:solidFill>
                <a:schemeClr val="bg1">
                  <a:lumMod val="65000"/>
                </a:schemeClr>
              </a:solidFill>
              <a:prstDash val="solid"/>
            </a:ln>
          </p:spPr>
          <p:style>
            <a:lnRef idx="2">
              <a:schemeClr val="dk1"/>
            </a:lnRef>
            <a:fillRef idx="1">
              <a:schemeClr val="lt1"/>
            </a:fillRef>
            <a:effectRef idx="0">
              <a:schemeClr val="dk1"/>
            </a:effectRef>
            <a:fontRef idx="minor">
              <a:schemeClr val="dk1"/>
            </a:fontRef>
          </p:style>
          <p:txBody>
            <a:bodyPr spcFirstLastPara="0" vert="horz" wrap="square" lIns="320426" tIns="368305" rIns="320426" bIns="368305" numCol="1" spcCol="1270" rtlCol="0" anchor="ctr" anchorCtr="0">
              <a:noAutofit/>
            </a:bodyPr>
            <a:lstStyle/>
            <a:p>
              <a:pPr algn="ctr" defTabSz="2217461">
                <a:lnSpc>
                  <a:spcPct val="90000"/>
                </a:lnSpc>
                <a:spcAft>
                  <a:spcPct val="35000"/>
                </a:spcAft>
                <a:defRPr/>
              </a:pPr>
              <a:endParaRPr lang="en-US" sz="1050" dirty="0">
                <a:solidFill>
                  <a:schemeClr val="tx1"/>
                </a:solidFill>
                <a:latin typeface="Arial" panose="020B0604020202020204" pitchFamily="34" charset="0"/>
                <a:cs typeface="Arial" panose="020B0604020202020204" pitchFamily="34" charset="0"/>
              </a:endParaRPr>
            </a:p>
          </p:txBody>
        </p:sp>
        <p:sp>
          <p:nvSpPr>
            <p:cNvPr id="48" name="Gleichschenkliges Dreieck 47">
              <a:extLst>
                <a:ext uri="{FF2B5EF4-FFF2-40B4-BE49-F238E27FC236}">
                  <a16:creationId xmlns:a16="http://schemas.microsoft.com/office/drawing/2014/main" id="{FB8AC7EE-72A6-1CAC-7069-AFB0D8318E5D}"/>
                </a:ext>
              </a:extLst>
            </p:cNvPr>
            <p:cNvSpPr/>
            <p:nvPr/>
          </p:nvSpPr>
          <p:spPr>
            <a:xfrm rot="16200000" flipV="1">
              <a:off x="2487637" y="1381383"/>
              <a:ext cx="96562" cy="6984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0212">
                <a:defRPr/>
              </a:pPr>
              <a:endParaRPr lang="en-US" sz="400">
                <a:solidFill>
                  <a:schemeClr val="tx1"/>
                </a:solidFill>
                <a:latin typeface="Arial" panose="020B0604020202020204" pitchFamily="34" charset="0"/>
                <a:cs typeface="Arial" panose="020B0604020202020204" pitchFamily="34" charset="0"/>
              </a:endParaRPr>
            </a:p>
          </p:txBody>
        </p:sp>
        <p:sp>
          <p:nvSpPr>
            <p:cNvPr id="50" name="Rechteck 49">
              <a:extLst>
                <a:ext uri="{FF2B5EF4-FFF2-40B4-BE49-F238E27FC236}">
                  <a16:creationId xmlns:a16="http://schemas.microsoft.com/office/drawing/2014/main" id="{F018181D-04FA-BF8C-C9BC-681403A2A3A4}"/>
                </a:ext>
              </a:extLst>
            </p:cNvPr>
            <p:cNvSpPr/>
            <p:nvPr/>
          </p:nvSpPr>
          <p:spPr>
            <a:xfrm>
              <a:off x="2321533" y="785886"/>
              <a:ext cx="4015324" cy="786748"/>
            </a:xfrm>
            <a:prstGeom prst="rect">
              <a:avLst/>
            </a:prstGeom>
            <a:noFill/>
            <a:ln w="12700">
              <a:solidFill>
                <a:schemeClr val="tx1"/>
              </a:solidFill>
              <a:prstDash val="solid"/>
            </a:ln>
          </p:spPr>
          <p:style>
            <a:lnRef idx="2">
              <a:schemeClr val="dk1"/>
            </a:lnRef>
            <a:fillRef idx="1">
              <a:schemeClr val="lt1"/>
            </a:fillRef>
            <a:effectRef idx="0">
              <a:schemeClr val="dk1"/>
            </a:effectRef>
            <a:fontRef idx="minor">
              <a:schemeClr val="dk1"/>
            </a:fontRef>
          </p:style>
          <p:txBody>
            <a:bodyPr spcFirstLastPara="0" vert="horz" wrap="square" lIns="142889" tIns="57155" rIns="142889" bIns="368305" numCol="1" spcCol="1270" rtlCol="0" anchor="t" anchorCtr="0">
              <a:noAutofit/>
            </a:bodyPr>
            <a:lstStyle/>
            <a:p>
              <a:pPr algn="ctr" defTabSz="2217461">
                <a:lnSpc>
                  <a:spcPct val="90000"/>
                </a:lnSpc>
                <a:spcAft>
                  <a:spcPts val="249"/>
                </a:spcAft>
                <a:defRPr/>
              </a:pPr>
              <a:endParaRPr lang="en-US" sz="1600" dirty="0">
                <a:solidFill>
                  <a:schemeClr val="tx1"/>
                </a:solidFill>
                <a:latin typeface="Arial" panose="020B0604020202020204" pitchFamily="34" charset="0"/>
                <a:cs typeface="Arial" panose="020B0604020202020204" pitchFamily="34" charset="0"/>
              </a:endParaRPr>
            </a:p>
            <a:p>
              <a:pPr defTabSz="2217461">
                <a:lnSpc>
                  <a:spcPct val="90000"/>
                </a:lnSpc>
                <a:spcAft>
                  <a:spcPts val="249"/>
                </a:spcAft>
                <a:defRPr/>
              </a:pPr>
              <a:endParaRPr lang="en-US" sz="1600" dirty="0">
                <a:solidFill>
                  <a:schemeClr val="tx1"/>
                </a:solidFill>
                <a:latin typeface="Arial" panose="020B0604020202020204" pitchFamily="34" charset="0"/>
                <a:cs typeface="Arial" panose="020B0604020202020204" pitchFamily="34" charset="0"/>
              </a:endParaRPr>
            </a:p>
            <a:p>
              <a:pPr defTabSz="2217461">
                <a:lnSpc>
                  <a:spcPct val="90000"/>
                </a:lnSpc>
                <a:spcAft>
                  <a:spcPts val="249"/>
                </a:spcAft>
                <a:defRPr/>
              </a:pPr>
              <a:r>
                <a:rPr lang="en-US" sz="1600" dirty="0">
                  <a:solidFill>
                    <a:schemeClr val="tx1"/>
                  </a:solidFill>
                  <a:latin typeface="Arial" panose="020B0604020202020204" pitchFamily="34" charset="0"/>
                  <a:cs typeface="Arial" panose="020B0604020202020204" pitchFamily="34" charset="0"/>
                  <a:sym typeface="Wingdings" panose="05000000000000000000" pitchFamily="2" charset="2"/>
                </a:rPr>
                <a:t>     M</a:t>
              </a:r>
              <a:r>
                <a:rPr lang="en-US" sz="1600" dirty="0">
                  <a:solidFill>
                    <a:schemeClr val="tx1"/>
                  </a:solidFill>
                  <a:latin typeface="Arial" panose="020B0604020202020204" pitchFamily="34" charset="0"/>
                  <a:cs typeface="Arial" panose="020B0604020202020204" pitchFamily="34" charset="0"/>
                </a:rPr>
                <a:t>onetizing environmental impact</a:t>
              </a:r>
            </a:p>
          </p:txBody>
        </p:sp>
      </p:grpSp>
      <p:grpSp>
        <p:nvGrpSpPr>
          <p:cNvPr id="51" name="Gruppieren 50">
            <a:extLst>
              <a:ext uri="{FF2B5EF4-FFF2-40B4-BE49-F238E27FC236}">
                <a16:creationId xmlns:a16="http://schemas.microsoft.com/office/drawing/2014/main" id="{5E1B919D-EF71-694E-3D5F-31D4707C608C}"/>
              </a:ext>
            </a:extLst>
          </p:cNvPr>
          <p:cNvGrpSpPr/>
          <p:nvPr/>
        </p:nvGrpSpPr>
        <p:grpSpPr>
          <a:xfrm>
            <a:off x="4709413" y="5212424"/>
            <a:ext cx="7178169" cy="1009077"/>
            <a:chOff x="157953" y="778080"/>
            <a:chExt cx="6214399" cy="963922"/>
          </a:xfrm>
        </p:grpSpPr>
        <p:sp>
          <p:nvSpPr>
            <p:cNvPr id="52" name="Rechteck 51">
              <a:extLst>
                <a:ext uri="{FF2B5EF4-FFF2-40B4-BE49-F238E27FC236}">
                  <a16:creationId xmlns:a16="http://schemas.microsoft.com/office/drawing/2014/main" id="{0A3847A0-E200-39CF-FFFC-5292CB3BF41E}"/>
                </a:ext>
              </a:extLst>
            </p:cNvPr>
            <p:cNvSpPr/>
            <p:nvPr/>
          </p:nvSpPr>
          <p:spPr>
            <a:xfrm>
              <a:off x="157953" y="879683"/>
              <a:ext cx="6210804" cy="334439"/>
            </a:xfrm>
            <a:prstGeom prst="rect">
              <a:avLst/>
            </a:prstGeom>
            <a:solidFill>
              <a:schemeClr val="bg1">
                <a:lumMod val="95000"/>
              </a:schemeClr>
            </a:solidFill>
            <a:ln>
              <a:noFill/>
            </a:ln>
          </p:spPr>
          <p:txBody>
            <a:bodyPr wrap="square" lIns="89793" tIns="51440" bIns="51440" rtlCol="0">
              <a:spAutoFit/>
            </a:bodyPr>
            <a:lstStyle/>
            <a:p>
              <a:pPr defTabSz="1140407">
                <a:defRPr/>
              </a:pPr>
              <a:r>
                <a:rPr lang="en-US" sz="1600" dirty="0">
                  <a:latin typeface="Arial" panose="020B0604020202020204" pitchFamily="34" charset="0"/>
                  <a:cs typeface="Arial" panose="020B0604020202020204" pitchFamily="34" charset="0"/>
                </a:rPr>
                <a:t>C) Market effects</a:t>
              </a:r>
            </a:p>
          </p:txBody>
        </p:sp>
        <p:sp>
          <p:nvSpPr>
            <p:cNvPr id="53" name="Textfeld 52">
              <a:extLst>
                <a:ext uri="{FF2B5EF4-FFF2-40B4-BE49-F238E27FC236}">
                  <a16:creationId xmlns:a16="http://schemas.microsoft.com/office/drawing/2014/main" id="{8FA9CE60-7FDB-C897-7960-59B90A0D4634}"/>
                </a:ext>
              </a:extLst>
            </p:cNvPr>
            <p:cNvSpPr txBox="1"/>
            <p:nvPr/>
          </p:nvSpPr>
          <p:spPr>
            <a:xfrm>
              <a:off x="2324155" y="926776"/>
              <a:ext cx="4006861" cy="235203"/>
            </a:xfrm>
            <a:prstGeom prst="rect">
              <a:avLst/>
            </a:prstGeom>
            <a:solidFill>
              <a:srgbClr val="BFBFBF"/>
            </a:solidFill>
          </p:spPr>
          <p:txBody>
            <a:bodyPr wrap="square" tIns="0" bIns="0" rtlCol="0">
              <a:spAutoFit/>
            </a:bodyPr>
            <a:lstStyle/>
            <a:p>
              <a:pPr algn="ctr" defTabSz="1451777" fontAlgn="base">
                <a:spcBef>
                  <a:spcPct val="0"/>
                </a:spcBef>
                <a:spcAft>
                  <a:spcPct val="0"/>
                </a:spcAft>
                <a:defRPr/>
              </a:pPr>
              <a:r>
                <a:rPr lang="de-DE" sz="1600" b="1" kern="0" dirty="0">
                  <a:latin typeface="Arial" panose="020B0604020202020204" pitchFamily="34" charset="0"/>
                  <a:ea typeface="MS PGothic" pitchFamily="34" charset="-128"/>
                  <a:cs typeface="Arial" panose="020B0604020202020204" pitchFamily="34" charset="0"/>
                </a:rPr>
                <a:t>True </a:t>
              </a:r>
              <a:r>
                <a:rPr lang="de-DE" sz="1600" b="1" kern="0" dirty="0" err="1">
                  <a:latin typeface="Arial" panose="020B0604020202020204" pitchFamily="34" charset="0"/>
                  <a:ea typeface="MS PGothic" pitchFamily="34" charset="-128"/>
                  <a:cs typeface="Arial" panose="020B0604020202020204" pitchFamily="34" charset="0"/>
                </a:rPr>
                <a:t>prices</a:t>
              </a:r>
              <a:r>
                <a:rPr lang="de-DE" sz="1600" b="1" kern="0" dirty="0">
                  <a:latin typeface="Arial" panose="020B0604020202020204" pitchFamily="34" charset="0"/>
                  <a:ea typeface="MS PGothic" pitchFamily="34" charset="-128"/>
                  <a:cs typeface="Arial" panose="020B0604020202020204" pitchFamily="34" charset="0"/>
                </a:rPr>
                <a:t> and </a:t>
              </a:r>
              <a:r>
                <a:rPr lang="de-DE" sz="1600" b="1" kern="0" dirty="0" err="1">
                  <a:latin typeface="Arial" panose="020B0604020202020204" pitchFamily="34" charset="0"/>
                  <a:ea typeface="MS PGothic" pitchFamily="34" charset="-128"/>
                  <a:cs typeface="Arial" panose="020B0604020202020204" pitchFamily="34" charset="0"/>
                </a:rPr>
                <a:t>price</a:t>
              </a:r>
              <a:r>
                <a:rPr lang="de-DE" sz="1600" b="1" kern="0" dirty="0">
                  <a:latin typeface="Arial" panose="020B0604020202020204" pitchFamily="34" charset="0"/>
                  <a:ea typeface="MS PGothic" pitchFamily="34" charset="-128"/>
                  <a:cs typeface="Arial" panose="020B0604020202020204" pitchFamily="34" charset="0"/>
                </a:rPr>
                <a:t> </a:t>
              </a:r>
              <a:r>
                <a:rPr lang="de-DE" sz="1600" b="1" kern="0" dirty="0" err="1">
                  <a:latin typeface="Arial" panose="020B0604020202020204" pitchFamily="34" charset="0"/>
                  <a:ea typeface="MS PGothic" pitchFamily="34" charset="-128"/>
                  <a:cs typeface="Arial" panose="020B0604020202020204" pitchFamily="34" charset="0"/>
                </a:rPr>
                <a:t>distortions</a:t>
              </a:r>
              <a:endParaRPr lang="en-US" sz="1600" b="1" kern="0" dirty="0">
                <a:latin typeface="Arial" panose="020B0604020202020204" pitchFamily="34" charset="0"/>
                <a:ea typeface="MS PGothic" pitchFamily="34" charset="-128"/>
                <a:cs typeface="Arial" panose="020B0604020202020204" pitchFamily="34" charset="0"/>
              </a:endParaRPr>
            </a:p>
          </p:txBody>
        </p:sp>
        <p:sp>
          <p:nvSpPr>
            <p:cNvPr id="54" name="Rechteck 53">
              <a:extLst>
                <a:ext uri="{FF2B5EF4-FFF2-40B4-BE49-F238E27FC236}">
                  <a16:creationId xmlns:a16="http://schemas.microsoft.com/office/drawing/2014/main" id="{46312E2F-5249-1799-022A-6C79F2805773}"/>
                </a:ext>
              </a:extLst>
            </p:cNvPr>
            <p:cNvSpPr/>
            <p:nvPr/>
          </p:nvSpPr>
          <p:spPr>
            <a:xfrm>
              <a:off x="161547" y="778080"/>
              <a:ext cx="6210805" cy="963922"/>
            </a:xfrm>
            <a:prstGeom prst="rect">
              <a:avLst/>
            </a:prstGeom>
            <a:noFill/>
            <a:ln w="9525">
              <a:solidFill>
                <a:schemeClr val="bg1">
                  <a:lumMod val="65000"/>
                </a:schemeClr>
              </a:solidFill>
              <a:prstDash val="solid"/>
            </a:ln>
          </p:spPr>
          <p:style>
            <a:lnRef idx="2">
              <a:schemeClr val="dk1"/>
            </a:lnRef>
            <a:fillRef idx="1">
              <a:schemeClr val="lt1"/>
            </a:fillRef>
            <a:effectRef idx="0">
              <a:schemeClr val="dk1"/>
            </a:effectRef>
            <a:fontRef idx="minor">
              <a:schemeClr val="dk1"/>
            </a:fontRef>
          </p:style>
          <p:txBody>
            <a:bodyPr spcFirstLastPara="0" vert="horz" wrap="square" lIns="320426" tIns="368305" rIns="320426" bIns="368305" numCol="1" spcCol="1270" rtlCol="0" anchor="ctr" anchorCtr="0">
              <a:noAutofit/>
            </a:bodyPr>
            <a:lstStyle/>
            <a:p>
              <a:pPr algn="ctr" defTabSz="2217461">
                <a:lnSpc>
                  <a:spcPct val="90000"/>
                </a:lnSpc>
                <a:spcAft>
                  <a:spcPct val="35000"/>
                </a:spcAft>
                <a:defRPr/>
              </a:pPr>
              <a:endParaRPr lang="en-US" sz="1050" dirty="0">
                <a:solidFill>
                  <a:schemeClr val="tx1"/>
                </a:solidFill>
                <a:latin typeface="Arial" panose="020B0604020202020204" pitchFamily="34" charset="0"/>
                <a:cs typeface="Arial" panose="020B0604020202020204" pitchFamily="34" charset="0"/>
              </a:endParaRPr>
            </a:p>
          </p:txBody>
        </p:sp>
        <p:sp>
          <p:nvSpPr>
            <p:cNvPr id="56" name="Gleichschenkliges Dreieck 55">
              <a:extLst>
                <a:ext uri="{FF2B5EF4-FFF2-40B4-BE49-F238E27FC236}">
                  <a16:creationId xmlns:a16="http://schemas.microsoft.com/office/drawing/2014/main" id="{3DCBACC4-1C50-32E6-68C9-BDB7FAB33D07}"/>
                </a:ext>
              </a:extLst>
            </p:cNvPr>
            <p:cNvSpPr/>
            <p:nvPr/>
          </p:nvSpPr>
          <p:spPr>
            <a:xfrm rot="16200000" flipV="1">
              <a:off x="2491558" y="1435194"/>
              <a:ext cx="96562" cy="6984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0212">
                <a:defRPr/>
              </a:pPr>
              <a:endParaRPr lang="en-US" sz="400">
                <a:solidFill>
                  <a:schemeClr val="tx1"/>
                </a:solidFill>
                <a:latin typeface="Arial" panose="020B0604020202020204" pitchFamily="34" charset="0"/>
                <a:cs typeface="Arial" panose="020B0604020202020204" pitchFamily="34" charset="0"/>
              </a:endParaRPr>
            </a:p>
          </p:txBody>
        </p:sp>
        <p:sp>
          <p:nvSpPr>
            <p:cNvPr id="57" name="Rechteck 56">
              <a:extLst>
                <a:ext uri="{FF2B5EF4-FFF2-40B4-BE49-F238E27FC236}">
                  <a16:creationId xmlns:a16="http://schemas.microsoft.com/office/drawing/2014/main" id="{E26AA42A-B523-DA73-01B5-0356D709DA8D}"/>
                </a:ext>
              </a:extLst>
            </p:cNvPr>
            <p:cNvSpPr/>
            <p:nvPr/>
          </p:nvSpPr>
          <p:spPr>
            <a:xfrm>
              <a:off x="2325455" y="831643"/>
              <a:ext cx="4011403" cy="796684"/>
            </a:xfrm>
            <a:prstGeom prst="rect">
              <a:avLst/>
            </a:prstGeom>
            <a:noFill/>
            <a:ln w="12700">
              <a:solidFill>
                <a:schemeClr val="tx1"/>
              </a:solidFill>
              <a:prstDash val="solid"/>
            </a:ln>
          </p:spPr>
          <p:style>
            <a:lnRef idx="2">
              <a:schemeClr val="dk1"/>
            </a:lnRef>
            <a:fillRef idx="1">
              <a:schemeClr val="lt1"/>
            </a:fillRef>
            <a:effectRef idx="0">
              <a:schemeClr val="dk1"/>
            </a:effectRef>
            <a:fontRef idx="minor">
              <a:schemeClr val="dk1"/>
            </a:fontRef>
          </p:style>
          <p:txBody>
            <a:bodyPr spcFirstLastPara="0" vert="horz" wrap="square" lIns="142889" tIns="57155" rIns="142889" bIns="368305" numCol="1" spcCol="1270" rtlCol="0" anchor="t" anchorCtr="0">
              <a:noAutofit/>
            </a:bodyPr>
            <a:lstStyle/>
            <a:p>
              <a:pPr algn="ctr" defTabSz="2217461">
                <a:lnSpc>
                  <a:spcPct val="90000"/>
                </a:lnSpc>
                <a:spcAft>
                  <a:spcPts val="249"/>
                </a:spcAft>
                <a:defRPr/>
              </a:pPr>
              <a:endParaRPr lang="en-US" sz="1600" dirty="0">
                <a:solidFill>
                  <a:schemeClr val="tx1"/>
                </a:solidFill>
                <a:latin typeface="Arial" panose="020B0604020202020204" pitchFamily="34" charset="0"/>
                <a:cs typeface="Arial" panose="020B0604020202020204" pitchFamily="34" charset="0"/>
              </a:endParaRPr>
            </a:p>
            <a:p>
              <a:pPr defTabSz="2217461">
                <a:lnSpc>
                  <a:spcPct val="90000"/>
                </a:lnSpc>
                <a:spcAft>
                  <a:spcPts val="249"/>
                </a:spcAft>
                <a:defRPr/>
              </a:pPr>
              <a:endParaRPr lang="en-US" sz="1600" dirty="0">
                <a:solidFill>
                  <a:schemeClr val="tx1"/>
                </a:solidFill>
                <a:latin typeface="Arial" panose="020B0604020202020204" pitchFamily="34" charset="0"/>
                <a:cs typeface="Arial" panose="020B0604020202020204" pitchFamily="34" charset="0"/>
              </a:endParaRPr>
            </a:p>
            <a:p>
              <a:pPr defTabSz="2217461">
                <a:lnSpc>
                  <a:spcPct val="90000"/>
                </a:lnSpc>
                <a:spcAft>
                  <a:spcPts val="249"/>
                </a:spcAft>
                <a:defRPr/>
              </a:pPr>
              <a:r>
                <a:rPr lang="en-US" sz="1600" dirty="0">
                  <a:solidFill>
                    <a:schemeClr val="tx1"/>
                  </a:solidFill>
                  <a:latin typeface="Arial" panose="020B0604020202020204" pitchFamily="34" charset="0"/>
                  <a:cs typeface="Arial" panose="020B0604020202020204" pitchFamily="34" charset="0"/>
                </a:rPr>
                <a:t>     Effects on market prices</a:t>
              </a:r>
            </a:p>
          </p:txBody>
        </p:sp>
      </p:grpSp>
      <p:sp>
        <p:nvSpPr>
          <p:cNvPr id="60" name="Flussdiagramm: Zusammenführen 59">
            <a:extLst>
              <a:ext uri="{FF2B5EF4-FFF2-40B4-BE49-F238E27FC236}">
                <a16:creationId xmlns:a16="http://schemas.microsoft.com/office/drawing/2014/main" id="{EA952D4E-32CA-AC21-6A0F-5D32E7330A9B}"/>
              </a:ext>
            </a:extLst>
          </p:cNvPr>
          <p:cNvSpPr/>
          <p:nvPr/>
        </p:nvSpPr>
        <p:spPr>
          <a:xfrm rot="16200000">
            <a:off x="3249077" y="3338354"/>
            <a:ext cx="1620982" cy="1039480"/>
          </a:xfrm>
          <a:prstGeom prst="flowChartMerge">
            <a:avLst/>
          </a:prstGeom>
          <a:solidFill>
            <a:srgbClr val="CCCCFF"/>
          </a:solidFill>
          <a:ln w="3175">
            <a:no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grpSp>
        <p:nvGrpSpPr>
          <p:cNvPr id="4" name="Gruppieren 3">
            <a:extLst>
              <a:ext uri="{FF2B5EF4-FFF2-40B4-BE49-F238E27FC236}">
                <a16:creationId xmlns:a16="http://schemas.microsoft.com/office/drawing/2014/main" id="{A4462339-3306-11E4-EC7D-CEB487ADD517}"/>
              </a:ext>
            </a:extLst>
          </p:cNvPr>
          <p:cNvGrpSpPr/>
          <p:nvPr/>
        </p:nvGrpSpPr>
        <p:grpSpPr>
          <a:xfrm>
            <a:off x="301589" y="1597878"/>
            <a:ext cx="3295814" cy="4504623"/>
            <a:chOff x="7258121" y="1394038"/>
            <a:chExt cx="3295814" cy="4504623"/>
          </a:xfrm>
        </p:grpSpPr>
        <p:sp>
          <p:nvSpPr>
            <p:cNvPr id="6" name="Textfeld 5">
              <a:extLst>
                <a:ext uri="{FF2B5EF4-FFF2-40B4-BE49-F238E27FC236}">
                  <a16:creationId xmlns:a16="http://schemas.microsoft.com/office/drawing/2014/main" id="{BFB31BE0-960D-6F9E-F00E-CDCB89FACC78}"/>
                </a:ext>
              </a:extLst>
            </p:cNvPr>
            <p:cNvSpPr txBox="1"/>
            <p:nvPr/>
          </p:nvSpPr>
          <p:spPr>
            <a:xfrm>
              <a:off x="7265103" y="2113009"/>
              <a:ext cx="3288832" cy="3785652"/>
            </a:xfrm>
            <a:prstGeom prst="rect">
              <a:avLst/>
            </a:prstGeom>
            <a:gradFill flip="none" rotWithShape="1">
              <a:gsLst>
                <a:gs pos="0">
                  <a:srgbClr val="CCCCFF"/>
                </a:gs>
                <a:gs pos="76000">
                  <a:srgbClr val="EFECE1"/>
                </a:gs>
                <a:gs pos="100000">
                  <a:srgbClr val="EFECE1"/>
                </a:gs>
              </a:gsLst>
              <a:lin ang="5400000" scaled="1"/>
              <a:tileRect/>
            </a:gradFill>
          </p:spPr>
          <p:txBody>
            <a:bodyPr wrap="square" rtlCol="0">
              <a:spAutoFit/>
            </a:bodyPr>
            <a:lstStyle/>
            <a:p>
              <a:pPr algn="ctr"/>
              <a:endParaRPr lang="de-DE" sz="2400" dirty="0">
                <a:solidFill>
                  <a:schemeClr val="tx1">
                    <a:lumMod val="85000"/>
                    <a:lumOff val="15000"/>
                  </a:schemeClr>
                </a:solidFill>
                <a:latin typeface="Arial" panose="020B0604020202020204" pitchFamily="34" charset="0"/>
                <a:cs typeface="Arial" panose="020B0604020202020204" pitchFamily="34" charset="0"/>
              </a:endParaRPr>
            </a:p>
            <a:p>
              <a:pPr algn="ctr"/>
              <a:r>
                <a:rPr lang="de-DE" sz="2400" dirty="0">
                  <a:solidFill>
                    <a:schemeClr val="tx1">
                      <a:lumMod val="85000"/>
                      <a:lumOff val="15000"/>
                    </a:schemeClr>
                  </a:solidFill>
                  <a:latin typeface="Arial" panose="020B0604020202020204" pitchFamily="34" charset="0"/>
                  <a:cs typeface="Arial" panose="020B0604020202020204" pitchFamily="34" charset="0"/>
                </a:rPr>
                <a:t>True </a:t>
              </a:r>
              <a:r>
                <a:rPr lang="de-DE" sz="2400" dirty="0" err="1">
                  <a:solidFill>
                    <a:schemeClr val="tx1">
                      <a:lumMod val="85000"/>
                      <a:lumOff val="15000"/>
                    </a:schemeClr>
                  </a:solidFill>
                  <a:latin typeface="Arial" panose="020B0604020202020204" pitchFamily="34" charset="0"/>
                  <a:cs typeface="Arial" panose="020B0604020202020204" pitchFamily="34" charset="0"/>
                </a:rPr>
                <a:t>Cost</a:t>
              </a:r>
              <a:r>
                <a:rPr lang="de-DE" sz="2400" dirty="0">
                  <a:solidFill>
                    <a:schemeClr val="tx1">
                      <a:lumMod val="85000"/>
                      <a:lumOff val="15000"/>
                    </a:schemeClr>
                  </a:solidFill>
                  <a:latin typeface="Arial" panose="020B0604020202020204" pitchFamily="34" charset="0"/>
                  <a:cs typeface="Arial" panose="020B0604020202020204" pitchFamily="34" charset="0"/>
                </a:rPr>
                <a:t> Accounting </a:t>
              </a:r>
              <a:r>
                <a:rPr lang="de-DE" sz="2400" dirty="0" err="1">
                  <a:solidFill>
                    <a:schemeClr val="tx1">
                      <a:lumMod val="85000"/>
                      <a:lumOff val="15000"/>
                    </a:schemeClr>
                  </a:solidFill>
                  <a:latin typeface="Arial" panose="020B0604020202020204" pitchFamily="34" charset="0"/>
                  <a:cs typeface="Arial" panose="020B0604020202020204" pitchFamily="34" charset="0"/>
                </a:rPr>
                <a:t>of</a:t>
              </a:r>
              <a:r>
                <a:rPr lang="de-DE" sz="2400" dirty="0">
                  <a:solidFill>
                    <a:schemeClr val="tx1">
                      <a:lumMod val="85000"/>
                      <a:lumOff val="15000"/>
                    </a:schemeClr>
                  </a:solidFill>
                  <a:latin typeface="Arial" panose="020B0604020202020204" pitchFamily="34" charset="0"/>
                  <a:cs typeface="Arial" panose="020B0604020202020204" pitchFamily="34" charset="0"/>
                </a:rPr>
                <a:t> </a:t>
              </a:r>
              <a:r>
                <a:rPr lang="de-DE" sz="2400" dirty="0" err="1">
                  <a:solidFill>
                    <a:schemeClr val="tx1">
                      <a:lumMod val="85000"/>
                      <a:lumOff val="15000"/>
                    </a:schemeClr>
                  </a:solidFill>
                  <a:latin typeface="Arial" panose="020B0604020202020204" pitchFamily="34" charset="0"/>
                  <a:cs typeface="Arial" panose="020B0604020202020204" pitchFamily="34" charset="0"/>
                </a:rPr>
                <a:t>organic</a:t>
              </a:r>
              <a:r>
                <a:rPr lang="de-DE" sz="2400" dirty="0">
                  <a:solidFill>
                    <a:schemeClr val="tx1">
                      <a:lumMod val="85000"/>
                      <a:lumOff val="15000"/>
                    </a:schemeClr>
                  </a:solidFill>
                  <a:latin typeface="Arial" panose="020B0604020202020204" pitchFamily="34" charset="0"/>
                  <a:cs typeface="Arial" panose="020B0604020202020204" pitchFamily="34" charset="0"/>
                </a:rPr>
                <a:t> and </a:t>
              </a:r>
              <a:r>
                <a:rPr lang="de-DE" sz="2400" dirty="0" err="1">
                  <a:solidFill>
                    <a:schemeClr val="tx1">
                      <a:lumMod val="85000"/>
                      <a:lumOff val="15000"/>
                    </a:schemeClr>
                  </a:solidFill>
                  <a:latin typeface="Arial" panose="020B0604020202020204" pitchFamily="34" charset="0"/>
                  <a:cs typeface="Arial" panose="020B0604020202020204" pitchFamily="34" charset="0"/>
                </a:rPr>
                <a:t>conventional</a:t>
              </a:r>
              <a:r>
                <a:rPr lang="de-DE" sz="2400" dirty="0">
                  <a:solidFill>
                    <a:schemeClr val="tx1">
                      <a:lumMod val="85000"/>
                      <a:lumOff val="15000"/>
                    </a:schemeClr>
                  </a:solidFill>
                  <a:latin typeface="Arial" panose="020B0604020202020204" pitchFamily="34" charset="0"/>
                  <a:cs typeface="Arial" panose="020B0604020202020204" pitchFamily="34" charset="0"/>
                </a:rPr>
                <a:t> </a:t>
              </a:r>
              <a:r>
                <a:rPr lang="de-DE" sz="2400" dirty="0" err="1">
                  <a:solidFill>
                    <a:schemeClr val="tx1">
                      <a:lumMod val="85000"/>
                      <a:lumOff val="15000"/>
                    </a:schemeClr>
                  </a:solidFill>
                  <a:latin typeface="Arial" panose="020B0604020202020204" pitchFamily="34" charset="0"/>
                  <a:cs typeface="Arial" panose="020B0604020202020204" pitchFamily="34" charset="0"/>
                </a:rPr>
                <a:t>food</a:t>
              </a:r>
              <a:r>
                <a:rPr lang="de-DE" sz="2400" dirty="0">
                  <a:solidFill>
                    <a:schemeClr val="tx1">
                      <a:lumMod val="85000"/>
                      <a:lumOff val="15000"/>
                    </a:schemeClr>
                  </a:solidFill>
                  <a:latin typeface="Arial" panose="020B0604020202020204" pitchFamily="34" charset="0"/>
                  <a:cs typeface="Arial" panose="020B0604020202020204" pitchFamily="34" charset="0"/>
                </a:rPr>
                <a:t> </a:t>
              </a:r>
              <a:r>
                <a:rPr lang="de-DE" sz="2400" dirty="0" err="1">
                  <a:solidFill>
                    <a:schemeClr val="tx1">
                      <a:lumMod val="85000"/>
                      <a:lumOff val="15000"/>
                    </a:schemeClr>
                  </a:solidFill>
                  <a:latin typeface="Arial" panose="020B0604020202020204" pitchFamily="34" charset="0"/>
                  <a:cs typeface="Arial" panose="020B0604020202020204" pitchFamily="34" charset="0"/>
                </a:rPr>
                <a:t>production</a:t>
              </a:r>
              <a:endParaRPr lang="de-DE" sz="2400" dirty="0">
                <a:solidFill>
                  <a:schemeClr val="tx1">
                    <a:lumMod val="85000"/>
                    <a:lumOff val="15000"/>
                  </a:schemeClr>
                </a:solidFill>
                <a:latin typeface="Arial" panose="020B0604020202020204" pitchFamily="34" charset="0"/>
                <a:cs typeface="Arial" panose="020B0604020202020204" pitchFamily="34" charset="0"/>
              </a:endParaRPr>
            </a:p>
            <a:p>
              <a:pPr algn="ctr"/>
              <a:endParaRPr lang="de-DE" sz="2400" dirty="0">
                <a:solidFill>
                  <a:schemeClr val="tx1">
                    <a:lumMod val="85000"/>
                    <a:lumOff val="15000"/>
                  </a:schemeClr>
                </a:solidFill>
                <a:latin typeface="Arial" panose="020B0604020202020204" pitchFamily="34" charset="0"/>
                <a:cs typeface="Arial" panose="020B0604020202020204" pitchFamily="34" charset="0"/>
              </a:endParaRPr>
            </a:p>
            <a:p>
              <a:pPr algn="ctr"/>
              <a:endParaRPr lang="de-DE" sz="2400" dirty="0">
                <a:solidFill>
                  <a:schemeClr val="tx1">
                    <a:lumMod val="85000"/>
                    <a:lumOff val="15000"/>
                  </a:schemeClr>
                </a:solidFill>
                <a:latin typeface="Arial" panose="020B0604020202020204" pitchFamily="34" charset="0"/>
                <a:cs typeface="Arial" panose="020B0604020202020204" pitchFamily="34" charset="0"/>
              </a:endParaRPr>
            </a:p>
            <a:p>
              <a:r>
                <a:rPr lang="de-DE" sz="2400" dirty="0">
                  <a:solidFill>
                    <a:schemeClr val="tx1">
                      <a:lumMod val="85000"/>
                      <a:lumOff val="15000"/>
                    </a:schemeClr>
                  </a:solidFill>
                  <a:latin typeface="Arial" panose="020B0604020202020204" pitchFamily="34" charset="0"/>
                  <a:cs typeface="Arial" panose="020B0604020202020204" pitchFamily="34" charset="0"/>
                </a:rPr>
                <a:t>Michalke, Köhler, Messmann, Thorenz, Tuma, Gaugler</a:t>
              </a:r>
            </a:p>
          </p:txBody>
        </p:sp>
        <p:grpSp>
          <p:nvGrpSpPr>
            <p:cNvPr id="7" name="Gruppieren 6">
              <a:extLst>
                <a:ext uri="{FF2B5EF4-FFF2-40B4-BE49-F238E27FC236}">
                  <a16:creationId xmlns:a16="http://schemas.microsoft.com/office/drawing/2014/main" id="{8A62DD57-4477-6BF2-D4AC-831AF793B6D8}"/>
                </a:ext>
              </a:extLst>
            </p:cNvPr>
            <p:cNvGrpSpPr/>
            <p:nvPr/>
          </p:nvGrpSpPr>
          <p:grpSpPr>
            <a:xfrm>
              <a:off x="7258121" y="1394038"/>
              <a:ext cx="3288832" cy="709908"/>
              <a:chOff x="7217515" y="1023197"/>
              <a:chExt cx="3288832" cy="709908"/>
            </a:xfrm>
          </p:grpSpPr>
          <p:pic>
            <p:nvPicPr>
              <p:cNvPr id="8" name="Grafik 7">
                <a:extLst>
                  <a:ext uri="{FF2B5EF4-FFF2-40B4-BE49-F238E27FC236}">
                    <a16:creationId xmlns:a16="http://schemas.microsoft.com/office/drawing/2014/main" id="{D17F0A25-5281-FF71-36FC-36C01207996A}"/>
                  </a:ext>
                </a:extLst>
              </p:cNvPr>
              <p:cNvPicPr>
                <a:picLocks noChangeAspect="1"/>
              </p:cNvPicPr>
              <p:nvPr/>
            </p:nvPicPr>
            <p:blipFill rotWithShape="1">
              <a:blip r:embed="rId3"/>
              <a:srcRect b="64997"/>
              <a:stretch/>
            </p:blipFill>
            <p:spPr>
              <a:xfrm>
                <a:off x="7217515" y="1023197"/>
                <a:ext cx="3288832" cy="709908"/>
              </a:xfrm>
              <a:prstGeom prst="rect">
                <a:avLst/>
              </a:prstGeom>
            </p:spPr>
          </p:pic>
          <p:sp>
            <p:nvSpPr>
              <p:cNvPr id="10" name="Rechteck 9">
                <a:extLst>
                  <a:ext uri="{FF2B5EF4-FFF2-40B4-BE49-F238E27FC236}">
                    <a16:creationId xmlns:a16="http://schemas.microsoft.com/office/drawing/2014/main" id="{7C71AB42-512F-A31B-B9E8-26F14A5726FC}"/>
                  </a:ext>
                </a:extLst>
              </p:cNvPr>
              <p:cNvSpPr/>
              <p:nvPr/>
            </p:nvSpPr>
            <p:spPr>
              <a:xfrm>
                <a:off x="8044833" y="1420650"/>
                <a:ext cx="1717097" cy="1653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grpSp>
      <p:sp>
        <p:nvSpPr>
          <p:cNvPr id="9" name="Gleichschenkliges Dreieck 8">
            <a:extLst>
              <a:ext uri="{FF2B5EF4-FFF2-40B4-BE49-F238E27FC236}">
                <a16:creationId xmlns:a16="http://schemas.microsoft.com/office/drawing/2014/main" id="{B8ABE1FD-0014-C038-CD20-E988771EF797}"/>
              </a:ext>
            </a:extLst>
          </p:cNvPr>
          <p:cNvSpPr/>
          <p:nvPr/>
        </p:nvSpPr>
        <p:spPr>
          <a:xfrm flipV="1">
            <a:off x="7810099" y="4997307"/>
            <a:ext cx="2682098" cy="219364"/>
          </a:xfrm>
          <a:prstGeom prst="triangl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40407">
              <a:defRPr/>
            </a:pPr>
            <a:endParaRPr lang="en-US" sz="1050">
              <a:solidFill>
                <a:schemeClr val="tx1"/>
              </a:solidFill>
              <a:latin typeface="Arial" panose="020B0604020202020204" pitchFamily="34" charset="0"/>
              <a:cs typeface="Arial" panose="020B0604020202020204" pitchFamily="34" charset="0"/>
            </a:endParaRPr>
          </a:p>
        </p:txBody>
      </p:sp>
      <p:sp>
        <p:nvSpPr>
          <p:cNvPr id="15" name="Textfeld 14">
            <a:extLst>
              <a:ext uri="{FF2B5EF4-FFF2-40B4-BE49-F238E27FC236}">
                <a16:creationId xmlns:a16="http://schemas.microsoft.com/office/drawing/2014/main" id="{00350D02-C3D3-2F9D-7F61-B662E7BA2B64}"/>
              </a:ext>
            </a:extLst>
          </p:cNvPr>
          <p:cNvSpPr txBox="1"/>
          <p:nvPr/>
        </p:nvSpPr>
        <p:spPr>
          <a:xfrm>
            <a:off x="4544139" y="6307035"/>
            <a:ext cx="7764164" cy="246221"/>
          </a:xfrm>
          <a:prstGeom prst="rect">
            <a:avLst/>
          </a:prstGeom>
          <a:noFill/>
        </p:spPr>
        <p:txBody>
          <a:bodyPr wrap="square">
            <a:spAutoFit/>
          </a:bodyPr>
          <a:lstStyle/>
          <a:p>
            <a:r>
              <a:rPr lang="de-DE" sz="1000" dirty="0" err="1">
                <a:latin typeface="Arial" panose="020B0604020202020204" pitchFamily="34" charset="0"/>
                <a:cs typeface="Arial" panose="020B0604020202020204" pitchFamily="34" charset="0"/>
              </a:rPr>
              <a:t>Based</a:t>
            </a:r>
            <a:r>
              <a:rPr lang="de-DE" sz="1000" dirty="0">
                <a:latin typeface="Arial" panose="020B0604020202020204" pitchFamily="34" charset="0"/>
                <a:cs typeface="Arial" panose="020B0604020202020204" pitchFamily="34" charset="0"/>
              </a:rPr>
              <a:t> on </a:t>
            </a:r>
            <a:r>
              <a:rPr lang="de-DE" sz="1000" b="1" dirty="0">
                <a:latin typeface="Arial" panose="020B0604020202020204" pitchFamily="34" charset="0"/>
                <a:cs typeface="Arial" panose="020B0604020202020204" pitchFamily="34" charset="0"/>
              </a:rPr>
              <a:t>Figure 1</a:t>
            </a:r>
            <a:r>
              <a:rPr lang="de-DE" sz="1000" dirty="0">
                <a:latin typeface="Arial" panose="020B0604020202020204" pitchFamily="34" charset="0"/>
                <a:cs typeface="Arial" panose="020B0604020202020204" pitchFamily="34" charset="0"/>
              </a:rPr>
              <a:t>, Michalke et al. (2023)</a:t>
            </a:r>
          </a:p>
        </p:txBody>
      </p:sp>
      <p:sp>
        <p:nvSpPr>
          <p:cNvPr id="21" name="Textfeld 20">
            <a:extLst>
              <a:ext uri="{FF2B5EF4-FFF2-40B4-BE49-F238E27FC236}">
                <a16:creationId xmlns:a16="http://schemas.microsoft.com/office/drawing/2014/main" id="{58D5FADC-B95B-E565-520B-099F636BCB47}"/>
              </a:ext>
            </a:extLst>
          </p:cNvPr>
          <p:cNvSpPr txBox="1"/>
          <p:nvPr/>
        </p:nvSpPr>
        <p:spPr>
          <a:xfrm>
            <a:off x="11611992" y="6573915"/>
            <a:ext cx="443884" cy="246221"/>
          </a:xfrm>
          <a:prstGeom prst="rect">
            <a:avLst/>
          </a:prstGeom>
          <a:noFill/>
        </p:spPr>
        <p:txBody>
          <a:bodyPr wrap="square" rtlCol="0">
            <a:spAutoFit/>
          </a:bodyPr>
          <a:lstStyle/>
          <a:p>
            <a:r>
              <a:rPr lang="de-DE" sz="1000" dirty="0">
                <a:solidFill>
                  <a:schemeClr val="bg1"/>
                </a:solidFill>
                <a:latin typeface="Arial" panose="020B0604020202020204" pitchFamily="34" charset="0"/>
                <a:cs typeface="Arial" panose="020B0604020202020204" pitchFamily="34" charset="0"/>
              </a:rPr>
              <a:t>7</a:t>
            </a:r>
          </a:p>
        </p:txBody>
      </p:sp>
    </p:spTree>
    <p:extLst>
      <p:ext uri="{BB962C8B-B14F-4D97-AF65-F5344CB8AC3E}">
        <p14:creationId xmlns:p14="http://schemas.microsoft.com/office/powerpoint/2010/main" val="578475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left)">
                                      <p:cBhvr>
                                        <p:cTn id="7" dur="500"/>
                                        <p:tgtEl>
                                          <p:spTgt spid="6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fade">
                                      <p:cBhvr>
                                        <p:cTn id="38" dur="500"/>
                                        <p:tgtEl>
                                          <p:spTgt spid="4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fade">
                                      <p:cBhvr>
                                        <p:cTn id="4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14" grpId="0" animBg="1"/>
      <p:bldP spid="16" grpId="0" animBg="1"/>
      <p:bldP spid="33" grpId="0" animBg="1"/>
      <p:bldP spid="60" grpId="0" animBg="1"/>
      <p:bldP spid="9" grpId="0" animBg="1"/>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echteck 86">
            <a:extLst>
              <a:ext uri="{FF2B5EF4-FFF2-40B4-BE49-F238E27FC236}">
                <a16:creationId xmlns:a16="http://schemas.microsoft.com/office/drawing/2014/main" id="{E7B10E93-B935-AE33-ADFB-A35535105E88}"/>
              </a:ext>
            </a:extLst>
          </p:cNvPr>
          <p:cNvSpPr/>
          <p:nvPr/>
        </p:nvSpPr>
        <p:spPr>
          <a:xfrm>
            <a:off x="6647638" y="1051684"/>
            <a:ext cx="3373234" cy="5445754"/>
          </a:xfrm>
          <a:prstGeom prst="rect">
            <a:avLst/>
          </a:prstGeom>
          <a:solidFill>
            <a:sysClr val="window" lastClr="FFFFFF">
              <a:lumMod val="95000"/>
            </a:sysClr>
          </a:solidFill>
          <a:ln w="6350" cap="flat" cmpd="sng" algn="ctr">
            <a:solidFill>
              <a:srgbClr val="CCCCFF"/>
            </a:solidFill>
            <a:prstDash val="solid"/>
            <a:miter lim="800000"/>
          </a:ln>
          <a:effectLst/>
        </p:spPr>
        <p:txBody>
          <a:bodyPr wrap="none" lIns="0" tIns="36000" rIns="0" bIns="0"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eaLnBrk="1" fontAlgn="auto" latinLnBrk="0" hangingPunct="1">
              <a:lnSpc>
                <a:spcPts val="1200"/>
              </a:lnSpc>
              <a:spcBef>
                <a:spcPts val="0"/>
              </a:spcBef>
              <a:spcAft>
                <a:spcPts val="0"/>
              </a:spcAft>
              <a:buClrTx/>
              <a:buSzTx/>
              <a:buFontTx/>
              <a:buNone/>
              <a:tabLst/>
              <a:defRPr/>
            </a:pP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CMU Sans Serif" panose="02000603000000000000" pitchFamily="2" charset="0"/>
              <a:cs typeface="Arial" panose="020B0604020202020204" pitchFamily="34" charset="0"/>
            </a:endParaRPr>
          </a:p>
        </p:txBody>
      </p:sp>
      <p:sp>
        <p:nvSpPr>
          <p:cNvPr id="3" name="Rechteck 2">
            <a:extLst>
              <a:ext uri="{FF2B5EF4-FFF2-40B4-BE49-F238E27FC236}">
                <a16:creationId xmlns:a16="http://schemas.microsoft.com/office/drawing/2014/main" id="{3DB7E5A7-6925-0C2B-3D94-77DC352B1C71}"/>
              </a:ext>
            </a:extLst>
          </p:cNvPr>
          <p:cNvSpPr/>
          <p:nvPr/>
        </p:nvSpPr>
        <p:spPr>
          <a:xfrm>
            <a:off x="184700" y="1055129"/>
            <a:ext cx="3564106" cy="5444061"/>
          </a:xfrm>
          <a:prstGeom prst="rect">
            <a:avLst/>
          </a:prstGeom>
          <a:solidFill>
            <a:sysClr val="window" lastClr="FFFFFF">
              <a:lumMod val="95000"/>
            </a:sysClr>
          </a:solidFill>
          <a:ln w="6350" cap="flat" cmpd="sng" algn="ctr">
            <a:solidFill>
              <a:sysClr val="windowText" lastClr="000000"/>
            </a:solidFill>
            <a:prstDash val="solid"/>
            <a:miter lim="800000"/>
          </a:ln>
          <a:effectLst/>
        </p:spPr>
        <p:txBody>
          <a:bodyPr wrap="none" lIns="0" tIns="72000" rIns="0" bIns="0"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eaLnBrk="1" fontAlgn="auto" latinLnBrk="0" hangingPunct="1">
              <a:lnSpc>
                <a:spcPts val="9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CMU Sans Serif" panose="02000603000000000000" pitchFamily="2" charset="0"/>
              <a:cs typeface="Arial" panose="020B0604020202020204" pitchFamily="34" charset="0"/>
            </a:endParaRPr>
          </a:p>
        </p:txBody>
      </p:sp>
      <p:sp>
        <p:nvSpPr>
          <p:cNvPr id="6" name="Rechteck 5">
            <a:extLst>
              <a:ext uri="{FF2B5EF4-FFF2-40B4-BE49-F238E27FC236}">
                <a16:creationId xmlns:a16="http://schemas.microsoft.com/office/drawing/2014/main" id="{4E18BDD0-6723-8685-9933-24EE353F7442}"/>
              </a:ext>
            </a:extLst>
          </p:cNvPr>
          <p:cNvSpPr/>
          <p:nvPr/>
        </p:nvSpPr>
        <p:spPr>
          <a:xfrm>
            <a:off x="183865" y="1320262"/>
            <a:ext cx="3560545" cy="762641"/>
          </a:xfrm>
          <a:prstGeom prst="rect">
            <a:avLst/>
          </a:prstGeom>
          <a:solidFill>
            <a:srgbClr val="D9D9D9"/>
          </a:solidFill>
          <a:ln w="12700" cap="flat" cmpd="sng" algn="ctr">
            <a:noFill/>
            <a:prstDash val="solid"/>
            <a:miter lim="800000"/>
          </a:ln>
          <a:effectLst/>
        </p:spPr>
        <p:txBody>
          <a:bodyPr wrap="non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457200" eaLnBrk="1" fontAlgn="auto" latinLnBrk="0" hangingPunct="1">
              <a:lnSpc>
                <a:spcPts val="12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Arial" panose="020B0604020202020204" pitchFamily="34" charset="0"/>
                <a:ea typeface="CMU Sans Serif" panose="02000603000000000000" pitchFamily="2" charset="0"/>
                <a:cs typeface="Arial" panose="020B0604020202020204" pitchFamily="34" charset="0"/>
              </a:rPr>
              <a:t>  Definition of </a:t>
            </a:r>
          </a:p>
          <a:p>
            <a:pPr marL="742950" lvl="1" indent="-285750" defTabSz="457200">
              <a:lnSpc>
                <a:spcPts val="1200"/>
              </a:lnSpc>
              <a:buFont typeface="Arial" panose="020B0604020202020204" pitchFamily="34" charset="0"/>
              <a:buChar char="•"/>
              <a:defRPr/>
            </a:pPr>
            <a:r>
              <a:rPr kumimoji="0" lang="en-US" sz="1600" b="0" i="0" u="none" strike="noStrike" kern="0" cap="none" spc="0" normalizeH="0" baseline="0" noProof="0" dirty="0">
                <a:ln>
                  <a:noFill/>
                </a:ln>
                <a:solidFill>
                  <a:sysClr val="windowText" lastClr="000000"/>
                </a:solidFill>
                <a:effectLst/>
                <a:uLnTx/>
                <a:uFillTx/>
                <a:latin typeface="Arial" panose="020B0604020202020204" pitchFamily="34" charset="0"/>
                <a:ea typeface="CMU Sans Serif" panose="02000603000000000000" pitchFamily="2" charset="0"/>
                <a:cs typeface="Arial" panose="020B0604020202020204" pitchFamily="34" charset="0"/>
              </a:rPr>
              <a:t>system boundaries</a:t>
            </a:r>
          </a:p>
          <a:p>
            <a:pPr marL="742950" lvl="1" indent="-285750" defTabSz="457200">
              <a:lnSpc>
                <a:spcPts val="1200"/>
              </a:lnSpc>
              <a:buFont typeface="Arial" panose="020B0604020202020204" pitchFamily="34" charset="0"/>
              <a:buChar char="•"/>
              <a:defRPr/>
            </a:pPr>
            <a:r>
              <a:rPr lang="en-US" sz="1600" kern="0" dirty="0">
                <a:solidFill>
                  <a:sysClr val="windowText" lastClr="000000"/>
                </a:solidFill>
                <a:latin typeface="Arial" panose="020B0604020202020204" pitchFamily="34" charset="0"/>
                <a:ea typeface="CMU Sans Serif" panose="02000603000000000000" pitchFamily="2" charset="0"/>
                <a:cs typeface="Arial" panose="020B0604020202020204" pitchFamily="34" charset="0"/>
              </a:rPr>
              <a:t>assumptions</a:t>
            </a:r>
          </a:p>
          <a:p>
            <a:pPr marL="742950" lvl="1" indent="-285750" defTabSz="457200">
              <a:lnSpc>
                <a:spcPts val="1200"/>
              </a:lnSpc>
              <a:buFont typeface="Arial" panose="020B0604020202020204" pitchFamily="34" charset="0"/>
              <a:buChar char="•"/>
              <a:defRPr/>
            </a:pPr>
            <a:r>
              <a:rPr lang="en-US" sz="1600" kern="0" dirty="0">
                <a:solidFill>
                  <a:sysClr val="windowText" lastClr="000000"/>
                </a:solidFill>
                <a:latin typeface="Arial" panose="020B0604020202020204" pitchFamily="34" charset="0"/>
                <a:ea typeface="CMU Sans Serif" panose="02000603000000000000" pitchFamily="2" charset="0"/>
                <a:cs typeface="Arial" panose="020B0604020202020204" pitchFamily="34" charset="0"/>
              </a:rPr>
              <a:t>f</a:t>
            </a:r>
            <a:r>
              <a:rPr kumimoji="0" lang="en-US" sz="1600" b="0" i="0" u="none" strike="noStrike" kern="0" cap="none" spc="0" normalizeH="0" baseline="0" noProof="0" dirty="0" err="1">
                <a:ln>
                  <a:noFill/>
                </a:ln>
                <a:solidFill>
                  <a:sysClr val="windowText" lastClr="000000"/>
                </a:solidFill>
                <a:effectLst/>
                <a:uLnTx/>
                <a:uFillTx/>
                <a:latin typeface="Arial" panose="020B0604020202020204" pitchFamily="34" charset="0"/>
                <a:ea typeface="CMU Sans Serif" panose="02000603000000000000" pitchFamily="2" charset="0"/>
                <a:cs typeface="Arial" panose="020B0604020202020204" pitchFamily="34" charset="0"/>
              </a:rPr>
              <a:t>unctional</a:t>
            </a:r>
            <a:r>
              <a:rPr kumimoji="0" lang="en-US" sz="1600" b="0" i="0" u="none" strike="noStrike" kern="0" cap="none" spc="0" normalizeH="0" baseline="0" noProof="0" dirty="0">
                <a:ln>
                  <a:noFill/>
                </a:ln>
                <a:solidFill>
                  <a:sysClr val="windowText" lastClr="000000"/>
                </a:solidFill>
                <a:effectLst/>
                <a:uLnTx/>
                <a:uFillTx/>
                <a:latin typeface="Arial" panose="020B0604020202020204" pitchFamily="34" charset="0"/>
                <a:ea typeface="CMU Sans Serif" panose="02000603000000000000" pitchFamily="2" charset="0"/>
                <a:cs typeface="Arial" panose="020B0604020202020204" pitchFamily="34" charset="0"/>
              </a:rPr>
              <a:t> unit</a:t>
            </a:r>
          </a:p>
        </p:txBody>
      </p:sp>
      <p:sp>
        <p:nvSpPr>
          <p:cNvPr id="10" name="Rechteck 9">
            <a:extLst>
              <a:ext uri="{FF2B5EF4-FFF2-40B4-BE49-F238E27FC236}">
                <a16:creationId xmlns:a16="http://schemas.microsoft.com/office/drawing/2014/main" id="{B6600BBE-AB68-43B8-25D1-C2C4717ED1FB}"/>
              </a:ext>
            </a:extLst>
          </p:cNvPr>
          <p:cNvSpPr/>
          <p:nvPr/>
        </p:nvSpPr>
        <p:spPr>
          <a:xfrm>
            <a:off x="3831070" y="1059299"/>
            <a:ext cx="2724261" cy="5444061"/>
          </a:xfrm>
          <a:prstGeom prst="rect">
            <a:avLst/>
          </a:prstGeom>
          <a:solidFill>
            <a:sysClr val="window" lastClr="FFFFFF">
              <a:lumMod val="95000"/>
            </a:sysClr>
          </a:solidFill>
          <a:ln w="6350" cap="flat" cmpd="sng" algn="ctr">
            <a:solidFill>
              <a:sysClr val="windowText" lastClr="000000"/>
            </a:solidFill>
            <a:prstDash val="solid"/>
            <a:miter lim="800000"/>
          </a:ln>
          <a:effectLst/>
        </p:spPr>
        <p:txBody>
          <a:bodyPr wrap="none" lIns="0" tIns="36000" rIns="0" bIns="0"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eaLnBrk="1" fontAlgn="auto" latinLnBrk="0" hangingPunct="1">
              <a:lnSpc>
                <a:spcPts val="1200"/>
              </a:lnSpc>
              <a:spcBef>
                <a:spcPts val="0"/>
              </a:spcBef>
              <a:spcAft>
                <a:spcPts val="0"/>
              </a:spcAft>
              <a:buClrTx/>
              <a:buSzTx/>
              <a:buFontTx/>
              <a:buNone/>
              <a:tabLst/>
              <a:defRPr/>
            </a:pP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CMU Sans Serif" panose="02000603000000000000" pitchFamily="2" charset="0"/>
              <a:cs typeface="Arial" panose="020B0604020202020204" pitchFamily="34" charset="0"/>
            </a:endParaRPr>
          </a:p>
        </p:txBody>
      </p:sp>
      <p:sp>
        <p:nvSpPr>
          <p:cNvPr id="11" name="Rechteck 10">
            <a:extLst>
              <a:ext uri="{FF2B5EF4-FFF2-40B4-BE49-F238E27FC236}">
                <a16:creationId xmlns:a16="http://schemas.microsoft.com/office/drawing/2014/main" id="{66B04765-0B53-B5E3-64C7-E61A95D5F8CD}"/>
              </a:ext>
            </a:extLst>
          </p:cNvPr>
          <p:cNvSpPr/>
          <p:nvPr/>
        </p:nvSpPr>
        <p:spPr>
          <a:xfrm>
            <a:off x="3898937" y="1306832"/>
            <a:ext cx="1066574" cy="359513"/>
          </a:xfrm>
          <a:prstGeom prst="rect">
            <a:avLst/>
          </a:prstGeom>
          <a:solidFill>
            <a:sysClr val="window" lastClr="FFFFFF">
              <a:lumMod val="75000"/>
            </a:sysClr>
          </a:solidFill>
          <a:ln w="6350" cap="flat" cmpd="sng" algn="ctr">
            <a:solidFill>
              <a:sysClr val="windowText" lastClr="000000"/>
            </a:solidFill>
            <a:prstDash val="solid"/>
            <a:miter lim="800000"/>
          </a:ln>
          <a:effectLst/>
        </p:spPr>
        <p:txBody>
          <a:bodyPr wrap="none" lIns="0" tIns="0" rIns="0" bIns="180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eaLnBrk="1" fontAlgn="auto" latinLnBrk="0" hangingPunct="1">
              <a:spcBef>
                <a:spcPts val="0"/>
              </a:spcBef>
              <a:spcAft>
                <a:spcPts val="0"/>
              </a:spcAft>
              <a:buClrTx/>
              <a:buSzTx/>
              <a:buFontTx/>
              <a:buNone/>
              <a:tabLst/>
              <a:defRPr/>
            </a:pPr>
            <a:r>
              <a:rPr lang="en-US" sz="1600" kern="0" dirty="0">
                <a:solidFill>
                  <a:prstClr val="black"/>
                </a:solidFill>
                <a:latin typeface="Arial" panose="020B0604020202020204" pitchFamily="34" charset="0"/>
                <a:ea typeface="CMU Sans Serif" panose="02000603000000000000" pitchFamily="2" charset="0"/>
                <a:cs typeface="Arial" panose="020B0604020202020204" pitchFamily="34" charset="0"/>
              </a:rPr>
              <a:t>M</a:t>
            </a:r>
            <a:r>
              <a:rPr kumimoji="0" lang="en-US" sz="1600" b="0" i="0" u="none" strike="noStrike" kern="0" cap="none" spc="0" normalizeH="0" baseline="0" noProof="0" dirty="0" err="1">
                <a:ln>
                  <a:noFill/>
                </a:ln>
                <a:solidFill>
                  <a:prstClr val="black"/>
                </a:solidFill>
                <a:effectLst/>
                <a:uLnTx/>
                <a:uFillTx/>
                <a:latin typeface="Arial" panose="020B0604020202020204" pitchFamily="34" charset="0"/>
                <a:ea typeface="CMU Sans Serif" panose="02000603000000000000" pitchFamily="2" charset="0"/>
                <a:cs typeface="Arial" panose="020B0604020202020204" pitchFamily="34" charset="0"/>
              </a:rPr>
              <a:t>odeling</a:t>
            </a:r>
            <a:endParaRPr kumimoji="0" lang="en-US" sz="1600" b="0" i="0" u="none" strike="noStrike" kern="0" cap="none" spc="0" normalizeH="0" baseline="0" noProof="0" dirty="0">
              <a:ln>
                <a:noFill/>
              </a:ln>
              <a:solidFill>
                <a:prstClr val="black"/>
              </a:solidFill>
              <a:effectLst/>
              <a:uLnTx/>
              <a:uFillTx/>
              <a:latin typeface="Arial" panose="020B0604020202020204" pitchFamily="34" charset="0"/>
              <a:ea typeface="CMU Sans Serif" panose="02000603000000000000" pitchFamily="2" charset="0"/>
              <a:cs typeface="Arial" panose="020B0604020202020204" pitchFamily="34" charset="0"/>
            </a:endParaRPr>
          </a:p>
        </p:txBody>
      </p:sp>
      <p:sp>
        <p:nvSpPr>
          <p:cNvPr id="12" name="Rechteck 11">
            <a:extLst>
              <a:ext uri="{FF2B5EF4-FFF2-40B4-BE49-F238E27FC236}">
                <a16:creationId xmlns:a16="http://schemas.microsoft.com/office/drawing/2014/main" id="{F7E180B9-AA8E-07D1-4FFF-32210F8B921F}"/>
              </a:ext>
            </a:extLst>
          </p:cNvPr>
          <p:cNvSpPr/>
          <p:nvPr/>
        </p:nvSpPr>
        <p:spPr>
          <a:xfrm>
            <a:off x="5370220" y="1304885"/>
            <a:ext cx="1144492" cy="359513"/>
          </a:xfrm>
          <a:prstGeom prst="rect">
            <a:avLst/>
          </a:prstGeom>
          <a:solidFill>
            <a:sysClr val="window" lastClr="FFFFFF">
              <a:lumMod val="75000"/>
            </a:sysClr>
          </a:solidFill>
          <a:ln w="6350" cap="flat" cmpd="sng" algn="ctr">
            <a:solidFill>
              <a:sysClr val="windowText" lastClr="000000"/>
            </a:solidFill>
            <a:prstDash val="solid"/>
            <a:miter lim="800000"/>
          </a:ln>
          <a:effectLst/>
        </p:spPr>
        <p:txBody>
          <a:bodyPr wrap="none" lIns="0" tIns="2880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eaLnBrk="1" fontAlgn="auto" latinLnBrk="0" hangingPunct="1">
              <a:lnSpc>
                <a:spcPts val="12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CMU Sans Serif" panose="02000603000000000000" pitchFamily="2" charset="0"/>
                <a:cs typeface="Arial" panose="020B0604020202020204" pitchFamily="34" charset="0"/>
              </a:rPr>
              <a:t>Aggregated</a:t>
            </a:r>
            <a:br>
              <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CMU Sans Serif" panose="02000603000000000000" pitchFamily="2" charset="0"/>
                <a:cs typeface="Arial" panose="020B0604020202020204" pitchFamily="34" charset="0"/>
              </a:rPr>
            </a:br>
            <a:r>
              <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CMU Sans Serif" panose="02000603000000000000" pitchFamily="2" charset="0"/>
                <a:cs typeface="Arial" panose="020B0604020202020204" pitchFamily="34" charset="0"/>
              </a:rPr>
              <a:t>inputs &amp; outputs</a:t>
            </a:r>
          </a:p>
        </p:txBody>
      </p:sp>
      <p:sp>
        <p:nvSpPr>
          <p:cNvPr id="13" name="Gleichschenkliges Dreieck 12">
            <a:extLst>
              <a:ext uri="{FF2B5EF4-FFF2-40B4-BE49-F238E27FC236}">
                <a16:creationId xmlns:a16="http://schemas.microsoft.com/office/drawing/2014/main" id="{9BA6A6FA-4337-E5AE-B8C0-CC8D38205221}"/>
              </a:ext>
            </a:extLst>
          </p:cNvPr>
          <p:cNvSpPr/>
          <p:nvPr/>
        </p:nvSpPr>
        <p:spPr>
          <a:xfrm rot="5400000">
            <a:off x="2854536" y="3877941"/>
            <a:ext cx="4605535" cy="374440"/>
          </a:xfrm>
          <a:prstGeom prst="triangle">
            <a:avLst>
              <a:gd name="adj" fmla="val 49623"/>
            </a:avLst>
          </a:prstGeom>
          <a:solidFill>
            <a:srgbClr val="BFBFBF"/>
          </a:solidFill>
          <a:ln w="635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de-DE" sz="11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4" name="Rechteck 13">
            <a:extLst>
              <a:ext uri="{FF2B5EF4-FFF2-40B4-BE49-F238E27FC236}">
                <a16:creationId xmlns:a16="http://schemas.microsoft.com/office/drawing/2014/main" id="{7A536932-EB48-F06D-C6DA-AC09FC34A4A5}"/>
              </a:ext>
            </a:extLst>
          </p:cNvPr>
          <p:cNvSpPr/>
          <p:nvPr/>
        </p:nvSpPr>
        <p:spPr>
          <a:xfrm>
            <a:off x="3898936" y="3582809"/>
            <a:ext cx="1079421" cy="359166"/>
          </a:xfrm>
          <a:prstGeom prst="rect">
            <a:avLst/>
          </a:prstGeom>
          <a:solidFill>
            <a:srgbClr val="CCCCFF"/>
          </a:solidFill>
          <a:ln w="6350" cap="flat" cmpd="sng" algn="ctr">
            <a:noFill/>
            <a:prstDash val="solid"/>
            <a:miter lim="800000"/>
          </a:ln>
          <a:effectLst/>
        </p:spPr>
        <p:txBody>
          <a:bodyPr wrap="squar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eaLnBrk="1" fontAlgn="auto" latinLnBrk="0" hangingPunct="1">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Arial" panose="020B0604020202020204" pitchFamily="34" charset="0"/>
                <a:ea typeface="CMU Sans Serif" panose="02000603000000000000" pitchFamily="2" charset="0"/>
                <a:cs typeface="Arial" panose="020B0604020202020204" pitchFamily="34" charset="0"/>
              </a:rPr>
              <a:t>1 FU</a:t>
            </a:r>
          </a:p>
        </p:txBody>
      </p:sp>
      <p:sp>
        <p:nvSpPr>
          <p:cNvPr id="15" name="Rechteck 14">
            <a:extLst>
              <a:ext uri="{FF2B5EF4-FFF2-40B4-BE49-F238E27FC236}">
                <a16:creationId xmlns:a16="http://schemas.microsoft.com/office/drawing/2014/main" id="{2D73A581-2B8B-0630-3B52-22A5243BBA53}"/>
              </a:ext>
            </a:extLst>
          </p:cNvPr>
          <p:cNvSpPr/>
          <p:nvPr/>
        </p:nvSpPr>
        <p:spPr>
          <a:xfrm>
            <a:off x="3886091" y="1746734"/>
            <a:ext cx="1079424" cy="205436"/>
          </a:xfrm>
          <a:prstGeom prst="rect">
            <a:avLst/>
          </a:prstGeom>
          <a:solidFill>
            <a:srgbClr val="D9D9D9"/>
          </a:solidFill>
          <a:ln w="6350" cap="flat" cmpd="sng" algn="ctr">
            <a:noFill/>
            <a:prstDash val="solid"/>
            <a:miter lim="800000"/>
          </a:ln>
          <a:effectLst/>
        </p:spPr>
        <p:txBody>
          <a:bodyPr wrap="squar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eaLnBrk="1" fontAlgn="auto" latinLnBrk="0" hangingPunct="1">
              <a:spcBef>
                <a:spcPts val="0"/>
              </a:spcBef>
              <a:spcAft>
                <a:spcPts val="0"/>
              </a:spcAft>
              <a:buClrTx/>
              <a:buSzTx/>
              <a:buFontTx/>
              <a:buNone/>
              <a:tabLst/>
              <a:defRPr/>
            </a:pPr>
            <a:r>
              <a:rPr lang="en-US" sz="1600" kern="0" dirty="0">
                <a:solidFill>
                  <a:prstClr val="black"/>
                </a:solidFill>
                <a:latin typeface="Arial" panose="020B0604020202020204" pitchFamily="34" charset="0"/>
                <a:ea typeface="CMU Sans Serif" panose="02000603000000000000" pitchFamily="2" charset="0"/>
                <a:cs typeface="Arial" panose="020B0604020202020204" pitchFamily="34" charset="0"/>
              </a:rPr>
              <a:t>D</a:t>
            </a:r>
            <a:r>
              <a:rPr kumimoji="0" lang="en-US" sz="1600" b="0" i="0" u="none" strike="noStrike" kern="0" cap="none" spc="0" normalizeH="0" baseline="0" noProof="0" dirty="0" err="1">
                <a:ln>
                  <a:noFill/>
                </a:ln>
                <a:solidFill>
                  <a:prstClr val="black"/>
                </a:solidFill>
                <a:effectLst/>
                <a:uLnTx/>
                <a:uFillTx/>
                <a:latin typeface="Arial" panose="020B0604020202020204" pitchFamily="34" charset="0"/>
                <a:ea typeface="CMU Sans Serif" panose="02000603000000000000" pitchFamily="2" charset="0"/>
                <a:cs typeface="Arial" panose="020B0604020202020204" pitchFamily="34" charset="0"/>
              </a:rPr>
              <a:t>iesel</a:t>
            </a:r>
            <a:endParaRPr kumimoji="0" lang="en-US" sz="1600" b="0" i="0" u="none" strike="noStrike" kern="0" cap="none" spc="0" normalizeH="0" baseline="0" noProof="0" dirty="0">
              <a:ln>
                <a:noFill/>
              </a:ln>
              <a:solidFill>
                <a:prstClr val="black"/>
              </a:solidFill>
              <a:effectLst/>
              <a:uLnTx/>
              <a:uFillTx/>
              <a:latin typeface="Arial" panose="020B0604020202020204" pitchFamily="34" charset="0"/>
              <a:ea typeface="CMU Sans Serif" panose="02000603000000000000" pitchFamily="2" charset="0"/>
              <a:cs typeface="Arial" panose="020B0604020202020204" pitchFamily="34" charset="0"/>
            </a:endParaRPr>
          </a:p>
        </p:txBody>
      </p:sp>
      <p:sp>
        <p:nvSpPr>
          <p:cNvPr id="16" name="Rechteck 15">
            <a:extLst>
              <a:ext uri="{FF2B5EF4-FFF2-40B4-BE49-F238E27FC236}">
                <a16:creationId xmlns:a16="http://schemas.microsoft.com/office/drawing/2014/main" id="{B02AABF7-86F0-1A82-8435-FC22CC8FF7EA}"/>
              </a:ext>
            </a:extLst>
          </p:cNvPr>
          <p:cNvSpPr/>
          <p:nvPr/>
        </p:nvSpPr>
        <p:spPr>
          <a:xfrm>
            <a:off x="3886091" y="2082903"/>
            <a:ext cx="1079424" cy="205436"/>
          </a:xfrm>
          <a:prstGeom prst="rect">
            <a:avLst/>
          </a:prstGeom>
          <a:solidFill>
            <a:srgbClr val="D9D9D9"/>
          </a:solidFill>
          <a:ln w="6350" cap="flat" cmpd="sng" algn="ctr">
            <a:noFill/>
            <a:prstDash val="solid"/>
            <a:miter lim="800000"/>
          </a:ln>
          <a:effectLst/>
        </p:spPr>
        <p:txBody>
          <a:bodyPr wrap="squar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eaLnBrk="1" fontAlgn="auto" latinLnBrk="0" hangingPunct="1">
              <a:spcBef>
                <a:spcPts val="0"/>
              </a:spcBef>
              <a:spcAft>
                <a:spcPts val="0"/>
              </a:spcAft>
              <a:buClrTx/>
              <a:buSzTx/>
              <a:buFontTx/>
              <a:buNone/>
              <a:tabLst/>
              <a:defRPr/>
            </a:pPr>
            <a:r>
              <a:rPr lang="en-US" sz="1600" kern="0" dirty="0">
                <a:solidFill>
                  <a:prstClr val="black"/>
                </a:solidFill>
                <a:latin typeface="Arial" panose="020B0604020202020204" pitchFamily="34" charset="0"/>
                <a:ea typeface="CMU Sans Serif" panose="02000603000000000000" pitchFamily="2" charset="0"/>
                <a:cs typeface="Arial" panose="020B0604020202020204" pitchFamily="34" charset="0"/>
              </a:rPr>
              <a:t>W</a:t>
            </a:r>
            <a:r>
              <a:rPr kumimoji="0" lang="en-US" sz="1600" b="0" i="0" u="none" strike="noStrike" kern="0" cap="none" spc="0" normalizeH="0" baseline="0" noProof="0" dirty="0" err="1">
                <a:ln>
                  <a:noFill/>
                </a:ln>
                <a:solidFill>
                  <a:prstClr val="black"/>
                </a:solidFill>
                <a:effectLst/>
                <a:uLnTx/>
                <a:uFillTx/>
                <a:latin typeface="Arial" panose="020B0604020202020204" pitchFamily="34" charset="0"/>
                <a:ea typeface="CMU Sans Serif" panose="02000603000000000000" pitchFamily="2" charset="0"/>
                <a:cs typeface="Arial" panose="020B0604020202020204" pitchFamily="34" charset="0"/>
              </a:rPr>
              <a:t>ater</a:t>
            </a:r>
            <a:endParaRPr kumimoji="0" lang="en-US" sz="1600" b="0" i="0" u="none" strike="noStrike" kern="0" cap="none" spc="0" normalizeH="0" baseline="0" noProof="0" dirty="0">
              <a:ln>
                <a:noFill/>
              </a:ln>
              <a:solidFill>
                <a:prstClr val="black"/>
              </a:solidFill>
              <a:effectLst/>
              <a:uLnTx/>
              <a:uFillTx/>
              <a:latin typeface="Arial" panose="020B0604020202020204" pitchFamily="34" charset="0"/>
              <a:ea typeface="CMU Sans Serif" panose="02000603000000000000" pitchFamily="2" charset="0"/>
              <a:cs typeface="Arial" panose="020B0604020202020204" pitchFamily="34" charset="0"/>
            </a:endParaRPr>
          </a:p>
        </p:txBody>
      </p:sp>
      <p:sp>
        <p:nvSpPr>
          <p:cNvPr id="17" name="Rechteck 16">
            <a:extLst>
              <a:ext uri="{FF2B5EF4-FFF2-40B4-BE49-F238E27FC236}">
                <a16:creationId xmlns:a16="http://schemas.microsoft.com/office/drawing/2014/main" id="{C3DE9D8D-E97B-5DD2-DF92-F8F2E672FFE0}"/>
              </a:ext>
            </a:extLst>
          </p:cNvPr>
          <p:cNvSpPr/>
          <p:nvPr/>
        </p:nvSpPr>
        <p:spPr>
          <a:xfrm>
            <a:off x="3886091" y="2419072"/>
            <a:ext cx="1079424" cy="205436"/>
          </a:xfrm>
          <a:prstGeom prst="rect">
            <a:avLst/>
          </a:prstGeom>
          <a:solidFill>
            <a:srgbClr val="D9D9D9"/>
          </a:solidFill>
          <a:ln w="6350" cap="flat" cmpd="sng" algn="ctr">
            <a:noFill/>
            <a:prstDash val="solid"/>
            <a:miter lim="800000"/>
          </a:ln>
          <a:effectLst/>
        </p:spPr>
        <p:txBody>
          <a:bodyPr wrap="squar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eaLnBrk="1" fontAlgn="auto" latinLnBrk="0" hangingPunct="1">
              <a:spcBef>
                <a:spcPts val="0"/>
              </a:spcBef>
              <a:spcAft>
                <a:spcPts val="0"/>
              </a:spcAft>
              <a:buClrTx/>
              <a:buSzTx/>
              <a:buFontTx/>
              <a:buNone/>
              <a:tabLst/>
              <a:defRPr/>
            </a:pPr>
            <a:r>
              <a:rPr lang="en-US" sz="1600" kern="0" dirty="0">
                <a:solidFill>
                  <a:prstClr val="black"/>
                </a:solidFill>
                <a:latin typeface="Arial" panose="020B0604020202020204" pitchFamily="34" charset="0"/>
                <a:ea typeface="CMU Sans Serif" panose="02000603000000000000" pitchFamily="2" charset="0"/>
                <a:cs typeface="Arial" panose="020B0604020202020204" pitchFamily="34" charset="0"/>
              </a:rPr>
              <a:t>Seeds</a:t>
            </a:r>
            <a:endParaRPr kumimoji="0" lang="en-US" sz="1600" b="0" i="0" u="none" strike="noStrike" kern="0" cap="none" spc="0" normalizeH="0" baseline="0" noProof="0" dirty="0">
              <a:ln>
                <a:noFill/>
              </a:ln>
              <a:solidFill>
                <a:prstClr val="black"/>
              </a:solidFill>
              <a:effectLst/>
              <a:uLnTx/>
              <a:uFillTx/>
              <a:latin typeface="Arial" panose="020B0604020202020204" pitchFamily="34" charset="0"/>
              <a:ea typeface="CMU Sans Serif" panose="02000603000000000000" pitchFamily="2" charset="0"/>
              <a:cs typeface="Arial" panose="020B0604020202020204" pitchFamily="34" charset="0"/>
            </a:endParaRPr>
          </a:p>
        </p:txBody>
      </p:sp>
      <p:sp>
        <p:nvSpPr>
          <p:cNvPr id="18" name="Rechteck 17">
            <a:extLst>
              <a:ext uri="{FF2B5EF4-FFF2-40B4-BE49-F238E27FC236}">
                <a16:creationId xmlns:a16="http://schemas.microsoft.com/office/drawing/2014/main" id="{49B73572-643D-945E-08A5-FE5F9B77C764}"/>
              </a:ext>
            </a:extLst>
          </p:cNvPr>
          <p:cNvSpPr/>
          <p:nvPr/>
        </p:nvSpPr>
        <p:spPr>
          <a:xfrm>
            <a:off x="3886091" y="2755240"/>
            <a:ext cx="1079424" cy="205436"/>
          </a:xfrm>
          <a:prstGeom prst="rect">
            <a:avLst/>
          </a:prstGeom>
          <a:solidFill>
            <a:srgbClr val="D9D9D9"/>
          </a:solidFill>
          <a:ln w="6350" cap="flat" cmpd="sng" algn="ctr">
            <a:noFill/>
            <a:prstDash val="solid"/>
            <a:miter lim="800000"/>
          </a:ln>
          <a:effectLst/>
        </p:spPr>
        <p:txBody>
          <a:bodyPr wrap="squar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eaLnBrk="1" fontAlgn="auto" latinLnBrk="0" hangingPunct="1">
              <a:spcBef>
                <a:spcPts val="0"/>
              </a:spcBef>
              <a:spcAft>
                <a:spcPts val="0"/>
              </a:spcAft>
              <a:buClrTx/>
              <a:buSzTx/>
              <a:buFontTx/>
              <a:buNone/>
              <a:tabLst/>
              <a:defRPr/>
            </a:pPr>
            <a:r>
              <a:rPr lang="en-US" sz="1600" kern="0" dirty="0">
                <a:solidFill>
                  <a:prstClr val="black"/>
                </a:solidFill>
                <a:latin typeface="Arial" panose="020B0604020202020204" pitchFamily="34" charset="0"/>
                <a:ea typeface="CMU Sans Serif" panose="02000603000000000000" pitchFamily="2" charset="0"/>
                <a:cs typeface="Arial" panose="020B0604020202020204" pitchFamily="34" charset="0"/>
              </a:rPr>
              <a:t>N</a:t>
            </a:r>
            <a:r>
              <a:rPr kumimoji="0" lang="en-US" sz="1600" b="0" i="0" u="none" strike="noStrike" kern="0" cap="none" spc="0" normalizeH="0" baseline="0" noProof="0" dirty="0" err="1">
                <a:ln>
                  <a:noFill/>
                </a:ln>
                <a:solidFill>
                  <a:prstClr val="black"/>
                </a:solidFill>
                <a:effectLst/>
                <a:uLnTx/>
                <a:uFillTx/>
                <a:latin typeface="Arial" panose="020B0604020202020204" pitchFamily="34" charset="0"/>
                <a:ea typeface="CMU Sans Serif" panose="02000603000000000000" pitchFamily="2" charset="0"/>
                <a:cs typeface="Arial" panose="020B0604020202020204" pitchFamily="34" charset="0"/>
              </a:rPr>
              <a:t>utrients</a:t>
            </a:r>
            <a:endParaRPr kumimoji="0" lang="en-US" sz="1600" b="0" i="0" u="none" strike="noStrike" kern="0" cap="none" spc="0" normalizeH="0" baseline="0" noProof="0" dirty="0">
              <a:ln>
                <a:noFill/>
              </a:ln>
              <a:solidFill>
                <a:prstClr val="black"/>
              </a:solidFill>
              <a:effectLst/>
              <a:uLnTx/>
              <a:uFillTx/>
              <a:latin typeface="Arial" panose="020B0604020202020204" pitchFamily="34" charset="0"/>
              <a:ea typeface="CMU Sans Serif" panose="02000603000000000000" pitchFamily="2" charset="0"/>
              <a:cs typeface="Arial" panose="020B0604020202020204" pitchFamily="34" charset="0"/>
            </a:endParaRPr>
          </a:p>
        </p:txBody>
      </p:sp>
      <p:sp>
        <p:nvSpPr>
          <p:cNvPr id="19" name="Rechteck 18">
            <a:extLst>
              <a:ext uri="{FF2B5EF4-FFF2-40B4-BE49-F238E27FC236}">
                <a16:creationId xmlns:a16="http://schemas.microsoft.com/office/drawing/2014/main" id="{8C0FE68C-616C-D4C4-7FF1-75E8E06D3B09}"/>
              </a:ext>
            </a:extLst>
          </p:cNvPr>
          <p:cNvSpPr/>
          <p:nvPr/>
        </p:nvSpPr>
        <p:spPr>
          <a:xfrm>
            <a:off x="3886091" y="4653246"/>
            <a:ext cx="1079424" cy="205436"/>
          </a:xfrm>
          <a:prstGeom prst="rect">
            <a:avLst/>
          </a:prstGeom>
          <a:solidFill>
            <a:srgbClr val="D9D9D9"/>
          </a:solidFill>
          <a:ln w="6350" cap="flat" cmpd="sng" algn="ctr">
            <a:noFill/>
            <a:prstDash val="solid"/>
            <a:miter lim="800000"/>
          </a:ln>
          <a:effectLst/>
        </p:spPr>
        <p:txBody>
          <a:bodyPr wrap="squar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457200"/>
            <a:r>
              <a:rPr lang="en-US" sz="1600" kern="0" dirty="0">
                <a:solidFill>
                  <a:prstClr val="black"/>
                </a:solidFill>
                <a:latin typeface="Arial" panose="020B0604020202020204" pitchFamily="34" charset="0"/>
                <a:ea typeface="CMU Sans Serif" panose="02000603000000000000" pitchFamily="2" charset="0"/>
                <a:cs typeface="Arial" panose="020B0604020202020204" pitchFamily="34" charset="0"/>
              </a:rPr>
              <a:t>Biogas</a:t>
            </a:r>
            <a:endParaRPr kumimoji="0" lang="en-US" sz="1600" b="0" i="0" u="none" strike="noStrike" kern="0" cap="none" spc="0" normalizeH="0" baseline="0" noProof="0" dirty="0">
              <a:ln>
                <a:noFill/>
              </a:ln>
              <a:solidFill>
                <a:prstClr val="black"/>
              </a:solidFill>
              <a:effectLst/>
              <a:uLnTx/>
              <a:uFillTx/>
              <a:latin typeface="Arial" panose="020B0604020202020204" pitchFamily="34" charset="0"/>
              <a:ea typeface="CMU Sans Serif" panose="02000603000000000000" pitchFamily="2" charset="0"/>
              <a:cs typeface="Arial" panose="020B0604020202020204" pitchFamily="34" charset="0"/>
            </a:endParaRPr>
          </a:p>
        </p:txBody>
      </p:sp>
      <p:sp>
        <p:nvSpPr>
          <p:cNvPr id="20" name="Rechteck 19">
            <a:extLst>
              <a:ext uri="{FF2B5EF4-FFF2-40B4-BE49-F238E27FC236}">
                <a16:creationId xmlns:a16="http://schemas.microsoft.com/office/drawing/2014/main" id="{C3F30B8C-23FB-A434-267B-C0DA881F1F05}"/>
              </a:ext>
            </a:extLst>
          </p:cNvPr>
          <p:cNvSpPr/>
          <p:nvPr/>
        </p:nvSpPr>
        <p:spPr>
          <a:xfrm>
            <a:off x="3886091" y="5030557"/>
            <a:ext cx="1079424" cy="205436"/>
          </a:xfrm>
          <a:prstGeom prst="rect">
            <a:avLst/>
          </a:prstGeom>
          <a:solidFill>
            <a:srgbClr val="D9D9D9"/>
          </a:solidFill>
          <a:ln w="6350" cap="flat" cmpd="sng" algn="ctr">
            <a:noFill/>
            <a:prstDash val="solid"/>
            <a:miter lim="800000"/>
          </a:ln>
          <a:effectLst/>
        </p:spPr>
        <p:txBody>
          <a:bodyPr wrap="squar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457200"/>
            <a:r>
              <a:rPr lang="en-US" sz="1600" kern="0" dirty="0">
                <a:solidFill>
                  <a:prstClr val="black"/>
                </a:solidFill>
                <a:latin typeface="Arial" panose="020B0604020202020204" pitchFamily="34" charset="0"/>
                <a:ea typeface="CMU Sans Serif" panose="02000603000000000000" pitchFamily="2" charset="0"/>
                <a:cs typeface="Arial" panose="020B0604020202020204" pitchFamily="34" charset="0"/>
              </a:rPr>
              <a:t>Emissions</a:t>
            </a:r>
            <a:endParaRPr kumimoji="0" lang="en-US" sz="1600" b="0" i="0" u="none" strike="noStrike" kern="0" cap="none" spc="0" normalizeH="0" baseline="0" noProof="0" dirty="0">
              <a:ln>
                <a:noFill/>
              </a:ln>
              <a:solidFill>
                <a:prstClr val="black"/>
              </a:solidFill>
              <a:effectLst/>
              <a:uLnTx/>
              <a:uFillTx/>
              <a:latin typeface="Arial" panose="020B0604020202020204" pitchFamily="34" charset="0"/>
              <a:ea typeface="CMU Sans Serif" panose="02000603000000000000" pitchFamily="2" charset="0"/>
              <a:cs typeface="Arial" panose="020B0604020202020204" pitchFamily="34" charset="0"/>
            </a:endParaRPr>
          </a:p>
        </p:txBody>
      </p:sp>
      <p:sp>
        <p:nvSpPr>
          <p:cNvPr id="21" name="Rechteck 20">
            <a:extLst>
              <a:ext uri="{FF2B5EF4-FFF2-40B4-BE49-F238E27FC236}">
                <a16:creationId xmlns:a16="http://schemas.microsoft.com/office/drawing/2014/main" id="{3830E3D8-A3FA-8F79-3178-0AB5C7E14A01}"/>
              </a:ext>
            </a:extLst>
          </p:cNvPr>
          <p:cNvSpPr/>
          <p:nvPr/>
        </p:nvSpPr>
        <p:spPr>
          <a:xfrm>
            <a:off x="3886091" y="4275934"/>
            <a:ext cx="1079424" cy="205436"/>
          </a:xfrm>
          <a:prstGeom prst="rect">
            <a:avLst/>
          </a:prstGeom>
          <a:solidFill>
            <a:srgbClr val="D9D9D9"/>
          </a:solidFill>
          <a:ln w="6350" cap="flat" cmpd="sng" algn="ctr">
            <a:noFill/>
            <a:prstDash val="solid"/>
            <a:miter lim="800000"/>
          </a:ln>
          <a:effectLst/>
        </p:spPr>
        <p:txBody>
          <a:bodyPr wrap="squar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457200">
              <a:defRPr/>
            </a:pPr>
            <a:r>
              <a:rPr lang="en-US" sz="1600" kern="0" dirty="0">
                <a:solidFill>
                  <a:prstClr val="black"/>
                </a:solidFill>
                <a:latin typeface="Arial" panose="020B0604020202020204" pitchFamily="34" charset="0"/>
                <a:ea typeface="CMU Sans Serif" panose="02000603000000000000" pitchFamily="2" charset="0"/>
                <a:cs typeface="Arial" panose="020B0604020202020204" pitchFamily="34" charset="0"/>
              </a:rPr>
              <a:t>Wastewater</a:t>
            </a:r>
          </a:p>
        </p:txBody>
      </p:sp>
      <p:sp>
        <p:nvSpPr>
          <p:cNvPr id="22" name="Rechteck 21">
            <a:extLst>
              <a:ext uri="{FF2B5EF4-FFF2-40B4-BE49-F238E27FC236}">
                <a16:creationId xmlns:a16="http://schemas.microsoft.com/office/drawing/2014/main" id="{A7E590CC-8C37-EABA-913B-8F803118A8E6}"/>
              </a:ext>
            </a:extLst>
          </p:cNvPr>
          <p:cNvSpPr/>
          <p:nvPr/>
        </p:nvSpPr>
        <p:spPr>
          <a:xfrm>
            <a:off x="3886091" y="3091412"/>
            <a:ext cx="1079424" cy="205436"/>
          </a:xfrm>
          <a:prstGeom prst="rect">
            <a:avLst/>
          </a:prstGeom>
          <a:solidFill>
            <a:srgbClr val="D9D9D9"/>
          </a:solidFill>
          <a:ln w="6350" cap="flat" cmpd="sng" algn="ctr">
            <a:noFill/>
            <a:prstDash val="solid"/>
            <a:miter lim="800000"/>
          </a:ln>
          <a:effectLst/>
        </p:spPr>
        <p:txBody>
          <a:bodyPr wrap="squar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eaLnBrk="1" fontAlgn="auto" latinLnBrk="0" hangingPunct="1">
              <a:spcBef>
                <a:spcPts val="0"/>
              </a:spcBef>
              <a:spcAft>
                <a:spcPts val="0"/>
              </a:spcAft>
              <a:buClrTx/>
              <a:buSzTx/>
              <a:buFontTx/>
              <a:buNone/>
              <a:tabLst/>
              <a:defRPr/>
            </a:pPr>
            <a:r>
              <a:rPr kumimoji="0" lang="de-DE" sz="1200" b="0" i="0" u="none" strike="noStrike" kern="0" cap="none" spc="0" normalizeH="0" baseline="0" noProof="0" dirty="0">
                <a:ln>
                  <a:noFill/>
                </a:ln>
                <a:solidFill>
                  <a:prstClr val="black"/>
                </a:solidFill>
                <a:effectLst/>
                <a:uLnTx/>
                <a:uFillTx/>
                <a:latin typeface="Arial" panose="020B0604020202020204" pitchFamily="34" charset="0"/>
                <a:ea typeface="CMU Sans Serif" panose="02000603000000000000" pitchFamily="2" charset="0"/>
                <a:cs typeface="Arial" panose="020B0604020202020204" pitchFamily="34" charset="0"/>
              </a:rPr>
              <a:t>...</a:t>
            </a:r>
            <a:endPar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CMU Sans Serif" panose="02000603000000000000" pitchFamily="2" charset="0"/>
              <a:cs typeface="Arial" panose="020B0604020202020204" pitchFamily="34" charset="0"/>
            </a:endParaRPr>
          </a:p>
        </p:txBody>
      </p:sp>
      <p:sp>
        <p:nvSpPr>
          <p:cNvPr id="23" name="Rechteck 22">
            <a:extLst>
              <a:ext uri="{FF2B5EF4-FFF2-40B4-BE49-F238E27FC236}">
                <a16:creationId xmlns:a16="http://schemas.microsoft.com/office/drawing/2014/main" id="{2FF0AF96-16D4-D72E-FE9F-71AB8BDD7C15}"/>
              </a:ext>
            </a:extLst>
          </p:cNvPr>
          <p:cNvSpPr/>
          <p:nvPr/>
        </p:nvSpPr>
        <p:spPr>
          <a:xfrm>
            <a:off x="3886091" y="5407869"/>
            <a:ext cx="1079424" cy="205436"/>
          </a:xfrm>
          <a:prstGeom prst="rect">
            <a:avLst/>
          </a:prstGeom>
          <a:solidFill>
            <a:srgbClr val="D9D9D9"/>
          </a:solidFill>
          <a:ln w="6350" cap="flat" cmpd="sng" algn="ctr">
            <a:noFill/>
            <a:prstDash val="solid"/>
            <a:miter lim="800000"/>
          </a:ln>
          <a:effectLst/>
        </p:spPr>
        <p:txBody>
          <a:bodyPr wrap="squar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457200"/>
            <a:r>
              <a:rPr lang="en-US" sz="1600" kern="0" dirty="0">
                <a:solidFill>
                  <a:prstClr val="black"/>
                </a:solidFill>
                <a:latin typeface="Arial" panose="020B0604020202020204" pitchFamily="34" charset="0"/>
                <a:ea typeface="CMU Sans Serif" panose="02000603000000000000" pitchFamily="2" charset="0"/>
                <a:cs typeface="Arial" panose="020B0604020202020204" pitchFamily="34" charset="0"/>
              </a:rPr>
              <a:t>Wastes</a:t>
            </a:r>
            <a:endParaRPr kumimoji="0" lang="en-US" sz="1600" b="0" i="0" u="none" strike="noStrike" kern="0" cap="none" spc="0" normalizeH="0" baseline="0" noProof="0" dirty="0">
              <a:ln>
                <a:noFill/>
              </a:ln>
              <a:solidFill>
                <a:prstClr val="black"/>
              </a:solidFill>
              <a:effectLst/>
              <a:uLnTx/>
              <a:uFillTx/>
              <a:latin typeface="Arial" panose="020B0604020202020204" pitchFamily="34" charset="0"/>
              <a:ea typeface="CMU Sans Serif" panose="02000603000000000000" pitchFamily="2" charset="0"/>
              <a:cs typeface="Arial" panose="020B0604020202020204" pitchFamily="34" charset="0"/>
            </a:endParaRPr>
          </a:p>
        </p:txBody>
      </p:sp>
      <p:sp>
        <p:nvSpPr>
          <p:cNvPr id="24" name="Rechteck 23">
            <a:extLst>
              <a:ext uri="{FF2B5EF4-FFF2-40B4-BE49-F238E27FC236}">
                <a16:creationId xmlns:a16="http://schemas.microsoft.com/office/drawing/2014/main" id="{52CBD1FB-1FAB-DC76-C96C-4578EF067CF7}"/>
              </a:ext>
            </a:extLst>
          </p:cNvPr>
          <p:cNvSpPr/>
          <p:nvPr/>
        </p:nvSpPr>
        <p:spPr>
          <a:xfrm>
            <a:off x="3886091" y="5785181"/>
            <a:ext cx="1079424" cy="205436"/>
          </a:xfrm>
          <a:prstGeom prst="rect">
            <a:avLst/>
          </a:prstGeom>
          <a:solidFill>
            <a:srgbClr val="D9D9D9"/>
          </a:solidFill>
          <a:ln w="6350" cap="flat" cmpd="sng" algn="ctr">
            <a:noFill/>
            <a:prstDash val="solid"/>
            <a:miter lim="800000"/>
          </a:ln>
          <a:effectLst/>
        </p:spPr>
        <p:txBody>
          <a:bodyPr wrap="squar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eaLnBrk="1" fontAlgn="auto" latinLnBrk="0" hangingPunct="1">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Arial" panose="020B0604020202020204" pitchFamily="34" charset="0"/>
              <a:ea typeface="CMU Sans Serif" panose="02000603000000000000" pitchFamily="2" charset="0"/>
              <a:cs typeface="Arial" panose="020B0604020202020204" pitchFamily="34" charset="0"/>
            </a:endParaRPr>
          </a:p>
        </p:txBody>
      </p:sp>
      <p:sp>
        <p:nvSpPr>
          <p:cNvPr id="25" name="Rechteck 24">
            <a:extLst>
              <a:ext uri="{FF2B5EF4-FFF2-40B4-BE49-F238E27FC236}">
                <a16:creationId xmlns:a16="http://schemas.microsoft.com/office/drawing/2014/main" id="{1C71B3A7-1A5F-D26C-A0F0-F9229ED4E3BB}"/>
              </a:ext>
            </a:extLst>
          </p:cNvPr>
          <p:cNvSpPr/>
          <p:nvPr/>
        </p:nvSpPr>
        <p:spPr>
          <a:xfrm>
            <a:off x="3886091" y="6162492"/>
            <a:ext cx="1079424" cy="205436"/>
          </a:xfrm>
          <a:prstGeom prst="rect">
            <a:avLst/>
          </a:prstGeom>
          <a:solidFill>
            <a:srgbClr val="D9D9D9"/>
          </a:solidFill>
          <a:ln w="6350" cap="flat" cmpd="sng" algn="ctr">
            <a:noFill/>
            <a:prstDash val="solid"/>
            <a:miter lim="800000"/>
          </a:ln>
          <a:effectLst/>
        </p:spPr>
        <p:txBody>
          <a:bodyPr wrap="squar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eaLnBrk="1" fontAlgn="auto" latinLnBrk="0" hangingPunct="1">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CMU Sans Serif" panose="02000603000000000000" pitchFamily="2" charset="0"/>
                <a:cs typeface="Arial" panose="020B0604020202020204" pitchFamily="34" charset="0"/>
              </a:rPr>
              <a:t>…</a:t>
            </a:r>
          </a:p>
        </p:txBody>
      </p:sp>
      <p:sp>
        <p:nvSpPr>
          <p:cNvPr id="26" name="Gleichschenkliges Dreieck 25">
            <a:extLst>
              <a:ext uri="{FF2B5EF4-FFF2-40B4-BE49-F238E27FC236}">
                <a16:creationId xmlns:a16="http://schemas.microsoft.com/office/drawing/2014/main" id="{B3FCDCF1-3141-A521-FBBB-DD2C482D530E}"/>
              </a:ext>
            </a:extLst>
          </p:cNvPr>
          <p:cNvSpPr/>
          <p:nvPr/>
        </p:nvSpPr>
        <p:spPr>
          <a:xfrm rot="10800000">
            <a:off x="3886089" y="3367727"/>
            <a:ext cx="1079422" cy="154077"/>
          </a:xfrm>
          <a:prstGeom prst="triangle">
            <a:avLst>
              <a:gd name="adj" fmla="val 50035"/>
            </a:avLst>
          </a:prstGeom>
          <a:solidFill>
            <a:srgbClr val="BFBFBF"/>
          </a:solidFill>
          <a:ln w="6350" cap="flat" cmpd="sng" algn="ctr">
            <a:noFill/>
            <a:prstDash val="solid"/>
            <a:miter lim="800000"/>
          </a:ln>
          <a:effectLst/>
        </p:spPr>
        <p:txBody>
          <a:bodyPr wrap="squar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eaLnBrk="1" fontAlgn="auto" latinLnBrk="0" hangingPunct="1">
              <a:spcBef>
                <a:spcPts val="0"/>
              </a:spcBef>
              <a:spcAft>
                <a:spcPts val="0"/>
              </a:spcAft>
              <a:buClrTx/>
              <a:buSzTx/>
              <a:buFontTx/>
              <a:buNone/>
              <a:tabLst/>
              <a:defRPr/>
            </a:pPr>
            <a:endParaRPr kumimoji="0" lang="de-DE" sz="1200" b="0" i="0" u="none" strike="noStrike" kern="0" cap="none" spc="0" normalizeH="0" baseline="0" noProof="0" dirty="0">
              <a:ln>
                <a:noFill/>
              </a:ln>
              <a:solidFill>
                <a:prstClr val="black"/>
              </a:solidFill>
              <a:effectLst/>
              <a:uLnTx/>
              <a:uFillTx/>
              <a:latin typeface="Arial" panose="020B0604020202020204" pitchFamily="34" charset="0"/>
              <a:ea typeface="CMU Sans Serif" panose="02000603000000000000" pitchFamily="2" charset="0"/>
              <a:cs typeface="Arial" panose="020B0604020202020204" pitchFamily="34" charset="0"/>
            </a:endParaRPr>
          </a:p>
        </p:txBody>
      </p:sp>
      <p:sp>
        <p:nvSpPr>
          <p:cNvPr id="27" name="Gleichschenkliges Dreieck 26">
            <a:extLst>
              <a:ext uri="{FF2B5EF4-FFF2-40B4-BE49-F238E27FC236}">
                <a16:creationId xmlns:a16="http://schemas.microsoft.com/office/drawing/2014/main" id="{D7CECE17-E5D8-F69D-0ADF-848F4AAD255C}"/>
              </a:ext>
            </a:extLst>
          </p:cNvPr>
          <p:cNvSpPr/>
          <p:nvPr/>
        </p:nvSpPr>
        <p:spPr>
          <a:xfrm rot="10800000">
            <a:off x="3886089" y="4040950"/>
            <a:ext cx="1079422" cy="154077"/>
          </a:xfrm>
          <a:prstGeom prst="triangle">
            <a:avLst>
              <a:gd name="adj" fmla="val 50035"/>
            </a:avLst>
          </a:prstGeom>
          <a:solidFill>
            <a:srgbClr val="BFBFBF"/>
          </a:solidFill>
          <a:ln w="6350" cap="flat" cmpd="sng" algn="ctr">
            <a:noFill/>
            <a:prstDash val="solid"/>
            <a:miter lim="800000"/>
          </a:ln>
          <a:effectLst/>
        </p:spPr>
        <p:txBody>
          <a:bodyPr wrap="squar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eaLnBrk="1" fontAlgn="auto" latinLnBrk="0" hangingPunct="1">
              <a:spcBef>
                <a:spcPts val="0"/>
              </a:spcBef>
              <a:spcAft>
                <a:spcPts val="0"/>
              </a:spcAft>
              <a:buClrTx/>
              <a:buSzTx/>
              <a:buFontTx/>
              <a:buNone/>
              <a:tabLst/>
              <a:defRPr/>
            </a:pPr>
            <a:endParaRPr kumimoji="0" lang="de-DE" sz="12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nvGrpSpPr>
          <p:cNvPr id="28" name="Gruppieren 27">
            <a:extLst>
              <a:ext uri="{FF2B5EF4-FFF2-40B4-BE49-F238E27FC236}">
                <a16:creationId xmlns:a16="http://schemas.microsoft.com/office/drawing/2014/main" id="{D160924B-2089-28C8-1B51-0F15B42CB41D}"/>
              </a:ext>
            </a:extLst>
          </p:cNvPr>
          <p:cNvGrpSpPr/>
          <p:nvPr/>
        </p:nvGrpSpPr>
        <p:grpSpPr>
          <a:xfrm>
            <a:off x="5370217" y="1872618"/>
            <a:ext cx="1144499" cy="4571509"/>
            <a:chOff x="6180689" y="1548305"/>
            <a:chExt cx="1313900" cy="4793076"/>
          </a:xfrm>
        </p:grpSpPr>
        <p:grpSp>
          <p:nvGrpSpPr>
            <p:cNvPr id="35" name="Gruppieren 34">
              <a:extLst>
                <a:ext uri="{FF2B5EF4-FFF2-40B4-BE49-F238E27FC236}">
                  <a16:creationId xmlns:a16="http://schemas.microsoft.com/office/drawing/2014/main" id="{F58FA1E1-501D-AC1A-F40C-13E06DC15477}"/>
                </a:ext>
              </a:extLst>
            </p:cNvPr>
            <p:cNvGrpSpPr/>
            <p:nvPr/>
          </p:nvGrpSpPr>
          <p:grpSpPr>
            <a:xfrm>
              <a:off x="6180689" y="4510969"/>
              <a:ext cx="1313900" cy="1830412"/>
              <a:chOff x="6180689" y="4510969"/>
              <a:chExt cx="1313900" cy="1830412"/>
            </a:xfrm>
          </p:grpSpPr>
          <p:sp>
            <p:nvSpPr>
              <p:cNvPr id="48" name="Rechteck 47">
                <a:extLst>
                  <a:ext uri="{FF2B5EF4-FFF2-40B4-BE49-F238E27FC236}">
                    <a16:creationId xmlns:a16="http://schemas.microsoft.com/office/drawing/2014/main" id="{D2040ACE-4E6E-EAF0-8144-38D652867F0D}"/>
                  </a:ext>
                </a:extLst>
              </p:cNvPr>
              <p:cNvSpPr/>
              <p:nvPr/>
            </p:nvSpPr>
            <p:spPr>
              <a:xfrm>
                <a:off x="6180694" y="5585158"/>
                <a:ext cx="1313895" cy="215393"/>
              </a:xfrm>
              <a:prstGeom prst="rect">
                <a:avLst/>
              </a:prstGeom>
              <a:solidFill>
                <a:sysClr val="window" lastClr="FFFFFF">
                  <a:lumMod val="85000"/>
                </a:sysClr>
              </a:solidFill>
              <a:ln w="12700" cap="flat" cmpd="sng" algn="ctr">
                <a:noFill/>
                <a:prstDash val="solid"/>
                <a:miter lim="800000"/>
              </a:ln>
              <a:effectLst/>
            </p:spPr>
            <p:txBody>
              <a:bodyPr wrap="non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eaLnBrk="1" fontAlgn="auto" latinLnBrk="0" hangingPunct="1">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Arial" panose="020B0604020202020204" pitchFamily="34" charset="0"/>
                    <a:ea typeface="CMU Sans Serif" panose="02000603000000000000" pitchFamily="2" charset="0"/>
                    <a:cs typeface="Arial" panose="020B0604020202020204" pitchFamily="34" charset="0"/>
                  </a:rPr>
                  <a:t>…</a:t>
                </a:r>
              </a:p>
            </p:txBody>
          </p:sp>
          <p:sp>
            <p:nvSpPr>
              <p:cNvPr id="49" name="Rechteck 48">
                <a:extLst>
                  <a:ext uri="{FF2B5EF4-FFF2-40B4-BE49-F238E27FC236}">
                    <a16:creationId xmlns:a16="http://schemas.microsoft.com/office/drawing/2014/main" id="{268B58D7-EF42-B9F2-E9CF-3FA05F2EC5FE}"/>
                  </a:ext>
                </a:extLst>
              </p:cNvPr>
              <p:cNvSpPr/>
              <p:nvPr/>
            </p:nvSpPr>
            <p:spPr>
              <a:xfrm>
                <a:off x="6180692" y="5854399"/>
                <a:ext cx="1313895" cy="215393"/>
              </a:xfrm>
              <a:prstGeom prst="rect">
                <a:avLst/>
              </a:prstGeom>
              <a:solidFill>
                <a:sysClr val="window" lastClr="FFFFFF">
                  <a:lumMod val="85000"/>
                </a:sysClr>
              </a:solidFill>
              <a:ln w="12700" cap="flat" cmpd="sng" algn="ctr">
                <a:noFill/>
                <a:prstDash val="solid"/>
                <a:miter lim="800000"/>
              </a:ln>
              <a:effectLst/>
            </p:spPr>
            <p:txBody>
              <a:bodyPr wrap="non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eaLnBrk="1" fontAlgn="auto" latinLnBrk="0" hangingPunct="1">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Arial" panose="020B0604020202020204" pitchFamily="34" charset="0"/>
                    <a:ea typeface="CMU Sans Serif" panose="02000603000000000000" pitchFamily="2" charset="0"/>
                    <a:cs typeface="Arial" panose="020B0604020202020204" pitchFamily="34" charset="0"/>
                  </a:rPr>
                  <a:t>…</a:t>
                </a:r>
              </a:p>
            </p:txBody>
          </p:sp>
          <p:sp>
            <p:nvSpPr>
              <p:cNvPr id="50" name="Rechteck 49">
                <a:extLst>
                  <a:ext uri="{FF2B5EF4-FFF2-40B4-BE49-F238E27FC236}">
                    <a16:creationId xmlns:a16="http://schemas.microsoft.com/office/drawing/2014/main" id="{F58B867B-FD6A-DF75-D784-D9FE37B2854F}"/>
                  </a:ext>
                </a:extLst>
              </p:cNvPr>
              <p:cNvSpPr/>
              <p:nvPr/>
            </p:nvSpPr>
            <p:spPr>
              <a:xfrm>
                <a:off x="6180692" y="6125988"/>
                <a:ext cx="1313895" cy="215393"/>
              </a:xfrm>
              <a:prstGeom prst="rect">
                <a:avLst/>
              </a:prstGeom>
              <a:solidFill>
                <a:sysClr val="window" lastClr="FFFFFF">
                  <a:lumMod val="85000"/>
                </a:sysClr>
              </a:solidFill>
              <a:ln w="12700" cap="flat" cmpd="sng" algn="ctr">
                <a:noFill/>
                <a:prstDash val="solid"/>
                <a:miter lim="800000"/>
              </a:ln>
              <a:effectLst/>
            </p:spPr>
            <p:txBody>
              <a:bodyPr wrap="non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eaLnBrk="1" fontAlgn="auto" latinLnBrk="0" hangingPunct="1">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Arial" panose="020B0604020202020204" pitchFamily="34" charset="0"/>
                    <a:ea typeface="CMU Sans Serif" panose="02000603000000000000" pitchFamily="2" charset="0"/>
                    <a:cs typeface="Arial" panose="020B0604020202020204" pitchFamily="34" charset="0"/>
                  </a:rPr>
                  <a:t>…</a:t>
                </a:r>
              </a:p>
            </p:txBody>
          </p:sp>
          <p:sp>
            <p:nvSpPr>
              <p:cNvPr id="51" name="Rechteck 50">
                <a:extLst>
                  <a:ext uri="{FF2B5EF4-FFF2-40B4-BE49-F238E27FC236}">
                    <a16:creationId xmlns:a16="http://schemas.microsoft.com/office/drawing/2014/main" id="{EF7DA33A-EA63-2A11-A7E5-5A34C2E5F8B7}"/>
                  </a:ext>
                </a:extLst>
              </p:cNvPr>
              <p:cNvSpPr/>
              <p:nvPr/>
            </p:nvSpPr>
            <p:spPr>
              <a:xfrm>
                <a:off x="6180689" y="5318267"/>
                <a:ext cx="1313895" cy="215393"/>
              </a:xfrm>
              <a:prstGeom prst="rect">
                <a:avLst/>
              </a:prstGeom>
              <a:solidFill>
                <a:sysClr val="window" lastClr="FFFFFF">
                  <a:lumMod val="85000"/>
                </a:sysClr>
              </a:solidFill>
              <a:ln w="12700" cap="flat" cmpd="sng" algn="ctr">
                <a:noFill/>
                <a:prstDash val="solid"/>
                <a:miter lim="800000"/>
              </a:ln>
              <a:effectLst/>
            </p:spPr>
            <p:txBody>
              <a:bodyPr wrap="non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eaLnBrk="1" fontAlgn="auto" latinLnBrk="0" hangingPunct="1">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Arial" panose="020B0604020202020204" pitchFamily="34" charset="0"/>
                    <a:ea typeface="CMU Sans Serif" panose="02000603000000000000" pitchFamily="2" charset="0"/>
                    <a:cs typeface="Arial" panose="020B0604020202020204" pitchFamily="34" charset="0"/>
                  </a:rPr>
                  <a:t>…</a:t>
                </a:r>
              </a:p>
            </p:txBody>
          </p:sp>
          <p:sp>
            <p:nvSpPr>
              <p:cNvPr id="52" name="Rechteck 51">
                <a:extLst>
                  <a:ext uri="{FF2B5EF4-FFF2-40B4-BE49-F238E27FC236}">
                    <a16:creationId xmlns:a16="http://schemas.microsoft.com/office/drawing/2014/main" id="{308A6FA0-CA9F-3C4C-C6ED-187F03A509E3}"/>
                  </a:ext>
                </a:extLst>
              </p:cNvPr>
              <p:cNvSpPr/>
              <p:nvPr/>
            </p:nvSpPr>
            <p:spPr>
              <a:xfrm>
                <a:off x="6180689" y="4510969"/>
                <a:ext cx="1313896" cy="215393"/>
              </a:xfrm>
              <a:prstGeom prst="rect">
                <a:avLst/>
              </a:prstGeom>
              <a:solidFill>
                <a:sysClr val="window" lastClr="FFFFFF">
                  <a:lumMod val="85000"/>
                </a:sysClr>
              </a:solidFill>
              <a:ln w="12700" cap="flat" cmpd="sng" algn="ctr">
                <a:noFill/>
                <a:prstDash val="solid"/>
                <a:miter lim="800000"/>
              </a:ln>
              <a:effectLst/>
            </p:spPr>
            <p:txBody>
              <a:bodyPr wrap="non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eaLnBrk="1" fontAlgn="auto" latinLnBrk="0" hangingPunct="1">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Arial" panose="020B0604020202020204" pitchFamily="34" charset="0"/>
                    <a:ea typeface="CMU Sans Serif" panose="02000603000000000000" pitchFamily="2" charset="0"/>
                    <a:cs typeface="Arial" panose="020B0604020202020204" pitchFamily="34" charset="0"/>
                  </a:rPr>
                  <a:t>…</a:t>
                </a:r>
              </a:p>
            </p:txBody>
          </p:sp>
          <p:sp>
            <p:nvSpPr>
              <p:cNvPr id="53" name="Rechteck 52">
                <a:extLst>
                  <a:ext uri="{FF2B5EF4-FFF2-40B4-BE49-F238E27FC236}">
                    <a16:creationId xmlns:a16="http://schemas.microsoft.com/office/drawing/2014/main" id="{53E10213-C524-F33F-7C4E-90B13113E82A}"/>
                  </a:ext>
                </a:extLst>
              </p:cNvPr>
              <p:cNvSpPr/>
              <p:nvPr/>
            </p:nvSpPr>
            <p:spPr>
              <a:xfrm>
                <a:off x="6180689" y="4777575"/>
                <a:ext cx="1313896" cy="215393"/>
              </a:xfrm>
              <a:prstGeom prst="rect">
                <a:avLst/>
              </a:prstGeom>
              <a:solidFill>
                <a:sysClr val="window" lastClr="FFFFFF">
                  <a:lumMod val="85000"/>
                </a:sysClr>
              </a:solidFill>
              <a:ln w="12700" cap="flat" cmpd="sng" algn="ctr">
                <a:noFill/>
                <a:prstDash val="solid"/>
                <a:miter lim="800000"/>
              </a:ln>
              <a:effectLst/>
            </p:spPr>
            <p:txBody>
              <a:bodyPr wrap="non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eaLnBrk="1" fontAlgn="auto" latinLnBrk="0" hangingPunct="1">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Arial" panose="020B0604020202020204" pitchFamily="34" charset="0"/>
                    <a:ea typeface="CMU Sans Serif" panose="02000603000000000000" pitchFamily="2" charset="0"/>
                    <a:cs typeface="Arial" panose="020B0604020202020204" pitchFamily="34" charset="0"/>
                  </a:rPr>
                  <a:t>…</a:t>
                </a:r>
              </a:p>
            </p:txBody>
          </p:sp>
          <p:sp>
            <p:nvSpPr>
              <p:cNvPr id="54" name="Rechteck 53">
                <a:extLst>
                  <a:ext uri="{FF2B5EF4-FFF2-40B4-BE49-F238E27FC236}">
                    <a16:creationId xmlns:a16="http://schemas.microsoft.com/office/drawing/2014/main" id="{091B22D6-8A8B-697E-2E27-F634976618AE}"/>
                  </a:ext>
                </a:extLst>
              </p:cNvPr>
              <p:cNvSpPr/>
              <p:nvPr/>
            </p:nvSpPr>
            <p:spPr>
              <a:xfrm>
                <a:off x="6180689" y="5047666"/>
                <a:ext cx="1313897" cy="215393"/>
              </a:xfrm>
              <a:prstGeom prst="rect">
                <a:avLst/>
              </a:prstGeom>
              <a:solidFill>
                <a:sysClr val="window" lastClr="FFFFFF">
                  <a:lumMod val="85000"/>
                </a:sysClr>
              </a:solidFill>
              <a:ln w="12700" cap="flat" cmpd="sng" algn="ctr">
                <a:noFill/>
                <a:prstDash val="solid"/>
                <a:miter lim="800000"/>
              </a:ln>
              <a:effectLst/>
            </p:spPr>
            <p:txBody>
              <a:bodyPr wrap="non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eaLnBrk="1" fontAlgn="auto" latinLnBrk="0" hangingPunct="1">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Arial" panose="020B0604020202020204" pitchFamily="34" charset="0"/>
                    <a:ea typeface="CMU Sans Serif" panose="02000603000000000000" pitchFamily="2" charset="0"/>
                    <a:cs typeface="Arial" panose="020B0604020202020204" pitchFamily="34" charset="0"/>
                  </a:rPr>
                  <a:t>…</a:t>
                </a:r>
              </a:p>
            </p:txBody>
          </p:sp>
        </p:grpSp>
        <p:grpSp>
          <p:nvGrpSpPr>
            <p:cNvPr id="36" name="Gruppieren 35">
              <a:extLst>
                <a:ext uri="{FF2B5EF4-FFF2-40B4-BE49-F238E27FC236}">
                  <a16:creationId xmlns:a16="http://schemas.microsoft.com/office/drawing/2014/main" id="{9AACADE6-A837-2978-6A21-E2A5895C81F7}"/>
                </a:ext>
              </a:extLst>
            </p:cNvPr>
            <p:cNvGrpSpPr/>
            <p:nvPr/>
          </p:nvGrpSpPr>
          <p:grpSpPr>
            <a:xfrm>
              <a:off x="6180689" y="1548305"/>
              <a:ext cx="1313900" cy="1830412"/>
              <a:chOff x="6180689" y="4510969"/>
              <a:chExt cx="1313900" cy="1830412"/>
            </a:xfrm>
          </p:grpSpPr>
          <p:sp>
            <p:nvSpPr>
              <p:cNvPr id="41" name="Rechteck 40">
                <a:extLst>
                  <a:ext uri="{FF2B5EF4-FFF2-40B4-BE49-F238E27FC236}">
                    <a16:creationId xmlns:a16="http://schemas.microsoft.com/office/drawing/2014/main" id="{E3AB91AA-A11C-BFF9-9F8D-D8C64DB2C837}"/>
                  </a:ext>
                </a:extLst>
              </p:cNvPr>
              <p:cNvSpPr/>
              <p:nvPr/>
            </p:nvSpPr>
            <p:spPr>
              <a:xfrm>
                <a:off x="6180694" y="5585158"/>
                <a:ext cx="1313895" cy="215393"/>
              </a:xfrm>
              <a:prstGeom prst="rect">
                <a:avLst/>
              </a:prstGeom>
              <a:solidFill>
                <a:sysClr val="window" lastClr="FFFFFF">
                  <a:lumMod val="85000"/>
                </a:sysClr>
              </a:solidFill>
              <a:ln w="12700" cap="flat" cmpd="sng" algn="ctr">
                <a:noFill/>
                <a:prstDash val="solid"/>
                <a:miter lim="800000"/>
              </a:ln>
              <a:effectLst/>
            </p:spPr>
            <p:txBody>
              <a:bodyPr wrap="non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eaLnBrk="1" fontAlgn="auto" latinLnBrk="0" hangingPunct="1">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Arial" panose="020B0604020202020204" pitchFamily="34" charset="0"/>
                    <a:ea typeface="CMU Sans Serif" panose="02000603000000000000" pitchFamily="2" charset="0"/>
                    <a:cs typeface="Arial" panose="020B0604020202020204" pitchFamily="34" charset="0"/>
                  </a:rPr>
                  <a:t>…</a:t>
                </a:r>
              </a:p>
            </p:txBody>
          </p:sp>
          <p:sp>
            <p:nvSpPr>
              <p:cNvPr id="42" name="Rechteck 41">
                <a:extLst>
                  <a:ext uri="{FF2B5EF4-FFF2-40B4-BE49-F238E27FC236}">
                    <a16:creationId xmlns:a16="http://schemas.microsoft.com/office/drawing/2014/main" id="{8714E8EF-110E-501D-257D-09DC5E3D9FA0}"/>
                  </a:ext>
                </a:extLst>
              </p:cNvPr>
              <p:cNvSpPr/>
              <p:nvPr/>
            </p:nvSpPr>
            <p:spPr>
              <a:xfrm>
                <a:off x="6180692" y="5854399"/>
                <a:ext cx="1313895" cy="215393"/>
              </a:xfrm>
              <a:prstGeom prst="rect">
                <a:avLst/>
              </a:prstGeom>
              <a:solidFill>
                <a:sysClr val="window" lastClr="FFFFFF">
                  <a:lumMod val="85000"/>
                </a:sysClr>
              </a:solidFill>
              <a:ln w="12700" cap="flat" cmpd="sng" algn="ctr">
                <a:noFill/>
                <a:prstDash val="solid"/>
                <a:miter lim="800000"/>
              </a:ln>
              <a:effectLst/>
            </p:spPr>
            <p:txBody>
              <a:bodyPr wrap="non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eaLnBrk="1" fontAlgn="auto" latinLnBrk="0" hangingPunct="1">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Arial" panose="020B0604020202020204" pitchFamily="34" charset="0"/>
                    <a:ea typeface="CMU Sans Serif" panose="02000603000000000000" pitchFamily="2" charset="0"/>
                    <a:cs typeface="Arial" panose="020B0604020202020204" pitchFamily="34" charset="0"/>
                  </a:rPr>
                  <a:t>…</a:t>
                </a:r>
              </a:p>
            </p:txBody>
          </p:sp>
          <p:sp>
            <p:nvSpPr>
              <p:cNvPr id="43" name="Rechteck 42">
                <a:extLst>
                  <a:ext uri="{FF2B5EF4-FFF2-40B4-BE49-F238E27FC236}">
                    <a16:creationId xmlns:a16="http://schemas.microsoft.com/office/drawing/2014/main" id="{219A8AC9-7968-6B31-353F-1DA7F03C5570}"/>
                  </a:ext>
                </a:extLst>
              </p:cNvPr>
              <p:cNvSpPr/>
              <p:nvPr/>
            </p:nvSpPr>
            <p:spPr>
              <a:xfrm>
                <a:off x="6180692" y="6125988"/>
                <a:ext cx="1313895" cy="215393"/>
              </a:xfrm>
              <a:prstGeom prst="rect">
                <a:avLst/>
              </a:prstGeom>
              <a:solidFill>
                <a:sysClr val="window" lastClr="FFFFFF">
                  <a:lumMod val="85000"/>
                </a:sysClr>
              </a:solidFill>
              <a:ln w="12700" cap="flat" cmpd="sng" algn="ctr">
                <a:noFill/>
                <a:prstDash val="solid"/>
                <a:miter lim="800000"/>
              </a:ln>
              <a:effectLst/>
            </p:spPr>
            <p:txBody>
              <a:bodyPr wrap="non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eaLnBrk="1" fontAlgn="auto" latinLnBrk="0" hangingPunct="1">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Arial" panose="020B0604020202020204" pitchFamily="34" charset="0"/>
                    <a:ea typeface="CMU Sans Serif" panose="02000603000000000000" pitchFamily="2" charset="0"/>
                    <a:cs typeface="Arial" panose="020B0604020202020204" pitchFamily="34" charset="0"/>
                  </a:rPr>
                  <a:t>…</a:t>
                </a:r>
              </a:p>
            </p:txBody>
          </p:sp>
          <p:sp>
            <p:nvSpPr>
              <p:cNvPr id="44" name="Rechteck 43">
                <a:extLst>
                  <a:ext uri="{FF2B5EF4-FFF2-40B4-BE49-F238E27FC236}">
                    <a16:creationId xmlns:a16="http://schemas.microsoft.com/office/drawing/2014/main" id="{43160BBC-4452-4653-37B4-5C167EC022EF}"/>
                  </a:ext>
                </a:extLst>
              </p:cNvPr>
              <p:cNvSpPr/>
              <p:nvPr/>
            </p:nvSpPr>
            <p:spPr>
              <a:xfrm>
                <a:off x="6180689" y="5318267"/>
                <a:ext cx="1313895" cy="215393"/>
              </a:xfrm>
              <a:prstGeom prst="rect">
                <a:avLst/>
              </a:prstGeom>
              <a:solidFill>
                <a:sysClr val="window" lastClr="FFFFFF">
                  <a:lumMod val="85000"/>
                </a:sysClr>
              </a:solidFill>
              <a:ln w="12700" cap="flat" cmpd="sng" algn="ctr">
                <a:noFill/>
                <a:prstDash val="solid"/>
                <a:miter lim="800000"/>
              </a:ln>
              <a:effectLst/>
            </p:spPr>
            <p:txBody>
              <a:bodyPr wrap="non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eaLnBrk="1" fontAlgn="auto" latinLnBrk="0" hangingPunct="1">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Arial" panose="020B0604020202020204" pitchFamily="34" charset="0"/>
                    <a:ea typeface="CMU Sans Serif" panose="02000603000000000000" pitchFamily="2" charset="0"/>
                    <a:cs typeface="Arial" panose="020B0604020202020204" pitchFamily="34" charset="0"/>
                  </a:rPr>
                  <a:t>…</a:t>
                </a:r>
              </a:p>
            </p:txBody>
          </p:sp>
          <p:sp>
            <p:nvSpPr>
              <p:cNvPr id="45" name="Rechteck 44">
                <a:extLst>
                  <a:ext uri="{FF2B5EF4-FFF2-40B4-BE49-F238E27FC236}">
                    <a16:creationId xmlns:a16="http://schemas.microsoft.com/office/drawing/2014/main" id="{CD59C4BA-96E6-5C31-D095-511BAB2F9297}"/>
                  </a:ext>
                </a:extLst>
              </p:cNvPr>
              <p:cNvSpPr/>
              <p:nvPr/>
            </p:nvSpPr>
            <p:spPr>
              <a:xfrm>
                <a:off x="6180689" y="4510969"/>
                <a:ext cx="1313896" cy="215393"/>
              </a:xfrm>
              <a:prstGeom prst="rect">
                <a:avLst/>
              </a:prstGeom>
              <a:solidFill>
                <a:sysClr val="window" lastClr="FFFFFF">
                  <a:lumMod val="85000"/>
                </a:sysClr>
              </a:solidFill>
              <a:ln w="12700" cap="flat" cmpd="sng" algn="ctr">
                <a:noFill/>
                <a:prstDash val="solid"/>
                <a:miter lim="800000"/>
              </a:ln>
              <a:effectLst/>
            </p:spPr>
            <p:txBody>
              <a:bodyPr wrap="non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eaLnBrk="1" fontAlgn="auto" latinLnBrk="0" hangingPunct="1">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Arial" panose="020B0604020202020204" pitchFamily="34" charset="0"/>
                    <a:ea typeface="CMU Sans Serif" panose="02000603000000000000" pitchFamily="2" charset="0"/>
                    <a:cs typeface="Arial" panose="020B0604020202020204" pitchFamily="34" charset="0"/>
                  </a:rPr>
                  <a:t>…</a:t>
                </a:r>
              </a:p>
            </p:txBody>
          </p:sp>
          <p:sp>
            <p:nvSpPr>
              <p:cNvPr id="46" name="Rechteck 45">
                <a:extLst>
                  <a:ext uri="{FF2B5EF4-FFF2-40B4-BE49-F238E27FC236}">
                    <a16:creationId xmlns:a16="http://schemas.microsoft.com/office/drawing/2014/main" id="{3AE58F88-92E4-0938-1A5B-FCE74A462E64}"/>
                  </a:ext>
                </a:extLst>
              </p:cNvPr>
              <p:cNvSpPr/>
              <p:nvPr/>
            </p:nvSpPr>
            <p:spPr>
              <a:xfrm>
                <a:off x="6180689" y="4777575"/>
                <a:ext cx="1313896" cy="215393"/>
              </a:xfrm>
              <a:prstGeom prst="rect">
                <a:avLst/>
              </a:prstGeom>
              <a:solidFill>
                <a:sysClr val="window" lastClr="FFFFFF">
                  <a:lumMod val="85000"/>
                </a:sysClr>
              </a:solidFill>
              <a:ln w="12700" cap="flat" cmpd="sng" algn="ctr">
                <a:noFill/>
                <a:prstDash val="solid"/>
                <a:miter lim="800000"/>
              </a:ln>
              <a:effectLst/>
            </p:spPr>
            <p:txBody>
              <a:bodyPr wrap="non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eaLnBrk="1" fontAlgn="auto" latinLnBrk="0" hangingPunct="1">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Arial" panose="020B0604020202020204" pitchFamily="34" charset="0"/>
                    <a:ea typeface="CMU Sans Serif" panose="02000603000000000000" pitchFamily="2" charset="0"/>
                    <a:cs typeface="Arial" panose="020B0604020202020204" pitchFamily="34" charset="0"/>
                  </a:rPr>
                  <a:t>…</a:t>
                </a:r>
              </a:p>
            </p:txBody>
          </p:sp>
          <p:sp>
            <p:nvSpPr>
              <p:cNvPr id="47" name="Rechteck 46">
                <a:extLst>
                  <a:ext uri="{FF2B5EF4-FFF2-40B4-BE49-F238E27FC236}">
                    <a16:creationId xmlns:a16="http://schemas.microsoft.com/office/drawing/2014/main" id="{F897FB1D-4D24-8F95-68CE-D586AA06AC3D}"/>
                  </a:ext>
                </a:extLst>
              </p:cNvPr>
              <p:cNvSpPr/>
              <p:nvPr/>
            </p:nvSpPr>
            <p:spPr>
              <a:xfrm>
                <a:off x="6180689" y="5047666"/>
                <a:ext cx="1313897" cy="215393"/>
              </a:xfrm>
              <a:prstGeom prst="rect">
                <a:avLst/>
              </a:prstGeom>
              <a:solidFill>
                <a:sysClr val="window" lastClr="FFFFFF">
                  <a:lumMod val="85000"/>
                </a:sysClr>
              </a:solidFill>
              <a:ln w="12700" cap="flat" cmpd="sng" algn="ctr">
                <a:noFill/>
                <a:prstDash val="solid"/>
                <a:miter lim="800000"/>
              </a:ln>
              <a:effectLst/>
            </p:spPr>
            <p:txBody>
              <a:bodyPr wrap="non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eaLnBrk="1" fontAlgn="auto" latinLnBrk="0" hangingPunct="1">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Arial" panose="020B0604020202020204" pitchFamily="34" charset="0"/>
                    <a:ea typeface="CMU Sans Serif" panose="02000603000000000000" pitchFamily="2" charset="0"/>
                    <a:cs typeface="Arial" panose="020B0604020202020204" pitchFamily="34" charset="0"/>
                  </a:rPr>
                  <a:t>…</a:t>
                </a:r>
              </a:p>
            </p:txBody>
          </p:sp>
        </p:grpSp>
        <p:sp>
          <p:nvSpPr>
            <p:cNvPr id="37" name="Rechteck 36">
              <a:extLst>
                <a:ext uri="{FF2B5EF4-FFF2-40B4-BE49-F238E27FC236}">
                  <a16:creationId xmlns:a16="http://schemas.microsoft.com/office/drawing/2014/main" id="{BEC22762-F8FF-7DA7-E4F3-BFB4EF934AEC}"/>
                </a:ext>
              </a:extLst>
            </p:cNvPr>
            <p:cNvSpPr/>
            <p:nvPr/>
          </p:nvSpPr>
          <p:spPr>
            <a:xfrm>
              <a:off x="6180689" y="3702382"/>
              <a:ext cx="1313895" cy="215393"/>
            </a:xfrm>
            <a:prstGeom prst="rect">
              <a:avLst/>
            </a:prstGeom>
            <a:solidFill>
              <a:sysClr val="window" lastClr="FFFFFF">
                <a:lumMod val="85000"/>
              </a:sysClr>
            </a:solidFill>
            <a:ln w="12700" cap="flat" cmpd="sng" algn="ctr">
              <a:noFill/>
              <a:prstDash val="solid"/>
              <a:miter lim="800000"/>
            </a:ln>
            <a:effectLst/>
          </p:spPr>
          <p:txBody>
            <a:bodyPr wrap="non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eaLnBrk="1" fontAlgn="auto" latinLnBrk="0" hangingPunct="1">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Arial" panose="020B0604020202020204" pitchFamily="34" charset="0"/>
                  <a:ea typeface="CMU Sans Serif" panose="02000603000000000000" pitchFamily="2" charset="0"/>
                  <a:cs typeface="Arial" panose="020B0604020202020204" pitchFamily="34" charset="0"/>
                </a:rPr>
                <a:t>…</a:t>
              </a:r>
            </a:p>
          </p:txBody>
        </p:sp>
        <p:sp>
          <p:nvSpPr>
            <p:cNvPr id="38" name="Rechteck 37">
              <a:extLst>
                <a:ext uri="{FF2B5EF4-FFF2-40B4-BE49-F238E27FC236}">
                  <a16:creationId xmlns:a16="http://schemas.microsoft.com/office/drawing/2014/main" id="{45128DD2-D3A1-0DF3-57E9-C8883EF9BFB6}"/>
                </a:ext>
              </a:extLst>
            </p:cNvPr>
            <p:cNvSpPr/>
            <p:nvPr/>
          </p:nvSpPr>
          <p:spPr>
            <a:xfrm>
              <a:off x="6180689" y="3971911"/>
              <a:ext cx="1313895" cy="215393"/>
            </a:xfrm>
            <a:prstGeom prst="rect">
              <a:avLst/>
            </a:prstGeom>
            <a:solidFill>
              <a:sysClr val="window" lastClr="FFFFFF">
                <a:lumMod val="85000"/>
              </a:sysClr>
            </a:solidFill>
            <a:ln w="12700" cap="flat" cmpd="sng" algn="ctr">
              <a:noFill/>
              <a:prstDash val="solid"/>
              <a:miter lim="800000"/>
            </a:ln>
            <a:effectLst/>
          </p:spPr>
          <p:txBody>
            <a:bodyPr wrap="non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eaLnBrk="1" fontAlgn="auto" latinLnBrk="0" hangingPunct="1">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Arial" panose="020B0604020202020204" pitchFamily="34" charset="0"/>
                  <a:ea typeface="CMU Sans Serif" panose="02000603000000000000" pitchFamily="2" charset="0"/>
                  <a:cs typeface="Arial" panose="020B0604020202020204" pitchFamily="34" charset="0"/>
                </a:rPr>
                <a:t>…</a:t>
              </a:r>
            </a:p>
          </p:txBody>
        </p:sp>
        <p:sp>
          <p:nvSpPr>
            <p:cNvPr id="39" name="Rechteck 38">
              <a:extLst>
                <a:ext uri="{FF2B5EF4-FFF2-40B4-BE49-F238E27FC236}">
                  <a16:creationId xmlns:a16="http://schemas.microsoft.com/office/drawing/2014/main" id="{9E4F8F15-14A2-2FC3-B40D-2B692C118442}"/>
                </a:ext>
              </a:extLst>
            </p:cNvPr>
            <p:cNvSpPr/>
            <p:nvPr/>
          </p:nvSpPr>
          <p:spPr>
            <a:xfrm>
              <a:off x="6180689" y="4241440"/>
              <a:ext cx="1313895" cy="215393"/>
            </a:xfrm>
            <a:prstGeom prst="rect">
              <a:avLst/>
            </a:prstGeom>
            <a:solidFill>
              <a:sysClr val="window" lastClr="FFFFFF">
                <a:lumMod val="85000"/>
              </a:sysClr>
            </a:solidFill>
            <a:ln w="12700" cap="flat" cmpd="sng" algn="ctr">
              <a:noFill/>
              <a:prstDash val="solid"/>
              <a:miter lim="800000"/>
            </a:ln>
            <a:effectLst/>
          </p:spPr>
          <p:txBody>
            <a:bodyPr wrap="non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eaLnBrk="1" fontAlgn="auto" latinLnBrk="0" hangingPunct="1">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Arial" panose="020B0604020202020204" pitchFamily="34" charset="0"/>
                  <a:ea typeface="CMU Sans Serif" panose="02000603000000000000" pitchFamily="2" charset="0"/>
                  <a:cs typeface="Arial" panose="020B0604020202020204" pitchFamily="34" charset="0"/>
                </a:rPr>
                <a:t>…</a:t>
              </a:r>
            </a:p>
          </p:txBody>
        </p:sp>
        <p:sp>
          <p:nvSpPr>
            <p:cNvPr id="40" name="Rechteck 39">
              <a:extLst>
                <a:ext uri="{FF2B5EF4-FFF2-40B4-BE49-F238E27FC236}">
                  <a16:creationId xmlns:a16="http://schemas.microsoft.com/office/drawing/2014/main" id="{B5CF2D93-4E38-1A17-546C-06B1E9C0F9A7}"/>
                </a:ext>
              </a:extLst>
            </p:cNvPr>
            <p:cNvSpPr/>
            <p:nvPr/>
          </p:nvSpPr>
          <p:spPr>
            <a:xfrm>
              <a:off x="6180689" y="3432853"/>
              <a:ext cx="1313895" cy="215393"/>
            </a:xfrm>
            <a:prstGeom prst="rect">
              <a:avLst/>
            </a:prstGeom>
            <a:solidFill>
              <a:sysClr val="window" lastClr="FFFFFF">
                <a:lumMod val="85000"/>
              </a:sysClr>
            </a:solidFill>
            <a:ln w="12700" cap="flat" cmpd="sng" algn="ctr">
              <a:noFill/>
              <a:prstDash val="solid"/>
              <a:miter lim="800000"/>
            </a:ln>
            <a:effectLst/>
          </p:spPr>
          <p:txBody>
            <a:bodyPr wrap="non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eaLnBrk="1" fontAlgn="auto" latinLnBrk="0" hangingPunct="1">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Arial" panose="020B0604020202020204" pitchFamily="34" charset="0"/>
                  <a:ea typeface="CMU Sans Serif" panose="02000603000000000000" pitchFamily="2" charset="0"/>
                  <a:cs typeface="Arial" panose="020B0604020202020204" pitchFamily="34" charset="0"/>
                </a:rPr>
                <a:t>…</a:t>
              </a:r>
            </a:p>
          </p:txBody>
        </p:sp>
      </p:grpSp>
      <p:grpSp>
        <p:nvGrpSpPr>
          <p:cNvPr id="29" name="Gruppieren 28">
            <a:extLst>
              <a:ext uri="{FF2B5EF4-FFF2-40B4-BE49-F238E27FC236}">
                <a16:creationId xmlns:a16="http://schemas.microsoft.com/office/drawing/2014/main" id="{93D3F3CA-A4F4-5162-4B67-C58BC696E85F}"/>
              </a:ext>
            </a:extLst>
          </p:cNvPr>
          <p:cNvGrpSpPr/>
          <p:nvPr/>
        </p:nvGrpSpPr>
        <p:grpSpPr>
          <a:xfrm>
            <a:off x="5365643" y="3406632"/>
            <a:ext cx="1149073" cy="975822"/>
            <a:chOff x="6180694" y="3165511"/>
            <a:chExt cx="1313895" cy="1023117"/>
          </a:xfrm>
        </p:grpSpPr>
        <p:sp>
          <p:nvSpPr>
            <p:cNvPr id="31" name="Rechteck 30">
              <a:extLst>
                <a:ext uri="{FF2B5EF4-FFF2-40B4-BE49-F238E27FC236}">
                  <a16:creationId xmlns:a16="http://schemas.microsoft.com/office/drawing/2014/main" id="{23A58CA7-EA82-D100-1CEA-66FC6519DD02}"/>
                </a:ext>
              </a:extLst>
            </p:cNvPr>
            <p:cNvSpPr/>
            <p:nvPr/>
          </p:nvSpPr>
          <p:spPr>
            <a:xfrm>
              <a:off x="6180694" y="3165511"/>
              <a:ext cx="1313895" cy="215393"/>
            </a:xfrm>
            <a:prstGeom prst="rect">
              <a:avLst/>
            </a:prstGeom>
            <a:solidFill>
              <a:schemeClr val="tx1">
                <a:lumMod val="40000"/>
                <a:lumOff val="60000"/>
              </a:schemeClr>
            </a:solidFill>
            <a:ln w="6350" cap="flat" cmpd="sng" algn="ctr">
              <a:noFill/>
              <a:prstDash val="solid"/>
              <a:miter lim="800000"/>
            </a:ln>
            <a:effectLst/>
          </p:spPr>
          <p:txBody>
            <a:bodyPr wrap="non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eaLnBrk="1" fontAlgn="auto" latinLnBrk="0" hangingPunct="1">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Arial" panose="020B0604020202020204" pitchFamily="34" charset="0"/>
                  <a:ea typeface="CMU Sans Serif" panose="02000603000000000000" pitchFamily="2" charset="0"/>
                  <a:cs typeface="Arial" panose="020B0604020202020204" pitchFamily="34" charset="0"/>
                </a:rPr>
                <a:t>64 kg  CO</a:t>
              </a:r>
              <a:r>
                <a:rPr kumimoji="0" lang="en-US" sz="1600" b="0" i="0" u="none" strike="noStrike" kern="0" cap="none" spc="0" normalizeH="0" baseline="-25000" noProof="0" dirty="0">
                  <a:ln>
                    <a:noFill/>
                  </a:ln>
                  <a:solidFill>
                    <a:sysClr val="windowText" lastClr="000000"/>
                  </a:solidFill>
                  <a:effectLst/>
                  <a:uLnTx/>
                  <a:uFillTx/>
                  <a:latin typeface="Arial" panose="020B0604020202020204" pitchFamily="34" charset="0"/>
                  <a:ea typeface="CMU Sans Serif" panose="02000603000000000000" pitchFamily="2" charset="0"/>
                  <a:cs typeface="Arial" panose="020B0604020202020204" pitchFamily="34" charset="0"/>
                </a:rPr>
                <a:t>2</a:t>
              </a:r>
            </a:p>
          </p:txBody>
        </p:sp>
        <p:sp>
          <p:nvSpPr>
            <p:cNvPr id="32" name="Rechteck 31">
              <a:extLst>
                <a:ext uri="{FF2B5EF4-FFF2-40B4-BE49-F238E27FC236}">
                  <a16:creationId xmlns:a16="http://schemas.microsoft.com/office/drawing/2014/main" id="{28A2C641-EAB9-B208-3566-F31D18E7B0D6}"/>
                </a:ext>
              </a:extLst>
            </p:cNvPr>
            <p:cNvSpPr/>
            <p:nvPr/>
          </p:nvSpPr>
          <p:spPr>
            <a:xfrm>
              <a:off x="6180694" y="3434752"/>
              <a:ext cx="1313895" cy="215393"/>
            </a:xfrm>
            <a:prstGeom prst="rect">
              <a:avLst/>
            </a:prstGeom>
            <a:solidFill>
              <a:schemeClr val="tx1">
                <a:lumMod val="40000"/>
                <a:lumOff val="60000"/>
              </a:schemeClr>
            </a:solidFill>
            <a:ln w="6350" cap="flat" cmpd="sng" algn="ctr">
              <a:noFill/>
              <a:prstDash val="solid"/>
              <a:miter lim="800000"/>
            </a:ln>
            <a:effectLst/>
          </p:spPr>
          <p:txBody>
            <a:bodyPr wrap="non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eaLnBrk="1" fontAlgn="auto" latinLnBrk="0" hangingPunct="1">
                <a:spcBef>
                  <a:spcPts val="0"/>
                </a:spcBef>
                <a:spcAft>
                  <a:spcPts val="0"/>
                </a:spcAft>
                <a:buClrTx/>
                <a:buSzTx/>
                <a:buFontTx/>
                <a:buNone/>
                <a:tabLst/>
                <a:defRPr/>
              </a:pPr>
              <a:r>
                <a:rPr lang="en-US" sz="1600" kern="0" dirty="0">
                  <a:solidFill>
                    <a:sysClr val="windowText" lastClr="000000"/>
                  </a:solidFill>
                  <a:latin typeface="Arial" panose="020B0604020202020204" pitchFamily="34" charset="0"/>
                  <a:ea typeface="CMU Sans Serif" panose="02000603000000000000" pitchFamily="2" charset="0"/>
                  <a:cs typeface="Arial" panose="020B0604020202020204" pitchFamily="34" charset="0"/>
                </a:rPr>
                <a:t>0.15 kg  </a:t>
              </a:r>
              <a:r>
                <a:rPr kumimoji="0" lang="en-US" sz="1600" b="0" i="0" u="none" strike="noStrike" kern="0" cap="none" spc="0" normalizeH="0" baseline="0" noProof="0" dirty="0">
                  <a:ln>
                    <a:noFill/>
                  </a:ln>
                  <a:solidFill>
                    <a:sysClr val="windowText" lastClr="000000"/>
                  </a:solidFill>
                  <a:effectLst/>
                  <a:uLnTx/>
                  <a:uFillTx/>
                  <a:latin typeface="Arial" panose="020B0604020202020204" pitchFamily="34" charset="0"/>
                  <a:ea typeface="CMU Sans Serif" panose="02000603000000000000" pitchFamily="2" charset="0"/>
                  <a:cs typeface="Arial" panose="020B0604020202020204" pitchFamily="34" charset="0"/>
                </a:rPr>
                <a:t>CH</a:t>
              </a:r>
              <a:r>
                <a:rPr kumimoji="0" lang="en-US" sz="1600" b="0" i="0" u="none" strike="noStrike" kern="0" cap="none" spc="0" normalizeH="0" baseline="-25000" noProof="0" dirty="0">
                  <a:ln>
                    <a:noFill/>
                  </a:ln>
                  <a:solidFill>
                    <a:sysClr val="windowText" lastClr="000000"/>
                  </a:solidFill>
                  <a:effectLst/>
                  <a:uLnTx/>
                  <a:uFillTx/>
                  <a:latin typeface="Arial" panose="020B0604020202020204" pitchFamily="34" charset="0"/>
                  <a:ea typeface="CMU Sans Serif" panose="02000603000000000000" pitchFamily="2" charset="0"/>
                  <a:cs typeface="Arial" panose="020B0604020202020204" pitchFamily="34" charset="0"/>
                </a:rPr>
                <a:t>4</a:t>
              </a:r>
            </a:p>
          </p:txBody>
        </p:sp>
        <p:sp>
          <p:nvSpPr>
            <p:cNvPr id="33" name="Rechteck 32">
              <a:extLst>
                <a:ext uri="{FF2B5EF4-FFF2-40B4-BE49-F238E27FC236}">
                  <a16:creationId xmlns:a16="http://schemas.microsoft.com/office/drawing/2014/main" id="{4388DC21-6640-4881-10B2-74D2EFD8646B}"/>
                </a:ext>
              </a:extLst>
            </p:cNvPr>
            <p:cNvSpPr/>
            <p:nvPr/>
          </p:nvSpPr>
          <p:spPr>
            <a:xfrm>
              <a:off x="6180694" y="3703994"/>
              <a:ext cx="1313895" cy="215393"/>
            </a:xfrm>
            <a:prstGeom prst="rect">
              <a:avLst/>
            </a:prstGeom>
            <a:solidFill>
              <a:schemeClr val="tx1">
                <a:lumMod val="40000"/>
                <a:lumOff val="60000"/>
              </a:schemeClr>
            </a:solidFill>
            <a:ln w="6350" cap="flat" cmpd="sng" algn="ctr">
              <a:noFill/>
              <a:prstDash val="solid"/>
              <a:miter lim="800000"/>
            </a:ln>
            <a:effectLst/>
          </p:spPr>
          <p:txBody>
            <a:bodyPr wrap="non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eaLnBrk="1" fontAlgn="auto" latinLnBrk="0" hangingPunct="1">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Arial" panose="020B0604020202020204" pitchFamily="34" charset="0"/>
                  <a:ea typeface="CMU Sans Serif" panose="02000603000000000000" pitchFamily="2" charset="0"/>
                  <a:cs typeface="Arial" panose="020B0604020202020204" pitchFamily="34" charset="0"/>
                </a:rPr>
                <a:t>0.43 kg  N</a:t>
              </a:r>
              <a:r>
                <a:rPr kumimoji="0" lang="en-US" sz="1600" b="0" i="0" u="none" strike="noStrike" kern="0" cap="none" spc="0" normalizeH="0" baseline="-25000" noProof="0" dirty="0">
                  <a:ln>
                    <a:noFill/>
                  </a:ln>
                  <a:solidFill>
                    <a:sysClr val="windowText" lastClr="000000"/>
                  </a:solidFill>
                  <a:effectLst/>
                  <a:uLnTx/>
                  <a:uFillTx/>
                  <a:latin typeface="Arial" panose="020B0604020202020204" pitchFamily="34" charset="0"/>
                  <a:ea typeface="CMU Sans Serif" panose="02000603000000000000" pitchFamily="2" charset="0"/>
                  <a:cs typeface="Arial" panose="020B0604020202020204" pitchFamily="34" charset="0"/>
                </a:rPr>
                <a:t>2</a:t>
              </a:r>
              <a:r>
                <a:rPr kumimoji="0" lang="en-US" sz="1600" b="0" i="0" u="none" strike="noStrike" kern="0" cap="none" spc="0" normalizeH="0" baseline="0" noProof="0" dirty="0">
                  <a:ln>
                    <a:noFill/>
                  </a:ln>
                  <a:solidFill>
                    <a:sysClr val="windowText" lastClr="000000"/>
                  </a:solidFill>
                  <a:effectLst/>
                  <a:uLnTx/>
                  <a:uFillTx/>
                  <a:latin typeface="Arial" panose="020B0604020202020204" pitchFamily="34" charset="0"/>
                  <a:ea typeface="CMU Sans Serif" panose="02000603000000000000" pitchFamily="2" charset="0"/>
                  <a:cs typeface="Arial" panose="020B0604020202020204" pitchFamily="34" charset="0"/>
                </a:rPr>
                <a:t>O</a:t>
              </a:r>
            </a:p>
          </p:txBody>
        </p:sp>
        <p:sp>
          <p:nvSpPr>
            <p:cNvPr id="34" name="Rechteck 33">
              <a:extLst>
                <a:ext uri="{FF2B5EF4-FFF2-40B4-BE49-F238E27FC236}">
                  <a16:creationId xmlns:a16="http://schemas.microsoft.com/office/drawing/2014/main" id="{7875040A-8E9E-B9BC-A422-E79A82791C08}"/>
                </a:ext>
              </a:extLst>
            </p:cNvPr>
            <p:cNvSpPr/>
            <p:nvPr/>
          </p:nvSpPr>
          <p:spPr>
            <a:xfrm>
              <a:off x="6180694" y="3973235"/>
              <a:ext cx="1313895" cy="215393"/>
            </a:xfrm>
            <a:prstGeom prst="rect">
              <a:avLst/>
            </a:prstGeom>
            <a:solidFill>
              <a:schemeClr val="tx1">
                <a:lumMod val="40000"/>
                <a:lumOff val="60000"/>
              </a:schemeClr>
            </a:solidFill>
            <a:ln w="6350" cap="flat" cmpd="sng" algn="ctr">
              <a:noFill/>
              <a:prstDash val="solid"/>
              <a:miter lim="800000"/>
            </a:ln>
            <a:effectLst/>
          </p:spPr>
          <p:txBody>
            <a:bodyPr wrap="non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eaLnBrk="1" fontAlgn="auto" latinLnBrk="0" hangingPunct="1">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Arial" panose="020B0604020202020204" pitchFamily="34" charset="0"/>
                  <a:ea typeface="CMU Sans Serif" panose="02000603000000000000" pitchFamily="2" charset="0"/>
                  <a:cs typeface="Arial" panose="020B0604020202020204" pitchFamily="34" charset="0"/>
                </a:rPr>
                <a:t>…</a:t>
              </a:r>
            </a:p>
          </p:txBody>
        </p:sp>
      </p:grpSp>
      <p:sp>
        <p:nvSpPr>
          <p:cNvPr id="57" name="Rechteck 56">
            <a:extLst>
              <a:ext uri="{FF2B5EF4-FFF2-40B4-BE49-F238E27FC236}">
                <a16:creationId xmlns:a16="http://schemas.microsoft.com/office/drawing/2014/main" id="{FDCA423B-8C50-3A49-9C7C-55277D3B8ADA}"/>
              </a:ext>
            </a:extLst>
          </p:cNvPr>
          <p:cNvSpPr/>
          <p:nvPr/>
        </p:nvSpPr>
        <p:spPr>
          <a:xfrm>
            <a:off x="7926847" y="1301275"/>
            <a:ext cx="2035599" cy="355468"/>
          </a:xfrm>
          <a:prstGeom prst="rect">
            <a:avLst/>
          </a:prstGeom>
          <a:solidFill>
            <a:srgbClr val="BFBFBF"/>
          </a:solidFill>
          <a:ln w="6350" cap="flat" cmpd="sng" algn="ctr">
            <a:solidFill>
              <a:sysClr val="windowText" lastClr="000000"/>
            </a:solidFill>
            <a:prstDash val="solid"/>
            <a:miter lim="800000"/>
          </a:ln>
          <a:effectLst/>
        </p:spPr>
        <p:txBody>
          <a:bodyPr wrap="none" lIns="0" tIns="0" rIns="0" bIns="180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eaLnBrk="1" fontAlgn="auto" latinLnBrk="0" hangingPunct="1">
              <a:spcBef>
                <a:spcPts val="0"/>
              </a:spcBef>
              <a:spcAft>
                <a:spcPts val="0"/>
              </a:spcAft>
              <a:buClrTx/>
              <a:buSzTx/>
              <a:buFontTx/>
              <a:buNone/>
              <a:tabLst/>
              <a:defRPr/>
            </a:pPr>
            <a:r>
              <a:rPr kumimoji="0" lang="en-US" sz="1400" i="0" u="none" strike="noStrike" kern="0" spc="0" normalizeH="0" noProof="0" dirty="0">
                <a:ln>
                  <a:noFill/>
                </a:ln>
                <a:solidFill>
                  <a:sysClr val="windowText" lastClr="000000"/>
                </a:solidFill>
                <a:effectLst/>
                <a:uLnTx/>
                <a:uFillTx/>
                <a:latin typeface="Arial" panose="020B0604020202020204" pitchFamily="34" charset="0"/>
                <a:ea typeface="CMU Sans Serif" panose="02000603000000000000" pitchFamily="2" charset="0"/>
                <a:cs typeface="Arial" panose="020B0604020202020204" pitchFamily="34" charset="0"/>
              </a:rPr>
              <a:t>Impact categories</a:t>
            </a:r>
          </a:p>
        </p:txBody>
      </p:sp>
      <p:sp>
        <p:nvSpPr>
          <p:cNvPr id="64" name="Rechteck 63">
            <a:extLst>
              <a:ext uri="{FF2B5EF4-FFF2-40B4-BE49-F238E27FC236}">
                <a16:creationId xmlns:a16="http://schemas.microsoft.com/office/drawing/2014/main" id="{4C0BF75E-613E-7883-36F3-89B0D6FD7B02}"/>
              </a:ext>
            </a:extLst>
          </p:cNvPr>
          <p:cNvSpPr/>
          <p:nvPr/>
        </p:nvSpPr>
        <p:spPr>
          <a:xfrm>
            <a:off x="7938836" y="1942374"/>
            <a:ext cx="2034325" cy="213701"/>
          </a:xfrm>
          <a:prstGeom prst="rect">
            <a:avLst/>
          </a:prstGeom>
          <a:solidFill>
            <a:schemeClr val="bg1">
              <a:lumMod val="65000"/>
            </a:schemeClr>
          </a:solidFill>
          <a:ln w="6350" cap="flat" cmpd="sng" algn="ctr">
            <a:solidFill>
              <a:sysClr val="windowText" lastClr="000000"/>
            </a:solidFill>
            <a:prstDash val="solid"/>
            <a:miter lim="800000"/>
          </a:ln>
          <a:effectLst/>
        </p:spPr>
        <p:txBody>
          <a:bodyPr wrap="non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r>
              <a:rPr lang="en-US" sz="1200" kern="0" dirty="0">
                <a:solidFill>
                  <a:prstClr val="white"/>
                </a:solidFill>
                <a:latin typeface="Arial" panose="020B0604020202020204" pitchFamily="34" charset="0"/>
                <a:ea typeface="CMU Sans Serif" panose="02000603000000000000" pitchFamily="2" charset="0"/>
                <a:cs typeface="Arial" panose="020B0604020202020204" pitchFamily="34" charset="0"/>
              </a:rPr>
              <a:t>Ozone depletion</a:t>
            </a:r>
          </a:p>
        </p:txBody>
      </p:sp>
      <p:sp>
        <p:nvSpPr>
          <p:cNvPr id="65" name="Rechteck 64">
            <a:extLst>
              <a:ext uri="{FF2B5EF4-FFF2-40B4-BE49-F238E27FC236}">
                <a16:creationId xmlns:a16="http://schemas.microsoft.com/office/drawing/2014/main" id="{86D6C51B-BC62-ADCE-FEC6-0F2001C5DAFB}"/>
              </a:ext>
            </a:extLst>
          </p:cNvPr>
          <p:cNvSpPr/>
          <p:nvPr/>
        </p:nvSpPr>
        <p:spPr>
          <a:xfrm>
            <a:off x="7933077" y="2225485"/>
            <a:ext cx="2034325" cy="213701"/>
          </a:xfrm>
          <a:prstGeom prst="rect">
            <a:avLst/>
          </a:prstGeom>
          <a:solidFill>
            <a:schemeClr val="bg1">
              <a:lumMod val="65000"/>
            </a:schemeClr>
          </a:solidFill>
          <a:ln w="6350" cap="flat" cmpd="sng" algn="ctr">
            <a:solidFill>
              <a:sysClr val="windowText" lastClr="000000"/>
            </a:solidFill>
            <a:prstDash val="solid"/>
            <a:miter lim="800000"/>
          </a:ln>
          <a:effectLst/>
        </p:spPr>
        <p:txBody>
          <a:bodyPr wrap="non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eaLnBrk="1" fontAlgn="auto" latinLnBrk="0" hangingPunct="1">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panose="020B0604020202020204" pitchFamily="34" charset="0"/>
                <a:ea typeface="CMU Sans Serif" panose="02000603000000000000" pitchFamily="2" charset="0"/>
                <a:cs typeface="Arial" panose="020B0604020202020204" pitchFamily="34" charset="0"/>
              </a:rPr>
              <a:t>Ionizing radiation</a:t>
            </a:r>
          </a:p>
        </p:txBody>
      </p:sp>
      <p:sp>
        <p:nvSpPr>
          <p:cNvPr id="66" name="Rechteck 65">
            <a:extLst>
              <a:ext uri="{FF2B5EF4-FFF2-40B4-BE49-F238E27FC236}">
                <a16:creationId xmlns:a16="http://schemas.microsoft.com/office/drawing/2014/main" id="{758CA3DF-3168-EE26-5DF7-68F1CE972CEB}"/>
              </a:ext>
            </a:extLst>
          </p:cNvPr>
          <p:cNvSpPr/>
          <p:nvPr/>
        </p:nvSpPr>
        <p:spPr>
          <a:xfrm>
            <a:off x="7930799" y="2504666"/>
            <a:ext cx="2034325" cy="213701"/>
          </a:xfrm>
          <a:prstGeom prst="rect">
            <a:avLst/>
          </a:prstGeom>
          <a:solidFill>
            <a:schemeClr val="bg1">
              <a:lumMod val="65000"/>
            </a:schemeClr>
          </a:solidFill>
          <a:ln w="6350" cap="flat" cmpd="sng" algn="ctr">
            <a:solidFill>
              <a:sysClr val="windowText" lastClr="000000"/>
            </a:solidFill>
            <a:prstDash val="solid"/>
            <a:miter lim="800000"/>
          </a:ln>
          <a:effectLst/>
        </p:spPr>
        <p:txBody>
          <a:bodyPr wrap="non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eaLnBrk="1" fontAlgn="auto" latinLnBrk="0" hangingPunct="1">
              <a:spcBef>
                <a:spcPts val="0"/>
              </a:spcBef>
              <a:spcAft>
                <a:spcPts val="0"/>
              </a:spcAft>
              <a:buClrTx/>
              <a:buSzTx/>
              <a:buFontTx/>
              <a:buNone/>
              <a:tabLst/>
              <a:defRPr/>
            </a:pPr>
            <a:r>
              <a:rPr lang="en-US" sz="1200" kern="0" dirty="0" err="1">
                <a:solidFill>
                  <a:prstClr val="white"/>
                </a:solidFill>
                <a:latin typeface="Arial" panose="020B0604020202020204" pitchFamily="34" charset="0"/>
                <a:ea typeface="CMU Sans Serif" panose="02000603000000000000" pitchFamily="2" charset="0"/>
                <a:cs typeface="Arial" panose="020B0604020202020204" pitchFamily="34" charset="0"/>
              </a:rPr>
              <a:t>Photochem</a:t>
            </a:r>
            <a:r>
              <a:rPr lang="en-US" sz="1200" kern="0" dirty="0">
                <a:solidFill>
                  <a:prstClr val="white"/>
                </a:solidFill>
                <a:latin typeface="Arial" panose="020B0604020202020204" pitchFamily="34" charset="0"/>
                <a:ea typeface="CMU Sans Serif" panose="02000603000000000000" pitchFamily="2" charset="0"/>
                <a:cs typeface="Arial" panose="020B0604020202020204" pitchFamily="34" charset="0"/>
              </a:rPr>
              <a:t>. o</a:t>
            </a:r>
            <a:r>
              <a:rPr kumimoji="0" lang="en-US" sz="1200" b="0" i="0" u="none" strike="noStrike" kern="0" cap="none" spc="0" normalizeH="0" baseline="0" noProof="0" dirty="0">
                <a:ln>
                  <a:noFill/>
                </a:ln>
                <a:solidFill>
                  <a:prstClr val="white"/>
                </a:solidFill>
                <a:effectLst/>
                <a:uLnTx/>
                <a:uFillTx/>
                <a:latin typeface="Arial" panose="020B0604020202020204" pitchFamily="34" charset="0"/>
                <a:ea typeface="CMU Sans Serif" panose="02000603000000000000" pitchFamily="2" charset="0"/>
                <a:cs typeface="Arial" panose="020B0604020202020204" pitchFamily="34" charset="0"/>
              </a:rPr>
              <a:t>zone formation</a:t>
            </a:r>
          </a:p>
        </p:txBody>
      </p:sp>
      <p:sp>
        <p:nvSpPr>
          <p:cNvPr id="67" name="Rechteck 66">
            <a:extLst>
              <a:ext uri="{FF2B5EF4-FFF2-40B4-BE49-F238E27FC236}">
                <a16:creationId xmlns:a16="http://schemas.microsoft.com/office/drawing/2014/main" id="{A6B88908-63C8-818E-1219-C857B9FA6A67}"/>
              </a:ext>
            </a:extLst>
          </p:cNvPr>
          <p:cNvSpPr/>
          <p:nvPr/>
        </p:nvSpPr>
        <p:spPr>
          <a:xfrm>
            <a:off x="7933076" y="2782232"/>
            <a:ext cx="2034325" cy="213701"/>
          </a:xfrm>
          <a:prstGeom prst="rect">
            <a:avLst/>
          </a:prstGeom>
          <a:solidFill>
            <a:schemeClr val="bg1">
              <a:lumMod val="65000"/>
            </a:schemeClr>
          </a:solidFill>
          <a:ln w="6350" cap="flat" cmpd="sng" algn="ctr">
            <a:solidFill>
              <a:sysClr val="windowText" lastClr="000000"/>
            </a:solidFill>
            <a:prstDash val="solid"/>
            <a:miter lim="800000"/>
          </a:ln>
          <a:effectLst/>
        </p:spPr>
        <p:txBody>
          <a:bodyPr wrap="non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r>
              <a:rPr lang="en-US" sz="1200" kern="0" dirty="0">
                <a:solidFill>
                  <a:prstClr val="white"/>
                </a:solidFill>
                <a:latin typeface="Arial" panose="020B0604020202020204" pitchFamily="34" charset="0"/>
                <a:ea typeface="CMU Sans Serif" panose="02000603000000000000" pitchFamily="2" charset="0"/>
                <a:cs typeface="Arial" panose="020B0604020202020204" pitchFamily="34" charset="0"/>
              </a:rPr>
              <a:t>Particulate matter formation</a:t>
            </a:r>
          </a:p>
        </p:txBody>
      </p:sp>
      <p:sp>
        <p:nvSpPr>
          <p:cNvPr id="68" name="Rechteck 67">
            <a:extLst>
              <a:ext uri="{FF2B5EF4-FFF2-40B4-BE49-F238E27FC236}">
                <a16:creationId xmlns:a16="http://schemas.microsoft.com/office/drawing/2014/main" id="{E1E18497-44C8-40CF-0F26-E74BBEF3BE25}"/>
              </a:ext>
            </a:extLst>
          </p:cNvPr>
          <p:cNvSpPr/>
          <p:nvPr/>
        </p:nvSpPr>
        <p:spPr>
          <a:xfrm>
            <a:off x="7933077" y="3058408"/>
            <a:ext cx="2034325" cy="213701"/>
          </a:xfrm>
          <a:prstGeom prst="rect">
            <a:avLst/>
          </a:prstGeom>
          <a:solidFill>
            <a:schemeClr val="bg1">
              <a:lumMod val="65000"/>
            </a:schemeClr>
          </a:solidFill>
          <a:ln w="6350" cap="flat" cmpd="sng" algn="ctr">
            <a:solidFill>
              <a:sysClr val="windowText" lastClr="000000"/>
            </a:solidFill>
            <a:prstDash val="solid"/>
            <a:miter lim="800000"/>
          </a:ln>
          <a:effectLst/>
        </p:spPr>
        <p:txBody>
          <a:bodyPr wrap="non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eaLnBrk="1" fontAlgn="auto" latinLnBrk="0" hangingPunct="1">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panose="020B0604020202020204" pitchFamily="34" charset="0"/>
                <a:ea typeface="CMU Sans Serif" panose="02000603000000000000" pitchFamily="2" charset="0"/>
                <a:cs typeface="Arial" panose="020B0604020202020204" pitchFamily="34" charset="0"/>
              </a:rPr>
              <a:t>Human toxicity</a:t>
            </a:r>
          </a:p>
        </p:txBody>
      </p:sp>
      <p:sp>
        <p:nvSpPr>
          <p:cNvPr id="70" name="Rechteck 69">
            <a:extLst>
              <a:ext uri="{FF2B5EF4-FFF2-40B4-BE49-F238E27FC236}">
                <a16:creationId xmlns:a16="http://schemas.microsoft.com/office/drawing/2014/main" id="{93F14B22-A28F-7B5A-BD4B-677FD6AE1811}"/>
              </a:ext>
            </a:extLst>
          </p:cNvPr>
          <p:cNvSpPr/>
          <p:nvPr/>
        </p:nvSpPr>
        <p:spPr>
          <a:xfrm>
            <a:off x="7938007" y="3597199"/>
            <a:ext cx="2034325" cy="213701"/>
          </a:xfrm>
          <a:prstGeom prst="rect">
            <a:avLst/>
          </a:prstGeom>
          <a:solidFill>
            <a:schemeClr val="bg1">
              <a:lumMod val="65000"/>
            </a:schemeClr>
          </a:solidFill>
          <a:ln w="6350" cap="flat" cmpd="sng" algn="ctr">
            <a:solidFill>
              <a:sysClr val="windowText" lastClr="000000"/>
            </a:solidFill>
            <a:prstDash val="solid"/>
            <a:miter lim="800000"/>
          </a:ln>
          <a:effectLst/>
        </p:spPr>
        <p:txBody>
          <a:bodyPr wrap="non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eaLnBrk="1" fontAlgn="auto" latinLnBrk="0" hangingPunct="1">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panose="020B0604020202020204" pitchFamily="34" charset="0"/>
                <a:ea typeface="CMU Sans Serif" panose="02000603000000000000" pitchFamily="2" charset="0"/>
                <a:cs typeface="Arial" panose="020B0604020202020204" pitchFamily="34" charset="0"/>
              </a:rPr>
              <a:t>Natural land transformation</a:t>
            </a:r>
          </a:p>
        </p:txBody>
      </p:sp>
      <p:sp>
        <p:nvSpPr>
          <p:cNvPr id="72" name="Rechteck 71">
            <a:extLst>
              <a:ext uri="{FF2B5EF4-FFF2-40B4-BE49-F238E27FC236}">
                <a16:creationId xmlns:a16="http://schemas.microsoft.com/office/drawing/2014/main" id="{06ACED90-F54F-6798-578B-965F64645CD0}"/>
              </a:ext>
            </a:extLst>
          </p:cNvPr>
          <p:cNvSpPr/>
          <p:nvPr/>
        </p:nvSpPr>
        <p:spPr>
          <a:xfrm>
            <a:off x="7938007" y="5704495"/>
            <a:ext cx="2034325" cy="213701"/>
          </a:xfrm>
          <a:prstGeom prst="rect">
            <a:avLst/>
          </a:prstGeom>
          <a:solidFill>
            <a:schemeClr val="bg1">
              <a:lumMod val="65000"/>
            </a:schemeClr>
          </a:solidFill>
          <a:ln w="6350" cap="flat" cmpd="sng" algn="ctr">
            <a:solidFill>
              <a:sysClr val="windowText" lastClr="000000"/>
            </a:solidFill>
            <a:prstDash val="solid"/>
            <a:miter lim="800000"/>
          </a:ln>
          <a:effectLst/>
        </p:spPr>
        <p:txBody>
          <a:bodyPr wrap="non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r>
              <a:rPr lang="en-US" sz="1200" kern="0" dirty="0">
                <a:solidFill>
                  <a:prstClr val="white"/>
                </a:solidFill>
                <a:latin typeface="Arial" panose="020B0604020202020204" pitchFamily="34" charset="0"/>
                <a:ea typeface="CMU Sans Serif" panose="02000603000000000000" pitchFamily="2" charset="0"/>
                <a:cs typeface="Arial" panose="020B0604020202020204" pitchFamily="34" charset="0"/>
              </a:rPr>
              <a:t>Land occupation</a:t>
            </a:r>
          </a:p>
        </p:txBody>
      </p:sp>
      <p:sp>
        <p:nvSpPr>
          <p:cNvPr id="73" name="Rechteck 72">
            <a:extLst>
              <a:ext uri="{FF2B5EF4-FFF2-40B4-BE49-F238E27FC236}">
                <a16:creationId xmlns:a16="http://schemas.microsoft.com/office/drawing/2014/main" id="{F54C5363-2FEB-BB8B-4331-A1D9C2245ED7}"/>
              </a:ext>
            </a:extLst>
          </p:cNvPr>
          <p:cNvSpPr/>
          <p:nvPr/>
        </p:nvSpPr>
        <p:spPr>
          <a:xfrm>
            <a:off x="7938007" y="5967441"/>
            <a:ext cx="2034325" cy="213701"/>
          </a:xfrm>
          <a:prstGeom prst="rect">
            <a:avLst/>
          </a:prstGeom>
          <a:solidFill>
            <a:schemeClr val="bg1">
              <a:lumMod val="65000"/>
            </a:schemeClr>
          </a:solidFill>
          <a:ln w="6350" cap="flat" cmpd="sng" algn="ctr">
            <a:solidFill>
              <a:sysClr val="windowText" lastClr="000000"/>
            </a:solidFill>
            <a:prstDash val="solid"/>
            <a:miter lim="800000"/>
          </a:ln>
          <a:effectLst/>
        </p:spPr>
        <p:txBody>
          <a:bodyPr wrap="non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eaLnBrk="1" fontAlgn="auto" latinLnBrk="0" hangingPunct="1">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panose="020B0604020202020204" pitchFamily="34" charset="0"/>
                <a:ea typeface="CMU Sans Serif" panose="02000603000000000000" pitchFamily="2" charset="0"/>
                <a:cs typeface="Arial" panose="020B0604020202020204" pitchFamily="34" charset="0"/>
              </a:rPr>
              <a:t>Metal depletion</a:t>
            </a:r>
          </a:p>
        </p:txBody>
      </p:sp>
      <p:sp>
        <p:nvSpPr>
          <p:cNvPr id="74" name="Rechteck 73">
            <a:extLst>
              <a:ext uri="{FF2B5EF4-FFF2-40B4-BE49-F238E27FC236}">
                <a16:creationId xmlns:a16="http://schemas.microsoft.com/office/drawing/2014/main" id="{D727FC58-F775-73C8-F6D0-F91AAD1EEBA2}"/>
              </a:ext>
            </a:extLst>
          </p:cNvPr>
          <p:cNvSpPr/>
          <p:nvPr/>
        </p:nvSpPr>
        <p:spPr>
          <a:xfrm>
            <a:off x="7938007" y="6230387"/>
            <a:ext cx="2034325" cy="213701"/>
          </a:xfrm>
          <a:prstGeom prst="rect">
            <a:avLst/>
          </a:prstGeom>
          <a:solidFill>
            <a:schemeClr val="bg1">
              <a:lumMod val="65000"/>
            </a:schemeClr>
          </a:solidFill>
          <a:ln w="6350" cap="flat" cmpd="sng" algn="ctr">
            <a:solidFill>
              <a:sysClr val="windowText" lastClr="000000"/>
            </a:solidFill>
            <a:prstDash val="solid"/>
            <a:miter lim="800000"/>
          </a:ln>
          <a:effectLst/>
        </p:spPr>
        <p:txBody>
          <a:bodyPr wrap="non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eaLnBrk="1" fontAlgn="auto" latinLnBrk="0" hangingPunct="1">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panose="020B0604020202020204" pitchFamily="34" charset="0"/>
                <a:ea typeface="CMU Sans Serif" panose="02000603000000000000" pitchFamily="2" charset="0"/>
                <a:cs typeface="Arial" panose="020B0604020202020204" pitchFamily="34" charset="0"/>
              </a:rPr>
              <a:t>Fossil depletion</a:t>
            </a:r>
          </a:p>
        </p:txBody>
      </p:sp>
      <p:sp>
        <p:nvSpPr>
          <p:cNvPr id="76" name="Rechteck 75">
            <a:extLst>
              <a:ext uri="{FF2B5EF4-FFF2-40B4-BE49-F238E27FC236}">
                <a16:creationId xmlns:a16="http://schemas.microsoft.com/office/drawing/2014/main" id="{2DAC1141-24EF-3D1A-6630-7B1B9C45CE1C}"/>
              </a:ext>
            </a:extLst>
          </p:cNvPr>
          <p:cNvSpPr/>
          <p:nvPr/>
        </p:nvSpPr>
        <p:spPr>
          <a:xfrm>
            <a:off x="7939601" y="3860399"/>
            <a:ext cx="2034325" cy="213701"/>
          </a:xfrm>
          <a:prstGeom prst="rect">
            <a:avLst/>
          </a:prstGeom>
          <a:solidFill>
            <a:schemeClr val="bg1">
              <a:lumMod val="65000"/>
            </a:schemeClr>
          </a:solidFill>
          <a:ln w="6350" cap="flat" cmpd="sng" algn="ctr">
            <a:solidFill>
              <a:sysClr val="windowText" lastClr="000000"/>
            </a:solidFill>
            <a:prstDash val="solid"/>
            <a:miter lim="800000"/>
          </a:ln>
          <a:effectLst/>
        </p:spPr>
        <p:txBody>
          <a:bodyPr wrap="non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eaLnBrk="1" fontAlgn="auto" latinLnBrk="0" hangingPunct="1">
              <a:spcBef>
                <a:spcPts val="0"/>
              </a:spcBef>
              <a:spcAft>
                <a:spcPts val="0"/>
              </a:spcAft>
              <a:buClrTx/>
              <a:buSzTx/>
              <a:buFontTx/>
              <a:buNone/>
              <a:tabLst/>
              <a:defRPr/>
            </a:pPr>
            <a:r>
              <a:rPr lang="en-US" sz="1200" kern="0" dirty="0">
                <a:solidFill>
                  <a:prstClr val="white"/>
                </a:solidFill>
                <a:latin typeface="Arial" panose="020B0604020202020204" pitchFamily="34" charset="0"/>
                <a:ea typeface="CMU Sans Serif" panose="02000603000000000000" pitchFamily="2" charset="0"/>
                <a:cs typeface="Arial" panose="020B0604020202020204" pitchFamily="34" charset="0"/>
              </a:rPr>
              <a:t>Water depletion</a:t>
            </a:r>
            <a:endParaRPr kumimoji="0" lang="en-US" sz="1200" b="0" i="0" u="none" strike="noStrike" kern="0" cap="none" spc="0" normalizeH="0" baseline="0" noProof="0" dirty="0">
              <a:ln>
                <a:noFill/>
              </a:ln>
              <a:solidFill>
                <a:prstClr val="white"/>
              </a:solidFill>
              <a:effectLst/>
              <a:uLnTx/>
              <a:uFillTx/>
              <a:latin typeface="Arial" panose="020B0604020202020204" pitchFamily="34" charset="0"/>
              <a:ea typeface="CMU Sans Serif" panose="02000603000000000000" pitchFamily="2" charset="0"/>
              <a:cs typeface="Arial" panose="020B0604020202020204" pitchFamily="34" charset="0"/>
            </a:endParaRPr>
          </a:p>
        </p:txBody>
      </p:sp>
      <p:sp>
        <p:nvSpPr>
          <p:cNvPr id="77" name="Rechteck 76">
            <a:extLst>
              <a:ext uri="{FF2B5EF4-FFF2-40B4-BE49-F238E27FC236}">
                <a16:creationId xmlns:a16="http://schemas.microsoft.com/office/drawing/2014/main" id="{50A8DDD2-C7EE-7734-29A2-16C8A464FCB8}"/>
              </a:ext>
            </a:extLst>
          </p:cNvPr>
          <p:cNvSpPr/>
          <p:nvPr/>
        </p:nvSpPr>
        <p:spPr>
          <a:xfrm>
            <a:off x="7938007" y="4123599"/>
            <a:ext cx="2034325" cy="213701"/>
          </a:xfrm>
          <a:prstGeom prst="rect">
            <a:avLst/>
          </a:prstGeom>
          <a:solidFill>
            <a:schemeClr val="bg1">
              <a:lumMod val="65000"/>
            </a:schemeClr>
          </a:solidFill>
          <a:ln w="6350" cap="flat" cmpd="sng" algn="ctr">
            <a:solidFill>
              <a:sysClr val="windowText" lastClr="000000"/>
            </a:solidFill>
            <a:prstDash val="solid"/>
            <a:miter lim="800000"/>
          </a:ln>
          <a:effectLst/>
        </p:spPr>
        <p:txBody>
          <a:bodyPr wrap="non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eaLnBrk="1" fontAlgn="auto" latinLnBrk="0" hangingPunct="1">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panose="020B0604020202020204" pitchFamily="34" charset="0"/>
                <a:ea typeface="CMU Sans Serif" panose="02000603000000000000" pitchFamily="2" charset="0"/>
                <a:cs typeface="Arial" panose="020B0604020202020204" pitchFamily="34" charset="0"/>
              </a:rPr>
              <a:t>Terrestrial acidification</a:t>
            </a:r>
          </a:p>
        </p:txBody>
      </p:sp>
      <p:sp>
        <p:nvSpPr>
          <p:cNvPr id="78" name="Rechteck 77">
            <a:extLst>
              <a:ext uri="{FF2B5EF4-FFF2-40B4-BE49-F238E27FC236}">
                <a16:creationId xmlns:a16="http://schemas.microsoft.com/office/drawing/2014/main" id="{1B2BEF14-5D74-23C1-49A0-3885A39560AA}"/>
              </a:ext>
            </a:extLst>
          </p:cNvPr>
          <p:cNvSpPr/>
          <p:nvPr/>
        </p:nvSpPr>
        <p:spPr>
          <a:xfrm>
            <a:off x="7938007" y="4386799"/>
            <a:ext cx="2034325" cy="213701"/>
          </a:xfrm>
          <a:prstGeom prst="rect">
            <a:avLst/>
          </a:prstGeom>
          <a:solidFill>
            <a:schemeClr val="bg1">
              <a:lumMod val="65000"/>
            </a:schemeClr>
          </a:solidFill>
          <a:ln w="6350" cap="flat" cmpd="sng" algn="ctr">
            <a:solidFill>
              <a:sysClr val="windowText" lastClr="000000"/>
            </a:solidFill>
            <a:prstDash val="solid"/>
            <a:miter lim="800000"/>
          </a:ln>
          <a:effectLst/>
        </p:spPr>
        <p:txBody>
          <a:bodyPr wrap="non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eaLnBrk="1" fontAlgn="auto" latinLnBrk="0" hangingPunct="1">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panose="020B0604020202020204" pitchFamily="34" charset="0"/>
                <a:ea typeface="CMU Sans Serif" panose="02000603000000000000" pitchFamily="2" charset="0"/>
                <a:cs typeface="Arial" panose="020B0604020202020204" pitchFamily="34" charset="0"/>
              </a:rPr>
              <a:t>Freshwater eutrophication</a:t>
            </a:r>
          </a:p>
        </p:txBody>
      </p:sp>
      <p:sp>
        <p:nvSpPr>
          <p:cNvPr id="79" name="Rechteck 78">
            <a:extLst>
              <a:ext uri="{FF2B5EF4-FFF2-40B4-BE49-F238E27FC236}">
                <a16:creationId xmlns:a16="http://schemas.microsoft.com/office/drawing/2014/main" id="{49B8129E-6F29-6228-176A-F6EFCB24BC9F}"/>
              </a:ext>
            </a:extLst>
          </p:cNvPr>
          <p:cNvSpPr/>
          <p:nvPr/>
        </p:nvSpPr>
        <p:spPr>
          <a:xfrm>
            <a:off x="7938007" y="4649999"/>
            <a:ext cx="2034325" cy="213701"/>
          </a:xfrm>
          <a:prstGeom prst="rect">
            <a:avLst/>
          </a:prstGeom>
          <a:solidFill>
            <a:schemeClr val="bg1">
              <a:lumMod val="65000"/>
            </a:schemeClr>
          </a:solidFill>
          <a:ln w="6350" cap="flat" cmpd="sng" algn="ctr">
            <a:solidFill>
              <a:sysClr val="windowText" lastClr="000000"/>
            </a:solidFill>
            <a:prstDash val="solid"/>
            <a:miter lim="800000"/>
          </a:ln>
          <a:effectLst/>
        </p:spPr>
        <p:txBody>
          <a:bodyPr wrap="non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eaLnBrk="1" fontAlgn="auto" latinLnBrk="0" hangingPunct="1">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panose="020B0604020202020204" pitchFamily="34" charset="0"/>
                <a:ea typeface="CMU Sans Serif" panose="02000603000000000000" pitchFamily="2" charset="0"/>
                <a:cs typeface="Arial" panose="020B0604020202020204" pitchFamily="34" charset="0"/>
              </a:rPr>
              <a:t>Marine eutrophication</a:t>
            </a:r>
          </a:p>
        </p:txBody>
      </p:sp>
      <p:sp>
        <p:nvSpPr>
          <p:cNvPr id="80" name="Rechteck 79">
            <a:extLst>
              <a:ext uri="{FF2B5EF4-FFF2-40B4-BE49-F238E27FC236}">
                <a16:creationId xmlns:a16="http://schemas.microsoft.com/office/drawing/2014/main" id="{5D041FEB-227D-1815-21F8-FBB2419261CA}"/>
              </a:ext>
            </a:extLst>
          </p:cNvPr>
          <p:cNvSpPr/>
          <p:nvPr/>
        </p:nvSpPr>
        <p:spPr>
          <a:xfrm>
            <a:off x="7938007" y="4915403"/>
            <a:ext cx="2034325" cy="213701"/>
          </a:xfrm>
          <a:prstGeom prst="rect">
            <a:avLst/>
          </a:prstGeom>
          <a:solidFill>
            <a:schemeClr val="bg1">
              <a:lumMod val="65000"/>
            </a:schemeClr>
          </a:solidFill>
          <a:ln w="6350" cap="flat" cmpd="sng" algn="ctr">
            <a:solidFill>
              <a:sysClr val="windowText" lastClr="000000"/>
            </a:solidFill>
            <a:prstDash val="solid"/>
            <a:miter lim="800000"/>
          </a:ln>
          <a:effectLst/>
        </p:spPr>
        <p:txBody>
          <a:bodyPr wrap="non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eaLnBrk="1" fontAlgn="auto" latinLnBrk="0" hangingPunct="1">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panose="020B0604020202020204" pitchFamily="34" charset="0"/>
                <a:ea typeface="CMU Sans Serif" panose="02000603000000000000" pitchFamily="2" charset="0"/>
                <a:cs typeface="Arial" panose="020B0604020202020204" pitchFamily="34" charset="0"/>
              </a:rPr>
              <a:t>Terrestrial ecotoxicity</a:t>
            </a:r>
          </a:p>
        </p:txBody>
      </p:sp>
      <p:sp>
        <p:nvSpPr>
          <p:cNvPr id="81" name="Rechteck 80">
            <a:extLst>
              <a:ext uri="{FF2B5EF4-FFF2-40B4-BE49-F238E27FC236}">
                <a16:creationId xmlns:a16="http://schemas.microsoft.com/office/drawing/2014/main" id="{DFD51272-2C8A-DF64-8745-63AA984B022E}"/>
              </a:ext>
            </a:extLst>
          </p:cNvPr>
          <p:cNvSpPr/>
          <p:nvPr/>
        </p:nvSpPr>
        <p:spPr>
          <a:xfrm>
            <a:off x="7938007" y="5178603"/>
            <a:ext cx="2034325" cy="213701"/>
          </a:xfrm>
          <a:prstGeom prst="rect">
            <a:avLst/>
          </a:prstGeom>
          <a:solidFill>
            <a:schemeClr val="bg1">
              <a:lumMod val="65000"/>
            </a:schemeClr>
          </a:solidFill>
          <a:ln w="6350" cap="flat" cmpd="sng" algn="ctr">
            <a:solidFill>
              <a:sysClr val="windowText" lastClr="000000"/>
            </a:solidFill>
            <a:prstDash val="solid"/>
            <a:miter lim="800000"/>
          </a:ln>
          <a:effectLst/>
        </p:spPr>
        <p:txBody>
          <a:bodyPr wrap="non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eaLnBrk="1" fontAlgn="auto" latinLnBrk="0" hangingPunct="1">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panose="020B0604020202020204" pitchFamily="34" charset="0"/>
                <a:ea typeface="CMU Sans Serif" panose="02000603000000000000" pitchFamily="2" charset="0"/>
                <a:cs typeface="Arial" panose="020B0604020202020204" pitchFamily="34" charset="0"/>
              </a:rPr>
              <a:t>Freshwater ecotoxicity</a:t>
            </a:r>
          </a:p>
        </p:txBody>
      </p:sp>
      <p:sp>
        <p:nvSpPr>
          <p:cNvPr id="82" name="Rechteck 81">
            <a:extLst>
              <a:ext uri="{FF2B5EF4-FFF2-40B4-BE49-F238E27FC236}">
                <a16:creationId xmlns:a16="http://schemas.microsoft.com/office/drawing/2014/main" id="{9D586312-2E45-0C1C-B32B-E85734EBF3B8}"/>
              </a:ext>
            </a:extLst>
          </p:cNvPr>
          <p:cNvSpPr/>
          <p:nvPr/>
        </p:nvSpPr>
        <p:spPr>
          <a:xfrm>
            <a:off x="7938007" y="5441549"/>
            <a:ext cx="2034325" cy="213701"/>
          </a:xfrm>
          <a:prstGeom prst="rect">
            <a:avLst/>
          </a:prstGeom>
          <a:solidFill>
            <a:schemeClr val="bg1">
              <a:lumMod val="65000"/>
            </a:schemeClr>
          </a:solidFill>
          <a:ln w="6350" cap="flat" cmpd="sng" algn="ctr">
            <a:solidFill>
              <a:sysClr val="windowText" lastClr="000000"/>
            </a:solidFill>
            <a:prstDash val="solid"/>
            <a:miter lim="800000"/>
          </a:ln>
          <a:effectLst/>
        </p:spPr>
        <p:txBody>
          <a:bodyPr wrap="non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eaLnBrk="1" fontAlgn="auto" latinLnBrk="0" hangingPunct="1">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panose="020B0604020202020204" pitchFamily="34" charset="0"/>
                <a:ea typeface="CMU Sans Serif" panose="02000603000000000000" pitchFamily="2" charset="0"/>
                <a:cs typeface="Arial" panose="020B0604020202020204" pitchFamily="34" charset="0"/>
              </a:rPr>
              <a:t>Marine ecotoxicity</a:t>
            </a:r>
          </a:p>
        </p:txBody>
      </p:sp>
      <p:sp>
        <p:nvSpPr>
          <p:cNvPr id="84" name="Rechteck 83">
            <a:extLst>
              <a:ext uri="{FF2B5EF4-FFF2-40B4-BE49-F238E27FC236}">
                <a16:creationId xmlns:a16="http://schemas.microsoft.com/office/drawing/2014/main" id="{80D56F20-637A-606E-505B-3F30BBBD3E70}"/>
              </a:ext>
            </a:extLst>
          </p:cNvPr>
          <p:cNvSpPr/>
          <p:nvPr/>
        </p:nvSpPr>
        <p:spPr>
          <a:xfrm>
            <a:off x="6725054" y="1306470"/>
            <a:ext cx="1100471" cy="355468"/>
          </a:xfrm>
          <a:prstGeom prst="rect">
            <a:avLst/>
          </a:prstGeom>
          <a:solidFill>
            <a:sysClr val="window" lastClr="FFFFFF">
              <a:lumMod val="75000"/>
            </a:sysClr>
          </a:solidFill>
          <a:ln w="6350" cap="flat" cmpd="sng" algn="ctr">
            <a:solidFill>
              <a:sysClr val="windowText" lastClr="000000"/>
            </a:solidFill>
            <a:prstDash val="solid"/>
            <a:miter lim="800000"/>
          </a:ln>
          <a:effectLst/>
        </p:spPr>
        <p:txBody>
          <a:bodyPr wrap="none" lIns="0" tIns="2880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eaLnBrk="1" fontAlgn="auto" latinLnBrk="0" hangingPunct="1">
              <a:lnSpc>
                <a:spcPts val="12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black"/>
                </a:solidFill>
                <a:effectLst/>
                <a:uLnTx/>
                <a:uFillTx/>
                <a:latin typeface="Arial" panose="020B0604020202020204" pitchFamily="34" charset="0"/>
                <a:ea typeface="CMU Sans Serif" panose="02000603000000000000" pitchFamily="2" charset="0"/>
                <a:cs typeface="Arial" panose="020B0604020202020204" pitchFamily="34" charset="0"/>
              </a:rPr>
              <a:t>Charac</a:t>
            </a:r>
            <a:r>
              <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CMU Sans Serif" panose="02000603000000000000" pitchFamily="2" charset="0"/>
                <a:cs typeface="Arial" panose="020B0604020202020204" pitchFamily="34" charset="0"/>
              </a:rPr>
              <a:t>-</a:t>
            </a:r>
            <a:br>
              <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CMU Sans Serif" panose="02000603000000000000" pitchFamily="2" charset="0"/>
                <a:cs typeface="Arial" panose="020B0604020202020204" pitchFamily="34" charset="0"/>
              </a:rPr>
            </a:br>
            <a:r>
              <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CMU Sans Serif" panose="02000603000000000000" pitchFamily="2" charset="0"/>
                <a:cs typeface="Arial" panose="020B0604020202020204" pitchFamily="34" charset="0"/>
              </a:rPr>
              <a:t>terization</a:t>
            </a:r>
          </a:p>
        </p:txBody>
      </p:sp>
      <p:sp>
        <p:nvSpPr>
          <p:cNvPr id="85" name="Rechteck 84">
            <a:extLst>
              <a:ext uri="{FF2B5EF4-FFF2-40B4-BE49-F238E27FC236}">
                <a16:creationId xmlns:a16="http://schemas.microsoft.com/office/drawing/2014/main" id="{EC4CB8D8-9C8F-FA04-1D51-8DC69CBE6345}"/>
              </a:ext>
            </a:extLst>
          </p:cNvPr>
          <p:cNvSpPr/>
          <p:nvPr/>
        </p:nvSpPr>
        <p:spPr>
          <a:xfrm>
            <a:off x="7933077" y="3331440"/>
            <a:ext cx="2034325" cy="213701"/>
          </a:xfrm>
          <a:prstGeom prst="rect">
            <a:avLst/>
          </a:prstGeom>
          <a:solidFill>
            <a:srgbClr val="CCCCFF"/>
          </a:solidFill>
          <a:ln w="6350" cap="flat" cmpd="sng" algn="ctr">
            <a:solidFill>
              <a:sysClr val="windowText" lastClr="000000"/>
            </a:solidFill>
            <a:prstDash val="solid"/>
            <a:miter lim="800000"/>
          </a:ln>
          <a:effectLst/>
        </p:spPr>
        <p:txBody>
          <a:bodyPr wrap="non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eaLnBrk="1" fontAlgn="auto" latinLnBrk="0" hangingPunct="1">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panose="020B0604020202020204" pitchFamily="34" charset="0"/>
                <a:ea typeface="CMU Sans Serif" panose="02000603000000000000" pitchFamily="2" charset="0"/>
                <a:cs typeface="Arial" panose="020B0604020202020204" pitchFamily="34" charset="0"/>
              </a:rPr>
              <a:t>Climate change</a:t>
            </a:r>
          </a:p>
        </p:txBody>
      </p:sp>
      <p:grpSp>
        <p:nvGrpSpPr>
          <p:cNvPr id="88" name="Gruppieren 87">
            <a:extLst>
              <a:ext uri="{FF2B5EF4-FFF2-40B4-BE49-F238E27FC236}">
                <a16:creationId xmlns:a16="http://schemas.microsoft.com/office/drawing/2014/main" id="{169F02FE-B9B9-80C1-89F2-D0C52C585312}"/>
              </a:ext>
            </a:extLst>
          </p:cNvPr>
          <p:cNvGrpSpPr/>
          <p:nvPr/>
        </p:nvGrpSpPr>
        <p:grpSpPr>
          <a:xfrm>
            <a:off x="6514715" y="3224220"/>
            <a:ext cx="1407384" cy="1435507"/>
            <a:chOff x="7542300" y="2972311"/>
            <a:chExt cx="998616" cy="1499245"/>
          </a:xfrm>
        </p:grpSpPr>
        <p:cxnSp>
          <p:nvCxnSpPr>
            <p:cNvPr id="89" name="Gerade Verbindung mit Pfeil 88">
              <a:extLst>
                <a:ext uri="{FF2B5EF4-FFF2-40B4-BE49-F238E27FC236}">
                  <a16:creationId xmlns:a16="http://schemas.microsoft.com/office/drawing/2014/main" id="{58DD8594-0E13-F74A-A49E-180B01FBD1DD}"/>
                </a:ext>
              </a:extLst>
            </p:cNvPr>
            <p:cNvCxnSpPr>
              <a:cxnSpLocks/>
              <a:stCxn id="31" idx="3"/>
            </p:cNvCxnSpPr>
            <p:nvPr/>
          </p:nvCxnSpPr>
          <p:spPr>
            <a:xfrm>
              <a:off x="7542304" y="3270101"/>
              <a:ext cx="625484" cy="3107"/>
            </a:xfrm>
            <a:prstGeom prst="straightConnector1">
              <a:avLst/>
            </a:prstGeom>
            <a:noFill/>
            <a:ln w="6350" cap="flat" cmpd="sng" algn="ctr">
              <a:solidFill>
                <a:sysClr val="windowText" lastClr="000000"/>
              </a:solidFill>
              <a:prstDash val="solid"/>
              <a:miter lim="800000"/>
              <a:headEnd w="sm" len="sm"/>
              <a:tailEnd type="triangle" w="sm" len="sm"/>
            </a:ln>
            <a:effectLst/>
          </p:spPr>
        </p:cxnSp>
        <p:cxnSp>
          <p:nvCxnSpPr>
            <p:cNvPr id="90" name="Gerade Verbindung mit Pfeil 89">
              <a:extLst>
                <a:ext uri="{FF2B5EF4-FFF2-40B4-BE49-F238E27FC236}">
                  <a16:creationId xmlns:a16="http://schemas.microsoft.com/office/drawing/2014/main" id="{6827F4C7-3FFC-5EF9-D9B8-74C7660F3CE1}"/>
                </a:ext>
              </a:extLst>
            </p:cNvPr>
            <p:cNvCxnSpPr>
              <a:cxnSpLocks/>
              <a:stCxn id="32" idx="3"/>
            </p:cNvCxnSpPr>
            <p:nvPr/>
          </p:nvCxnSpPr>
          <p:spPr>
            <a:xfrm>
              <a:off x="7542304" y="3538298"/>
              <a:ext cx="625484" cy="4150"/>
            </a:xfrm>
            <a:prstGeom prst="straightConnector1">
              <a:avLst/>
            </a:prstGeom>
            <a:noFill/>
            <a:ln w="6350" cap="flat" cmpd="sng" algn="ctr">
              <a:solidFill>
                <a:sysClr val="windowText" lastClr="000000"/>
              </a:solidFill>
              <a:prstDash val="solid"/>
              <a:miter lim="800000"/>
              <a:headEnd w="sm" len="sm"/>
              <a:tailEnd type="triangle" w="sm" len="sm"/>
            </a:ln>
            <a:effectLst/>
          </p:spPr>
        </p:cxnSp>
        <p:cxnSp>
          <p:nvCxnSpPr>
            <p:cNvPr id="91" name="Gerade Verbindung mit Pfeil 90">
              <a:extLst>
                <a:ext uri="{FF2B5EF4-FFF2-40B4-BE49-F238E27FC236}">
                  <a16:creationId xmlns:a16="http://schemas.microsoft.com/office/drawing/2014/main" id="{3FEC7EBD-54A1-3C21-A264-46FAD3A17F0D}"/>
                </a:ext>
              </a:extLst>
            </p:cNvPr>
            <p:cNvCxnSpPr>
              <a:cxnSpLocks/>
              <a:stCxn id="33" idx="3"/>
            </p:cNvCxnSpPr>
            <p:nvPr/>
          </p:nvCxnSpPr>
          <p:spPr>
            <a:xfrm>
              <a:off x="7542304" y="3806496"/>
              <a:ext cx="625304" cy="5195"/>
            </a:xfrm>
            <a:prstGeom prst="straightConnector1">
              <a:avLst/>
            </a:prstGeom>
            <a:noFill/>
            <a:ln w="6350" cap="flat" cmpd="sng" algn="ctr">
              <a:solidFill>
                <a:sysClr val="windowText" lastClr="000000"/>
              </a:solidFill>
              <a:prstDash val="solid"/>
              <a:miter lim="800000"/>
              <a:headEnd w="sm" len="sm"/>
              <a:tailEnd type="triangle" w="sm" len="sm"/>
            </a:ln>
            <a:effectLst/>
          </p:spPr>
        </p:cxnSp>
        <p:cxnSp>
          <p:nvCxnSpPr>
            <p:cNvPr id="92" name="Gerade Verbindung mit Pfeil 91">
              <a:extLst>
                <a:ext uri="{FF2B5EF4-FFF2-40B4-BE49-F238E27FC236}">
                  <a16:creationId xmlns:a16="http://schemas.microsoft.com/office/drawing/2014/main" id="{4A9BA598-D8B8-0886-8A69-74E7EECEBCC0}"/>
                </a:ext>
              </a:extLst>
            </p:cNvPr>
            <p:cNvCxnSpPr>
              <a:cxnSpLocks/>
              <a:stCxn id="34" idx="3"/>
            </p:cNvCxnSpPr>
            <p:nvPr/>
          </p:nvCxnSpPr>
          <p:spPr>
            <a:xfrm>
              <a:off x="7542300" y="4074693"/>
              <a:ext cx="625486" cy="6239"/>
            </a:xfrm>
            <a:prstGeom prst="straightConnector1">
              <a:avLst/>
            </a:prstGeom>
            <a:noFill/>
            <a:ln w="6350" cap="flat" cmpd="sng" algn="ctr">
              <a:solidFill>
                <a:sysClr val="windowText" lastClr="000000"/>
              </a:solidFill>
              <a:prstDash val="solid"/>
              <a:miter lim="800000"/>
              <a:headEnd w="sm" len="sm"/>
              <a:tailEnd type="triangle" w="sm" len="sm"/>
            </a:ln>
            <a:effectLst/>
          </p:spPr>
        </p:cxnSp>
        <p:sp>
          <p:nvSpPr>
            <p:cNvPr id="93" name="Rechteck 92">
              <a:extLst>
                <a:ext uri="{FF2B5EF4-FFF2-40B4-BE49-F238E27FC236}">
                  <a16:creationId xmlns:a16="http://schemas.microsoft.com/office/drawing/2014/main" id="{0A0BCB20-D672-839A-FA05-0D44BFBABF19}"/>
                </a:ext>
              </a:extLst>
            </p:cNvPr>
            <p:cNvSpPr/>
            <p:nvPr/>
          </p:nvSpPr>
          <p:spPr>
            <a:xfrm>
              <a:off x="7651955" y="3740217"/>
              <a:ext cx="421200" cy="134621"/>
            </a:xfrm>
            <a:prstGeom prst="rect">
              <a:avLst/>
            </a:prstGeom>
            <a:solidFill>
              <a:srgbClr val="F2F2F2">
                <a:alpha val="85000"/>
              </a:srgbClr>
            </a:solidFill>
            <a:ln w="12700" cap="flat" cmpd="sng" algn="ctr">
              <a:noFill/>
              <a:prstDash val="solid"/>
              <a:miter lim="800000"/>
            </a:ln>
            <a:effectLst/>
          </p:spPr>
          <p:txBody>
            <a:bodyPr wrap="non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eaLnBrk="1" fontAlgn="auto" latinLnBrk="0" hangingPunct="1">
                <a:spcBef>
                  <a:spcPts val="0"/>
                </a:spcBef>
                <a:spcAft>
                  <a:spcPts val="0"/>
                </a:spcAft>
                <a:buClrTx/>
                <a:buSzTx/>
                <a:buFontTx/>
                <a:buNone/>
                <a:tabLst/>
                <a:defRPr/>
              </a:pPr>
              <a:r>
                <a:rPr lang="en-US" sz="1600" b="0" i="0" dirty="0">
                  <a:solidFill>
                    <a:srgbClr val="202122"/>
                  </a:solidFill>
                  <a:effectLst/>
                  <a:latin typeface="Arial" panose="020B0604020202020204" pitchFamily="34" charset="0"/>
                  <a:cs typeface="Arial" panose="020B0604020202020204" pitchFamily="34" charset="0"/>
                </a:rPr>
                <a:t>× </a:t>
              </a:r>
              <a:r>
                <a:rPr kumimoji="0" lang="en-US" sz="1600" b="0" i="0" u="none" strike="noStrike" kern="0" cap="none" spc="0" normalizeH="0" baseline="0" noProof="0" dirty="0">
                  <a:ln>
                    <a:noFill/>
                  </a:ln>
                  <a:solidFill>
                    <a:sysClr val="windowText" lastClr="000000"/>
                  </a:solidFill>
                  <a:effectLst/>
                  <a:uLnTx/>
                  <a:uFillTx/>
                  <a:latin typeface="Arial" panose="020B0604020202020204" pitchFamily="34" charset="0"/>
                  <a:ea typeface="CMU Sans Serif" panose="02000603000000000000" pitchFamily="2" charset="0"/>
                  <a:cs typeface="Arial" panose="020B0604020202020204" pitchFamily="34" charset="0"/>
                </a:rPr>
                <a:t>298</a:t>
              </a:r>
            </a:p>
          </p:txBody>
        </p:sp>
        <p:sp>
          <p:nvSpPr>
            <p:cNvPr id="94" name="Rechteck 93">
              <a:extLst>
                <a:ext uri="{FF2B5EF4-FFF2-40B4-BE49-F238E27FC236}">
                  <a16:creationId xmlns:a16="http://schemas.microsoft.com/office/drawing/2014/main" id="{204E949B-9C52-1F73-8639-8FEDA39B97E5}"/>
                </a:ext>
              </a:extLst>
            </p:cNvPr>
            <p:cNvSpPr/>
            <p:nvPr/>
          </p:nvSpPr>
          <p:spPr>
            <a:xfrm>
              <a:off x="7691555" y="3478689"/>
              <a:ext cx="342000" cy="134621"/>
            </a:xfrm>
            <a:prstGeom prst="rect">
              <a:avLst/>
            </a:prstGeom>
            <a:solidFill>
              <a:srgbClr val="F2F2F2">
                <a:alpha val="85000"/>
              </a:srgbClr>
            </a:solidFill>
            <a:ln w="12700" cap="flat" cmpd="sng" algn="ctr">
              <a:noFill/>
              <a:prstDash val="solid"/>
              <a:miter lim="800000"/>
            </a:ln>
            <a:effectLst/>
          </p:spPr>
          <p:txBody>
            <a:bodyPr wrap="non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eaLnBrk="1" fontAlgn="auto" latinLnBrk="0" hangingPunct="1">
                <a:spcBef>
                  <a:spcPts val="0"/>
                </a:spcBef>
                <a:spcAft>
                  <a:spcPts val="0"/>
                </a:spcAft>
                <a:buClrTx/>
                <a:buSzTx/>
                <a:buFontTx/>
                <a:buNone/>
                <a:tabLst/>
                <a:defRPr/>
              </a:pPr>
              <a:r>
                <a:rPr lang="en-US" sz="1600" b="0" i="0" dirty="0">
                  <a:solidFill>
                    <a:srgbClr val="202122"/>
                  </a:solidFill>
                  <a:effectLst/>
                  <a:latin typeface="Arial" panose="020B0604020202020204" pitchFamily="34" charset="0"/>
                  <a:cs typeface="Arial" panose="020B0604020202020204" pitchFamily="34" charset="0"/>
                </a:rPr>
                <a:t>× </a:t>
              </a:r>
              <a:r>
                <a:rPr kumimoji="0" lang="en-US" sz="1600" b="0" i="0" u="none" strike="noStrike" kern="0" cap="none" spc="0" normalizeH="0" baseline="0" noProof="0" dirty="0">
                  <a:ln>
                    <a:noFill/>
                  </a:ln>
                  <a:solidFill>
                    <a:sysClr val="windowText" lastClr="000000"/>
                  </a:solidFill>
                  <a:effectLst/>
                  <a:uLnTx/>
                  <a:uFillTx/>
                  <a:latin typeface="Arial" panose="020B0604020202020204" pitchFamily="34" charset="0"/>
                  <a:ea typeface="CMU Sans Serif" panose="02000603000000000000" pitchFamily="2" charset="0"/>
                  <a:cs typeface="Arial" panose="020B0604020202020204" pitchFamily="34" charset="0"/>
                </a:rPr>
                <a:t>36</a:t>
              </a:r>
            </a:p>
          </p:txBody>
        </p:sp>
        <p:sp>
          <p:nvSpPr>
            <p:cNvPr id="95" name="Rechteck 94">
              <a:extLst>
                <a:ext uri="{FF2B5EF4-FFF2-40B4-BE49-F238E27FC236}">
                  <a16:creationId xmlns:a16="http://schemas.microsoft.com/office/drawing/2014/main" id="{96E477DB-054E-AF50-3E42-5C82AC6E3169}"/>
                </a:ext>
              </a:extLst>
            </p:cNvPr>
            <p:cNvSpPr/>
            <p:nvPr/>
          </p:nvSpPr>
          <p:spPr>
            <a:xfrm>
              <a:off x="7745555" y="3206108"/>
              <a:ext cx="234000" cy="134621"/>
            </a:xfrm>
            <a:prstGeom prst="rect">
              <a:avLst/>
            </a:prstGeom>
            <a:solidFill>
              <a:srgbClr val="F2F2F2">
                <a:alpha val="85000"/>
              </a:srgbClr>
            </a:solidFill>
            <a:ln w="12700" cap="flat" cmpd="sng" algn="ctr">
              <a:noFill/>
              <a:prstDash val="solid"/>
              <a:miter lim="800000"/>
            </a:ln>
            <a:effectLst/>
          </p:spPr>
          <p:txBody>
            <a:bodyPr wrap="non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eaLnBrk="1" fontAlgn="auto" latinLnBrk="0" hangingPunct="1">
                <a:spcBef>
                  <a:spcPts val="0"/>
                </a:spcBef>
                <a:spcAft>
                  <a:spcPts val="0"/>
                </a:spcAft>
                <a:buClrTx/>
                <a:buSzTx/>
                <a:buFontTx/>
                <a:buNone/>
                <a:tabLst/>
                <a:defRPr/>
              </a:pPr>
              <a:r>
                <a:rPr lang="en-US" sz="1600" b="0" i="0" dirty="0">
                  <a:solidFill>
                    <a:srgbClr val="202122"/>
                  </a:solidFill>
                  <a:effectLst/>
                  <a:latin typeface="Arial" panose="020B0604020202020204" pitchFamily="34" charset="0"/>
                  <a:cs typeface="Arial" panose="020B0604020202020204" pitchFamily="34" charset="0"/>
                </a:rPr>
                <a:t>× </a:t>
              </a:r>
              <a:r>
                <a:rPr kumimoji="0" lang="en-US" sz="1600" b="0" i="0" u="none" strike="noStrike" kern="0" cap="none" spc="0" normalizeH="0" baseline="0" noProof="0" dirty="0">
                  <a:ln>
                    <a:noFill/>
                  </a:ln>
                  <a:solidFill>
                    <a:sysClr val="windowText" lastClr="000000"/>
                  </a:solidFill>
                  <a:effectLst/>
                  <a:uLnTx/>
                  <a:uFillTx/>
                  <a:latin typeface="Arial" panose="020B0604020202020204" pitchFamily="34" charset="0"/>
                  <a:ea typeface="CMU Sans Serif" panose="02000603000000000000" pitchFamily="2" charset="0"/>
                  <a:cs typeface="Arial" panose="020B0604020202020204" pitchFamily="34" charset="0"/>
                </a:rPr>
                <a:t>1</a:t>
              </a:r>
            </a:p>
          </p:txBody>
        </p:sp>
        <p:sp>
          <p:nvSpPr>
            <p:cNvPr id="96" name="Rechteck 95">
              <a:extLst>
                <a:ext uri="{FF2B5EF4-FFF2-40B4-BE49-F238E27FC236}">
                  <a16:creationId xmlns:a16="http://schemas.microsoft.com/office/drawing/2014/main" id="{FF13EEA7-F2A1-3FBF-0651-BFF7EBFC09E2}"/>
                </a:ext>
              </a:extLst>
            </p:cNvPr>
            <p:cNvSpPr/>
            <p:nvPr/>
          </p:nvSpPr>
          <p:spPr>
            <a:xfrm rot="16200000">
              <a:off x="7548888" y="3595934"/>
              <a:ext cx="1499245" cy="252000"/>
            </a:xfrm>
            <a:prstGeom prst="rect">
              <a:avLst/>
            </a:prstGeom>
            <a:solidFill>
              <a:sysClr val="window" lastClr="FFFFFF">
                <a:lumMod val="85000"/>
              </a:sysClr>
            </a:solidFill>
            <a:ln w="12700" cap="flat" cmpd="sng" algn="ctr">
              <a:noFill/>
              <a:prstDash val="solid"/>
              <a:miter lim="800000"/>
            </a:ln>
            <a:effectLst/>
          </p:spPr>
          <p:txBody>
            <a:bodyPr wrap="non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eaLnBrk="1" fontAlgn="auto" latinLnBrk="0" hangingPunct="1">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Arial" panose="020B0604020202020204" pitchFamily="34" charset="0"/>
                  <a:ea typeface="CMU Sans Serif" panose="02000603000000000000" pitchFamily="2" charset="0"/>
                  <a:cs typeface="Arial" panose="020B0604020202020204" pitchFamily="34" charset="0"/>
                </a:rPr>
                <a:t>197 kg  CO</a:t>
              </a:r>
              <a:r>
                <a:rPr kumimoji="0" lang="en-US" sz="1600" b="0" i="0" u="none" strike="noStrike" kern="0" cap="none" spc="0" normalizeH="0" baseline="-25000" noProof="0" dirty="0">
                  <a:ln>
                    <a:noFill/>
                  </a:ln>
                  <a:solidFill>
                    <a:sysClr val="windowText" lastClr="000000"/>
                  </a:solidFill>
                  <a:effectLst/>
                  <a:uLnTx/>
                  <a:uFillTx/>
                  <a:latin typeface="Arial" panose="020B0604020202020204" pitchFamily="34" charset="0"/>
                  <a:ea typeface="CMU Sans Serif" panose="02000603000000000000" pitchFamily="2" charset="0"/>
                  <a:cs typeface="Arial" panose="020B0604020202020204" pitchFamily="34" charset="0"/>
                </a:rPr>
                <a:t>2</a:t>
              </a:r>
              <a:r>
                <a:rPr kumimoji="0" lang="en-US" sz="1600" b="0" i="0" u="none" strike="noStrike" kern="0" cap="none" spc="0" normalizeH="0" baseline="0" noProof="0" dirty="0">
                  <a:ln>
                    <a:noFill/>
                  </a:ln>
                  <a:solidFill>
                    <a:sysClr val="windowText" lastClr="000000"/>
                  </a:solidFill>
                  <a:effectLst/>
                  <a:uLnTx/>
                  <a:uFillTx/>
                  <a:latin typeface="Arial" panose="020B0604020202020204" pitchFamily="34" charset="0"/>
                  <a:ea typeface="CMU Sans Serif" panose="02000603000000000000" pitchFamily="2" charset="0"/>
                  <a:cs typeface="Arial" panose="020B0604020202020204" pitchFamily="34" charset="0"/>
                </a:rPr>
                <a:t> eq</a:t>
              </a:r>
            </a:p>
          </p:txBody>
        </p:sp>
        <p:cxnSp>
          <p:nvCxnSpPr>
            <p:cNvPr id="97" name="Gerade Verbindung mit Pfeil 96">
              <a:extLst>
                <a:ext uri="{FF2B5EF4-FFF2-40B4-BE49-F238E27FC236}">
                  <a16:creationId xmlns:a16="http://schemas.microsoft.com/office/drawing/2014/main" id="{1299C708-B3C0-6864-814B-0CEA8A48A7A5}"/>
                </a:ext>
              </a:extLst>
            </p:cNvPr>
            <p:cNvCxnSpPr>
              <a:cxnSpLocks/>
            </p:cNvCxnSpPr>
            <p:nvPr/>
          </p:nvCxnSpPr>
          <p:spPr>
            <a:xfrm>
              <a:off x="8432275" y="3213175"/>
              <a:ext cx="108641" cy="0"/>
            </a:xfrm>
            <a:prstGeom prst="straightConnector1">
              <a:avLst/>
            </a:prstGeom>
            <a:noFill/>
            <a:ln w="6350" cap="flat" cmpd="sng" algn="ctr">
              <a:solidFill>
                <a:sysClr val="windowText" lastClr="000000"/>
              </a:solidFill>
              <a:prstDash val="solid"/>
              <a:miter lim="800000"/>
              <a:headEnd w="sm" len="sm"/>
              <a:tailEnd type="triangle" w="sm" len="sm"/>
            </a:ln>
            <a:effectLst/>
          </p:spPr>
        </p:cxnSp>
      </p:grpSp>
      <p:sp>
        <p:nvSpPr>
          <p:cNvPr id="9" name="Textfeld 8">
            <a:extLst>
              <a:ext uri="{FF2B5EF4-FFF2-40B4-BE49-F238E27FC236}">
                <a16:creationId xmlns:a16="http://schemas.microsoft.com/office/drawing/2014/main" id="{42C7A48E-3EDF-0CD0-A62D-205EC79E4D8B}"/>
              </a:ext>
            </a:extLst>
          </p:cNvPr>
          <p:cNvSpPr txBox="1"/>
          <p:nvPr/>
        </p:nvSpPr>
        <p:spPr>
          <a:xfrm>
            <a:off x="11611992" y="6573915"/>
            <a:ext cx="443884" cy="246221"/>
          </a:xfrm>
          <a:prstGeom prst="rect">
            <a:avLst/>
          </a:prstGeom>
          <a:noFill/>
        </p:spPr>
        <p:txBody>
          <a:bodyPr wrap="square" rtlCol="0">
            <a:spAutoFit/>
          </a:bodyPr>
          <a:lstStyle/>
          <a:p>
            <a:r>
              <a:rPr lang="de-DE" sz="1000" dirty="0">
                <a:solidFill>
                  <a:schemeClr val="bg1"/>
                </a:solidFill>
                <a:latin typeface="Arial" panose="020B0604020202020204" pitchFamily="34" charset="0"/>
                <a:cs typeface="Arial" panose="020B0604020202020204" pitchFamily="34" charset="0"/>
              </a:rPr>
              <a:t>8</a:t>
            </a:r>
          </a:p>
        </p:txBody>
      </p:sp>
      <p:sp>
        <p:nvSpPr>
          <p:cNvPr id="56" name="Rechteck 55">
            <a:extLst>
              <a:ext uri="{FF2B5EF4-FFF2-40B4-BE49-F238E27FC236}">
                <a16:creationId xmlns:a16="http://schemas.microsoft.com/office/drawing/2014/main" id="{7EB7FA9B-62C6-9322-3E9B-886FFB7930CF}"/>
              </a:ext>
            </a:extLst>
          </p:cNvPr>
          <p:cNvSpPr/>
          <p:nvPr/>
        </p:nvSpPr>
        <p:spPr>
          <a:xfrm>
            <a:off x="184702" y="1055128"/>
            <a:ext cx="9844726" cy="5444061"/>
          </a:xfrm>
          <a:prstGeom prst="rect">
            <a:avLst/>
          </a:prstGeom>
          <a:noFill/>
          <a:ln w="19050">
            <a:solidFill>
              <a:srgbClr val="CCCC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28" name="Rechteck 127">
            <a:extLst>
              <a:ext uri="{FF2B5EF4-FFF2-40B4-BE49-F238E27FC236}">
                <a16:creationId xmlns:a16="http://schemas.microsoft.com/office/drawing/2014/main" id="{3DBC52B1-66BE-0505-D488-3D72000E2BE3}"/>
              </a:ext>
            </a:extLst>
          </p:cNvPr>
          <p:cNvSpPr/>
          <p:nvPr/>
        </p:nvSpPr>
        <p:spPr>
          <a:xfrm>
            <a:off x="10116972" y="1055293"/>
            <a:ext cx="1994284" cy="5445755"/>
          </a:xfrm>
          <a:prstGeom prst="rect">
            <a:avLst/>
          </a:prstGeom>
          <a:solidFill>
            <a:sysClr val="window" lastClr="FFFFFF">
              <a:lumMod val="95000"/>
            </a:sysClr>
          </a:solidFill>
          <a:ln w="19050" cap="flat" cmpd="sng" algn="ctr">
            <a:solidFill>
              <a:srgbClr val="CCCCFF"/>
            </a:solidFill>
            <a:prstDash val="solid"/>
            <a:miter lim="800000"/>
          </a:ln>
          <a:effectLst/>
        </p:spPr>
        <p:txBody>
          <a:bodyPr wrap="none" lIns="0" tIns="36000" rIns="0" bIns="0"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eaLnBrk="1" fontAlgn="auto" latinLnBrk="0" hangingPunct="1">
              <a:lnSpc>
                <a:spcPts val="12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black"/>
              </a:solidFill>
              <a:effectLst/>
              <a:uLnTx/>
              <a:uFillTx/>
              <a:latin typeface="Arial" panose="020B0604020202020204" pitchFamily="34" charset="0"/>
              <a:ea typeface="CMU Sans Serif" panose="02000603000000000000" pitchFamily="2" charset="0"/>
              <a:cs typeface="Arial" panose="020B0604020202020204" pitchFamily="34" charset="0"/>
            </a:endParaRPr>
          </a:p>
        </p:txBody>
      </p:sp>
      <p:sp>
        <p:nvSpPr>
          <p:cNvPr id="129" name="Textfeld 128">
            <a:extLst>
              <a:ext uri="{FF2B5EF4-FFF2-40B4-BE49-F238E27FC236}">
                <a16:creationId xmlns:a16="http://schemas.microsoft.com/office/drawing/2014/main" id="{F5716CBC-D17E-87A8-E7B2-AB383D907AD8}"/>
              </a:ext>
            </a:extLst>
          </p:cNvPr>
          <p:cNvSpPr txBox="1"/>
          <p:nvPr/>
        </p:nvSpPr>
        <p:spPr>
          <a:xfrm>
            <a:off x="10116972" y="1022133"/>
            <a:ext cx="2567302" cy="338554"/>
          </a:xfrm>
          <a:prstGeom prst="rect">
            <a:avLst/>
          </a:prstGeom>
          <a:noFill/>
        </p:spPr>
        <p:txBody>
          <a:bodyPr wrap="square" rtlCol="0">
            <a:spAutoFit/>
          </a:bodyPr>
          <a:lstStyle/>
          <a:p>
            <a:r>
              <a:rPr kumimoji="0" lang="en-US" sz="1600" b="1" i="0" u="none" strike="noStrike" kern="0" cap="none" spc="0" normalizeH="0" baseline="0" noProof="0" dirty="0">
                <a:ln>
                  <a:noFill/>
                </a:ln>
                <a:solidFill>
                  <a:srgbClr val="CCCCFF"/>
                </a:solidFill>
                <a:effectLst/>
                <a:uLnTx/>
                <a:uFillTx/>
                <a:latin typeface="Arial" panose="020B0604020202020204" pitchFamily="34" charset="0"/>
                <a:ea typeface="CMU Sans Serif" panose="02000603000000000000" pitchFamily="2" charset="0"/>
                <a:cs typeface="Arial" panose="020B0604020202020204" pitchFamily="34" charset="0"/>
              </a:rPr>
              <a:t>T C A </a:t>
            </a:r>
            <a:endParaRPr kumimoji="0" lang="en-US" sz="1600" b="0" i="0" u="none" strike="noStrike" kern="0" cap="none" spc="0" normalizeH="0" baseline="0" noProof="0" dirty="0">
              <a:ln>
                <a:noFill/>
              </a:ln>
              <a:solidFill>
                <a:srgbClr val="CCCCFF"/>
              </a:solidFill>
              <a:effectLst/>
              <a:uLnTx/>
              <a:uFillTx/>
              <a:latin typeface="Arial" panose="020B0604020202020204" pitchFamily="34" charset="0"/>
              <a:ea typeface="CMU Sans Serif" panose="02000603000000000000" pitchFamily="2" charset="0"/>
              <a:cs typeface="Arial" panose="020B0604020202020204" pitchFamily="34" charset="0"/>
            </a:endParaRPr>
          </a:p>
        </p:txBody>
      </p:sp>
      <p:sp>
        <p:nvSpPr>
          <p:cNvPr id="130" name="Rechteck 129">
            <a:extLst>
              <a:ext uri="{FF2B5EF4-FFF2-40B4-BE49-F238E27FC236}">
                <a16:creationId xmlns:a16="http://schemas.microsoft.com/office/drawing/2014/main" id="{647D7FE4-545A-032C-9832-F1A3A3B3C2B8}"/>
              </a:ext>
            </a:extLst>
          </p:cNvPr>
          <p:cNvSpPr/>
          <p:nvPr/>
        </p:nvSpPr>
        <p:spPr>
          <a:xfrm rot="16200000">
            <a:off x="9527932" y="4001248"/>
            <a:ext cx="4586669" cy="270924"/>
          </a:xfrm>
          <a:prstGeom prst="rect">
            <a:avLst/>
          </a:prstGeom>
          <a:solidFill>
            <a:srgbClr val="CCCCFF"/>
          </a:solidFill>
          <a:ln w="12700" cap="flat" cmpd="sng" algn="ctr">
            <a:noFill/>
            <a:prstDash val="solid"/>
            <a:miter lim="800000"/>
          </a:ln>
          <a:effectLst/>
        </p:spPr>
        <p:txBody>
          <a:bodyPr wrap="none" lIns="0" tIns="0" rIns="0" bIns="0" rtlCol="0"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eaLnBrk="1" fontAlgn="auto" latinLnBrk="0" hangingPunct="1">
              <a:lnSpc>
                <a:spcPts val="12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bg1"/>
                </a:solidFill>
                <a:effectLst/>
                <a:uLnTx/>
                <a:uFillTx/>
                <a:latin typeface="Arial" panose="020B0604020202020204" pitchFamily="34" charset="0"/>
                <a:ea typeface="CMU Sans Serif" panose="02000603000000000000" pitchFamily="2" charset="0"/>
                <a:cs typeface="Arial" panose="020B0604020202020204" pitchFamily="34" charset="0"/>
              </a:rPr>
              <a:t>Total external costs</a:t>
            </a:r>
          </a:p>
        </p:txBody>
      </p:sp>
      <p:sp>
        <p:nvSpPr>
          <p:cNvPr id="131" name="Rechteck 130">
            <a:extLst>
              <a:ext uri="{FF2B5EF4-FFF2-40B4-BE49-F238E27FC236}">
                <a16:creationId xmlns:a16="http://schemas.microsoft.com/office/drawing/2014/main" id="{4633849C-4A1B-9B54-1143-0FEE2644A203}"/>
              </a:ext>
            </a:extLst>
          </p:cNvPr>
          <p:cNvSpPr/>
          <p:nvPr/>
        </p:nvSpPr>
        <p:spPr>
          <a:xfrm rot="16200000">
            <a:off x="10833451" y="2158827"/>
            <a:ext cx="1975636" cy="270922"/>
          </a:xfrm>
          <a:prstGeom prst="rect">
            <a:avLst/>
          </a:prstGeom>
          <a:solidFill>
            <a:srgbClr val="CCCCFF"/>
          </a:solidFill>
          <a:ln w="12700" cap="flat" cmpd="sng" algn="ctr">
            <a:noFill/>
            <a:prstDash val="solid"/>
            <a:miter lim="800000"/>
          </a:ln>
          <a:effectLst/>
        </p:spPr>
        <p:txBody>
          <a:bodyPr wrap="non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457200" eaLnBrk="1" fontAlgn="auto" latinLnBrk="0" hangingPunct="1">
              <a:lnSpc>
                <a:spcPts val="12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Text" lastClr="000000"/>
              </a:solidFill>
              <a:effectLst/>
              <a:uLnTx/>
              <a:uFillTx/>
              <a:latin typeface="Arial" panose="020B0604020202020204" pitchFamily="34" charset="0"/>
              <a:ea typeface="CMU Sans Serif" panose="02000603000000000000" pitchFamily="2" charset="0"/>
              <a:cs typeface="Arial" panose="020B0604020202020204" pitchFamily="34" charset="0"/>
            </a:endParaRPr>
          </a:p>
        </p:txBody>
      </p:sp>
      <p:cxnSp>
        <p:nvCxnSpPr>
          <p:cNvPr id="132" name="Gerade Verbindung mit Pfeil 131">
            <a:extLst>
              <a:ext uri="{FF2B5EF4-FFF2-40B4-BE49-F238E27FC236}">
                <a16:creationId xmlns:a16="http://schemas.microsoft.com/office/drawing/2014/main" id="{112FD399-D113-F8D3-284E-14B3E932CC89}"/>
              </a:ext>
            </a:extLst>
          </p:cNvPr>
          <p:cNvCxnSpPr>
            <a:cxnSpLocks/>
          </p:cNvCxnSpPr>
          <p:nvPr/>
        </p:nvCxnSpPr>
        <p:spPr>
          <a:xfrm>
            <a:off x="9984923" y="2912143"/>
            <a:ext cx="1640444" cy="0"/>
          </a:xfrm>
          <a:prstGeom prst="straightConnector1">
            <a:avLst/>
          </a:prstGeom>
          <a:noFill/>
          <a:ln w="6350" cap="flat" cmpd="sng" algn="ctr">
            <a:solidFill>
              <a:sysClr val="windowText" lastClr="000000"/>
            </a:solidFill>
            <a:prstDash val="solid"/>
            <a:miter lim="800000"/>
            <a:headEnd w="sm" len="sm"/>
            <a:tailEnd type="triangle" w="sm" len="sm"/>
          </a:ln>
          <a:effectLst/>
        </p:spPr>
      </p:cxnSp>
      <p:cxnSp>
        <p:nvCxnSpPr>
          <p:cNvPr id="133" name="Gerade Verbindung mit Pfeil 132">
            <a:extLst>
              <a:ext uri="{FF2B5EF4-FFF2-40B4-BE49-F238E27FC236}">
                <a16:creationId xmlns:a16="http://schemas.microsoft.com/office/drawing/2014/main" id="{309F42B4-9B75-9340-3BF0-84C6921E137C}"/>
              </a:ext>
            </a:extLst>
          </p:cNvPr>
          <p:cNvCxnSpPr>
            <a:cxnSpLocks/>
          </p:cNvCxnSpPr>
          <p:nvPr/>
        </p:nvCxnSpPr>
        <p:spPr>
          <a:xfrm>
            <a:off x="9984923" y="3178843"/>
            <a:ext cx="1640444" cy="0"/>
          </a:xfrm>
          <a:prstGeom prst="straightConnector1">
            <a:avLst/>
          </a:prstGeom>
          <a:noFill/>
          <a:ln w="6350" cap="flat" cmpd="sng" algn="ctr">
            <a:solidFill>
              <a:sysClr val="windowText" lastClr="000000"/>
            </a:solidFill>
            <a:prstDash val="solid"/>
            <a:miter lim="800000"/>
            <a:headEnd w="sm" len="sm"/>
            <a:tailEnd type="triangle" w="sm" len="sm"/>
          </a:ln>
          <a:effectLst/>
        </p:spPr>
      </p:cxnSp>
      <p:cxnSp>
        <p:nvCxnSpPr>
          <p:cNvPr id="134" name="Gerade Verbindung mit Pfeil 133">
            <a:extLst>
              <a:ext uri="{FF2B5EF4-FFF2-40B4-BE49-F238E27FC236}">
                <a16:creationId xmlns:a16="http://schemas.microsoft.com/office/drawing/2014/main" id="{4134D13D-AF5C-31FF-3A8F-AF8D20668CF1}"/>
              </a:ext>
            </a:extLst>
          </p:cNvPr>
          <p:cNvCxnSpPr>
            <a:cxnSpLocks/>
          </p:cNvCxnSpPr>
          <p:nvPr/>
        </p:nvCxnSpPr>
        <p:spPr>
          <a:xfrm>
            <a:off x="9991447" y="2380502"/>
            <a:ext cx="1640444" cy="0"/>
          </a:xfrm>
          <a:prstGeom prst="straightConnector1">
            <a:avLst/>
          </a:prstGeom>
          <a:noFill/>
          <a:ln w="6350" cap="flat" cmpd="sng" algn="ctr">
            <a:solidFill>
              <a:sysClr val="windowText" lastClr="000000"/>
            </a:solidFill>
            <a:prstDash val="solid"/>
            <a:miter lim="800000"/>
            <a:headEnd w="sm" len="sm"/>
            <a:tailEnd type="triangle" w="sm" len="sm"/>
          </a:ln>
          <a:effectLst/>
        </p:spPr>
      </p:cxnSp>
      <p:cxnSp>
        <p:nvCxnSpPr>
          <p:cNvPr id="135" name="Gerade Verbindung mit Pfeil 134">
            <a:extLst>
              <a:ext uri="{FF2B5EF4-FFF2-40B4-BE49-F238E27FC236}">
                <a16:creationId xmlns:a16="http://schemas.microsoft.com/office/drawing/2014/main" id="{7C2997D9-A592-A00A-DEFF-1BC38B8F1F3E}"/>
              </a:ext>
            </a:extLst>
          </p:cNvPr>
          <p:cNvCxnSpPr>
            <a:cxnSpLocks/>
          </p:cNvCxnSpPr>
          <p:nvPr/>
        </p:nvCxnSpPr>
        <p:spPr>
          <a:xfrm>
            <a:off x="9984923" y="2119600"/>
            <a:ext cx="1640444" cy="0"/>
          </a:xfrm>
          <a:prstGeom prst="straightConnector1">
            <a:avLst/>
          </a:prstGeom>
          <a:noFill/>
          <a:ln w="6350" cap="flat" cmpd="sng" algn="ctr">
            <a:solidFill>
              <a:sysClr val="windowText" lastClr="000000"/>
            </a:solidFill>
            <a:prstDash val="solid"/>
            <a:miter lim="800000"/>
            <a:headEnd w="sm" len="sm"/>
            <a:tailEnd type="triangle" w="sm" len="sm"/>
          </a:ln>
          <a:effectLst/>
        </p:spPr>
      </p:cxnSp>
      <p:cxnSp>
        <p:nvCxnSpPr>
          <p:cNvPr id="136" name="Gerade Verbindung mit Pfeil 135">
            <a:extLst>
              <a:ext uri="{FF2B5EF4-FFF2-40B4-BE49-F238E27FC236}">
                <a16:creationId xmlns:a16="http://schemas.microsoft.com/office/drawing/2014/main" id="{51477EC4-F956-850B-7DA6-2617CDE8478F}"/>
              </a:ext>
            </a:extLst>
          </p:cNvPr>
          <p:cNvCxnSpPr>
            <a:cxnSpLocks/>
          </p:cNvCxnSpPr>
          <p:nvPr/>
        </p:nvCxnSpPr>
        <p:spPr>
          <a:xfrm>
            <a:off x="9978693" y="1843375"/>
            <a:ext cx="1640444" cy="0"/>
          </a:xfrm>
          <a:prstGeom prst="straightConnector1">
            <a:avLst/>
          </a:prstGeom>
          <a:noFill/>
          <a:ln w="6350" cap="flat" cmpd="sng" algn="ctr">
            <a:solidFill>
              <a:sysClr val="windowText" lastClr="000000"/>
            </a:solidFill>
            <a:prstDash val="solid"/>
            <a:miter lim="800000"/>
            <a:headEnd w="sm" len="sm"/>
            <a:tailEnd type="triangle" w="sm" len="sm"/>
          </a:ln>
          <a:effectLst/>
        </p:spPr>
      </p:cxnSp>
      <p:cxnSp>
        <p:nvCxnSpPr>
          <p:cNvPr id="137" name="Gerade Verbindung mit Pfeil 136">
            <a:extLst>
              <a:ext uri="{FF2B5EF4-FFF2-40B4-BE49-F238E27FC236}">
                <a16:creationId xmlns:a16="http://schemas.microsoft.com/office/drawing/2014/main" id="{5CF76EBA-7E75-EAC7-2B85-4CAB7D49CB2E}"/>
              </a:ext>
            </a:extLst>
          </p:cNvPr>
          <p:cNvCxnSpPr>
            <a:cxnSpLocks/>
          </p:cNvCxnSpPr>
          <p:nvPr/>
        </p:nvCxnSpPr>
        <p:spPr>
          <a:xfrm>
            <a:off x="9991447" y="2638592"/>
            <a:ext cx="1640444" cy="0"/>
          </a:xfrm>
          <a:prstGeom prst="straightConnector1">
            <a:avLst/>
          </a:prstGeom>
          <a:noFill/>
          <a:ln w="6350" cap="flat" cmpd="sng" algn="ctr">
            <a:solidFill>
              <a:sysClr val="windowText" lastClr="000000"/>
            </a:solidFill>
            <a:prstDash val="solid"/>
            <a:miter lim="800000"/>
            <a:headEnd w="sm" len="sm"/>
            <a:tailEnd type="triangle" w="sm" len="sm"/>
          </a:ln>
          <a:effectLst/>
        </p:spPr>
      </p:cxnSp>
      <p:sp>
        <p:nvSpPr>
          <p:cNvPr id="138" name="Titel 1">
            <a:extLst>
              <a:ext uri="{FF2B5EF4-FFF2-40B4-BE49-F238E27FC236}">
                <a16:creationId xmlns:a16="http://schemas.microsoft.com/office/drawing/2014/main" id="{1EDA8288-1BE2-80B8-0863-683BBA405F5E}"/>
              </a:ext>
            </a:extLst>
          </p:cNvPr>
          <p:cNvSpPr txBox="1">
            <a:spLocks/>
          </p:cNvSpPr>
          <p:nvPr/>
        </p:nvSpPr>
        <p:spPr>
          <a:xfrm>
            <a:off x="10205085" y="1479009"/>
            <a:ext cx="1812501" cy="1263339"/>
          </a:xfrm>
          <a:prstGeom prst="rect">
            <a:avLst/>
          </a:prstGeom>
          <a:solidFill>
            <a:srgbClr val="D9D9D9">
              <a:alpha val="90000"/>
            </a:srgbClr>
          </a:solidFill>
          <a:ln>
            <a:solidFill>
              <a:schemeClr val="tx1"/>
            </a:solidFill>
          </a:ln>
        </p:spPr>
        <p:txBody>
          <a:bodyPr anchor="ctr"/>
          <a:lstStyle>
            <a:lvl1pPr algn="ctr" defTabSz="257175" rtl="0" eaLnBrk="1" latinLnBrk="0" hangingPunct="1">
              <a:spcBef>
                <a:spcPct val="0"/>
              </a:spcBef>
              <a:buNone/>
              <a:defRPr sz="2475" kern="1200">
                <a:solidFill>
                  <a:schemeClr val="tx1"/>
                </a:solidFill>
                <a:latin typeface="+mj-lt"/>
                <a:ea typeface="+mj-ea"/>
                <a:cs typeface="+mj-cs"/>
              </a:defRPr>
            </a:lvl1pPr>
          </a:lstStyle>
          <a:p>
            <a:r>
              <a:rPr lang="de-DE" sz="1600" b="1" dirty="0" err="1">
                <a:latin typeface="Arial"/>
              </a:rPr>
              <a:t>Monetization</a:t>
            </a:r>
            <a:r>
              <a:rPr lang="de-DE" sz="1600" b="1" dirty="0">
                <a:latin typeface="Arial"/>
              </a:rPr>
              <a:t> </a:t>
            </a:r>
            <a:r>
              <a:rPr lang="de-DE" sz="1600" b="1" dirty="0" err="1">
                <a:latin typeface="Arial"/>
              </a:rPr>
              <a:t>of</a:t>
            </a:r>
            <a:r>
              <a:rPr lang="de-DE" sz="1600" b="1" dirty="0">
                <a:latin typeface="Arial"/>
              </a:rPr>
              <a:t> </a:t>
            </a:r>
            <a:r>
              <a:rPr lang="de-DE" sz="1600" b="1" dirty="0" err="1">
                <a:latin typeface="Arial"/>
              </a:rPr>
              <a:t>midpoints</a:t>
            </a:r>
            <a:r>
              <a:rPr lang="de-DE" sz="1600" b="1" dirty="0">
                <a:latin typeface="Arial"/>
              </a:rPr>
              <a:t> </a:t>
            </a:r>
            <a:r>
              <a:rPr lang="de-DE" sz="1600" dirty="0">
                <a:latin typeface="Arial"/>
              </a:rPr>
              <a:t>and </a:t>
            </a:r>
            <a:r>
              <a:rPr lang="de-DE" sz="1600" dirty="0" err="1">
                <a:latin typeface="Arial"/>
              </a:rPr>
              <a:t>aggregating</a:t>
            </a:r>
            <a:r>
              <a:rPr lang="de-DE" sz="1600" dirty="0">
                <a:latin typeface="Arial"/>
              </a:rPr>
              <a:t> </a:t>
            </a:r>
            <a:r>
              <a:rPr lang="de-DE" sz="1600" dirty="0" err="1">
                <a:latin typeface="Arial"/>
              </a:rPr>
              <a:t>to</a:t>
            </a:r>
            <a:r>
              <a:rPr lang="de-DE" sz="1600" dirty="0">
                <a:latin typeface="Arial"/>
              </a:rPr>
              <a:t> </a:t>
            </a:r>
            <a:r>
              <a:rPr lang="de-DE" sz="1600" b="1" dirty="0">
                <a:latin typeface="Arial"/>
              </a:rPr>
              <a:t>total external </a:t>
            </a:r>
            <a:r>
              <a:rPr lang="de-DE" sz="1600" b="1" dirty="0" err="1">
                <a:latin typeface="Arial"/>
              </a:rPr>
              <a:t>costs</a:t>
            </a:r>
            <a:r>
              <a:rPr lang="de-DE" sz="1600" b="1" dirty="0">
                <a:latin typeface="Arial"/>
              </a:rPr>
              <a:t> </a:t>
            </a:r>
            <a:r>
              <a:rPr lang="de-DE" sz="1600" b="1" dirty="0" err="1">
                <a:latin typeface="Arial"/>
              </a:rPr>
              <a:t>of</a:t>
            </a:r>
            <a:r>
              <a:rPr lang="de-DE" sz="1600" b="1" dirty="0">
                <a:latin typeface="Arial"/>
              </a:rPr>
              <a:t> </a:t>
            </a:r>
            <a:r>
              <a:rPr lang="de-DE" sz="1600" b="1" dirty="0" err="1">
                <a:latin typeface="Arial"/>
              </a:rPr>
              <a:t>food</a:t>
            </a:r>
            <a:endParaRPr lang="de-DE" sz="1600" dirty="0">
              <a:latin typeface="Arial"/>
            </a:endParaRPr>
          </a:p>
        </p:txBody>
      </p:sp>
      <p:cxnSp>
        <p:nvCxnSpPr>
          <p:cNvPr id="139" name="Gerade Verbindung mit Pfeil 138">
            <a:extLst>
              <a:ext uri="{FF2B5EF4-FFF2-40B4-BE49-F238E27FC236}">
                <a16:creationId xmlns:a16="http://schemas.microsoft.com/office/drawing/2014/main" id="{1E1900C7-3A54-8EF6-1782-BADCDB1DEBAE}"/>
              </a:ext>
            </a:extLst>
          </p:cNvPr>
          <p:cNvCxnSpPr>
            <a:cxnSpLocks/>
          </p:cNvCxnSpPr>
          <p:nvPr/>
        </p:nvCxnSpPr>
        <p:spPr>
          <a:xfrm>
            <a:off x="9989853" y="6337403"/>
            <a:ext cx="1640444" cy="0"/>
          </a:xfrm>
          <a:prstGeom prst="straightConnector1">
            <a:avLst/>
          </a:prstGeom>
          <a:noFill/>
          <a:ln w="6350" cap="flat" cmpd="sng" algn="ctr">
            <a:solidFill>
              <a:sysClr val="windowText" lastClr="000000"/>
            </a:solidFill>
            <a:prstDash val="solid"/>
            <a:miter lim="800000"/>
            <a:headEnd w="sm" len="sm"/>
            <a:tailEnd type="triangle" w="sm" len="sm"/>
          </a:ln>
          <a:effectLst/>
        </p:spPr>
      </p:cxnSp>
      <p:cxnSp>
        <p:nvCxnSpPr>
          <p:cNvPr id="140" name="Gerade Verbindung mit Pfeil 139">
            <a:extLst>
              <a:ext uri="{FF2B5EF4-FFF2-40B4-BE49-F238E27FC236}">
                <a16:creationId xmlns:a16="http://schemas.microsoft.com/office/drawing/2014/main" id="{176CC8C9-74F6-6894-9AC9-22D0534D0029}"/>
              </a:ext>
            </a:extLst>
          </p:cNvPr>
          <p:cNvCxnSpPr>
            <a:cxnSpLocks/>
          </p:cNvCxnSpPr>
          <p:nvPr/>
        </p:nvCxnSpPr>
        <p:spPr>
          <a:xfrm>
            <a:off x="9984923" y="3438456"/>
            <a:ext cx="1645374" cy="2032"/>
          </a:xfrm>
          <a:prstGeom prst="straightConnector1">
            <a:avLst/>
          </a:prstGeom>
          <a:noFill/>
          <a:ln w="6350" cap="flat" cmpd="sng" algn="ctr">
            <a:solidFill>
              <a:sysClr val="windowText" lastClr="000000"/>
            </a:solidFill>
            <a:prstDash val="solid"/>
            <a:miter lim="800000"/>
            <a:headEnd w="sm" len="sm"/>
            <a:tailEnd type="triangle" w="sm" len="sm"/>
          </a:ln>
          <a:effectLst/>
        </p:spPr>
      </p:cxnSp>
      <p:sp>
        <p:nvSpPr>
          <p:cNvPr id="141" name="Rechteck 140">
            <a:extLst>
              <a:ext uri="{FF2B5EF4-FFF2-40B4-BE49-F238E27FC236}">
                <a16:creationId xmlns:a16="http://schemas.microsoft.com/office/drawing/2014/main" id="{3320FF30-065C-A102-D20D-96D03BCA0FF5}"/>
              </a:ext>
            </a:extLst>
          </p:cNvPr>
          <p:cNvSpPr/>
          <p:nvPr/>
        </p:nvSpPr>
        <p:spPr>
          <a:xfrm>
            <a:off x="10166434" y="3331605"/>
            <a:ext cx="1319150" cy="201538"/>
          </a:xfrm>
          <a:prstGeom prst="rect">
            <a:avLst/>
          </a:prstGeom>
          <a:solidFill>
            <a:srgbClr val="F2F2F2">
              <a:alpha val="85000"/>
            </a:srgbClr>
          </a:solidFill>
          <a:ln w="12700" cap="flat" cmpd="sng" algn="ctr">
            <a:noFill/>
            <a:prstDash val="solid"/>
            <a:miter lim="800000"/>
          </a:ln>
          <a:effectLst/>
        </p:spPr>
        <p:txBody>
          <a:bodyPr wrap="none"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eaLnBrk="1" fontAlgn="auto" latinLnBrk="0" hangingPunct="1">
              <a:spcBef>
                <a:spcPts val="0"/>
              </a:spcBef>
              <a:spcAft>
                <a:spcPts val="0"/>
              </a:spcAft>
              <a:buClrTx/>
              <a:buSzTx/>
              <a:buFontTx/>
              <a:buNone/>
              <a:tabLst/>
              <a:defRPr/>
            </a:pPr>
            <a:r>
              <a:rPr lang="en-US" sz="1050" b="0" i="0" dirty="0">
                <a:solidFill>
                  <a:srgbClr val="202122"/>
                </a:solidFill>
                <a:effectLst/>
                <a:latin typeface="Arial" panose="020B0604020202020204" pitchFamily="34" charset="0"/>
                <a:cs typeface="Arial" panose="020B0604020202020204" pitchFamily="34" charset="0"/>
              </a:rPr>
              <a:t> ×</a:t>
            </a:r>
            <a:r>
              <a:rPr lang="en-US" sz="500" b="0" i="0" dirty="0">
                <a:solidFill>
                  <a:srgbClr val="202122"/>
                </a:solidFill>
                <a:effectLst/>
                <a:latin typeface="Arial" panose="020B0604020202020204" pitchFamily="34" charset="0"/>
                <a:cs typeface="Arial" panose="020B0604020202020204" pitchFamily="34" charset="0"/>
              </a:rPr>
              <a:t> </a:t>
            </a:r>
            <a:r>
              <a:rPr lang="en-US" sz="1200" kern="0" dirty="0">
                <a:solidFill>
                  <a:sysClr val="windowText" lastClr="000000"/>
                </a:solidFill>
                <a:latin typeface="Arial" panose="020B0604020202020204" pitchFamily="34" charset="0"/>
                <a:cs typeface="Arial" panose="020B0604020202020204" pitchFamily="34" charset="0"/>
              </a:rPr>
              <a:t>0.20 €/kg CO</a:t>
            </a:r>
            <a:r>
              <a:rPr lang="en-US" sz="1200" kern="0" baseline="-25000" dirty="0">
                <a:solidFill>
                  <a:sysClr val="windowText" lastClr="000000"/>
                </a:solidFill>
                <a:latin typeface="Arial" panose="020B0604020202020204" pitchFamily="34" charset="0"/>
                <a:cs typeface="Arial" panose="020B0604020202020204" pitchFamily="34" charset="0"/>
              </a:rPr>
              <a:t>2</a:t>
            </a:r>
            <a:r>
              <a:rPr lang="en-US" sz="1200" kern="0" dirty="0">
                <a:solidFill>
                  <a:sysClr val="windowText" lastClr="000000"/>
                </a:solidFill>
                <a:latin typeface="Arial" panose="020B0604020202020204" pitchFamily="34" charset="0"/>
                <a:cs typeface="Arial" panose="020B0604020202020204" pitchFamily="34" charset="0"/>
              </a:rPr>
              <a:t> eq </a:t>
            </a:r>
            <a:endParaRPr kumimoji="0" lang="en-US" sz="1200" b="0" i="0" u="none" strike="noStrike" kern="0" cap="none" spc="0" normalizeH="0" baseline="0" noProof="0" dirty="0">
              <a:ln>
                <a:noFill/>
              </a:ln>
              <a:solidFill>
                <a:sysClr val="windowText" lastClr="000000"/>
              </a:solidFill>
              <a:effectLst/>
              <a:uLnTx/>
              <a:uFillTx/>
              <a:latin typeface="Arial" panose="020B0604020202020204" pitchFamily="34" charset="0"/>
              <a:ea typeface="CMU Sans Serif" panose="02000603000000000000" pitchFamily="2" charset="0"/>
              <a:cs typeface="Arial" panose="020B0604020202020204" pitchFamily="34" charset="0"/>
            </a:endParaRPr>
          </a:p>
        </p:txBody>
      </p:sp>
      <p:cxnSp>
        <p:nvCxnSpPr>
          <p:cNvPr id="142" name="Gerade Verbindung mit Pfeil 141">
            <a:extLst>
              <a:ext uri="{FF2B5EF4-FFF2-40B4-BE49-F238E27FC236}">
                <a16:creationId xmlns:a16="http://schemas.microsoft.com/office/drawing/2014/main" id="{CDD63CD1-239B-0F63-5D0C-84C8B22C8409}"/>
              </a:ext>
            </a:extLst>
          </p:cNvPr>
          <p:cNvCxnSpPr>
            <a:cxnSpLocks/>
          </p:cNvCxnSpPr>
          <p:nvPr/>
        </p:nvCxnSpPr>
        <p:spPr>
          <a:xfrm>
            <a:off x="9989853" y="6074457"/>
            <a:ext cx="1640444" cy="0"/>
          </a:xfrm>
          <a:prstGeom prst="straightConnector1">
            <a:avLst/>
          </a:prstGeom>
          <a:noFill/>
          <a:ln w="6350" cap="flat" cmpd="sng" algn="ctr">
            <a:solidFill>
              <a:sysClr val="windowText" lastClr="000000"/>
            </a:solidFill>
            <a:prstDash val="solid"/>
            <a:miter lim="800000"/>
            <a:headEnd w="sm" len="sm"/>
            <a:tailEnd type="triangle" w="sm" len="sm"/>
          </a:ln>
          <a:effectLst/>
        </p:spPr>
      </p:cxnSp>
      <p:cxnSp>
        <p:nvCxnSpPr>
          <p:cNvPr id="143" name="Gerade Verbindung mit Pfeil 142">
            <a:extLst>
              <a:ext uri="{FF2B5EF4-FFF2-40B4-BE49-F238E27FC236}">
                <a16:creationId xmlns:a16="http://schemas.microsoft.com/office/drawing/2014/main" id="{F9929929-1208-4CB9-A5DB-A365CE908995}"/>
              </a:ext>
            </a:extLst>
          </p:cNvPr>
          <p:cNvCxnSpPr>
            <a:cxnSpLocks/>
          </p:cNvCxnSpPr>
          <p:nvPr/>
        </p:nvCxnSpPr>
        <p:spPr>
          <a:xfrm>
            <a:off x="9991447" y="5815909"/>
            <a:ext cx="1640444" cy="0"/>
          </a:xfrm>
          <a:prstGeom prst="straightConnector1">
            <a:avLst/>
          </a:prstGeom>
          <a:noFill/>
          <a:ln w="6350" cap="flat" cmpd="sng" algn="ctr">
            <a:solidFill>
              <a:sysClr val="windowText" lastClr="000000"/>
            </a:solidFill>
            <a:prstDash val="solid"/>
            <a:miter lim="800000"/>
            <a:headEnd w="sm" len="sm"/>
            <a:tailEnd type="triangle" w="sm" len="sm"/>
          </a:ln>
          <a:effectLst/>
        </p:spPr>
      </p:cxnSp>
      <p:cxnSp>
        <p:nvCxnSpPr>
          <p:cNvPr id="144" name="Gerade Verbindung mit Pfeil 143">
            <a:extLst>
              <a:ext uri="{FF2B5EF4-FFF2-40B4-BE49-F238E27FC236}">
                <a16:creationId xmlns:a16="http://schemas.microsoft.com/office/drawing/2014/main" id="{E3EA8765-94A8-C70A-2E4E-348B8B466CDB}"/>
              </a:ext>
            </a:extLst>
          </p:cNvPr>
          <p:cNvCxnSpPr>
            <a:cxnSpLocks/>
          </p:cNvCxnSpPr>
          <p:nvPr/>
        </p:nvCxnSpPr>
        <p:spPr>
          <a:xfrm>
            <a:off x="9991447" y="5549209"/>
            <a:ext cx="1640444" cy="0"/>
          </a:xfrm>
          <a:prstGeom prst="straightConnector1">
            <a:avLst/>
          </a:prstGeom>
          <a:noFill/>
          <a:ln w="6350" cap="flat" cmpd="sng" algn="ctr">
            <a:solidFill>
              <a:sysClr val="windowText" lastClr="000000"/>
            </a:solidFill>
            <a:prstDash val="solid"/>
            <a:miter lim="800000"/>
            <a:headEnd w="sm" len="sm"/>
            <a:tailEnd type="triangle" w="sm" len="sm"/>
          </a:ln>
          <a:effectLst/>
        </p:spPr>
      </p:cxnSp>
      <p:cxnSp>
        <p:nvCxnSpPr>
          <p:cNvPr id="145" name="Gerade Verbindung mit Pfeil 144">
            <a:extLst>
              <a:ext uri="{FF2B5EF4-FFF2-40B4-BE49-F238E27FC236}">
                <a16:creationId xmlns:a16="http://schemas.microsoft.com/office/drawing/2014/main" id="{3F7729C8-5846-4B76-5C44-F3CCF1B2900F}"/>
              </a:ext>
            </a:extLst>
          </p:cNvPr>
          <p:cNvCxnSpPr>
            <a:cxnSpLocks/>
          </p:cNvCxnSpPr>
          <p:nvPr/>
        </p:nvCxnSpPr>
        <p:spPr>
          <a:xfrm>
            <a:off x="9991447" y="5280861"/>
            <a:ext cx="1640444" cy="0"/>
          </a:xfrm>
          <a:prstGeom prst="straightConnector1">
            <a:avLst/>
          </a:prstGeom>
          <a:noFill/>
          <a:ln w="6350" cap="flat" cmpd="sng" algn="ctr">
            <a:solidFill>
              <a:sysClr val="windowText" lastClr="000000"/>
            </a:solidFill>
            <a:prstDash val="solid"/>
            <a:miter lim="800000"/>
            <a:headEnd w="sm" len="sm"/>
            <a:tailEnd type="triangle" w="sm" len="sm"/>
          </a:ln>
          <a:effectLst/>
        </p:spPr>
      </p:cxnSp>
      <p:cxnSp>
        <p:nvCxnSpPr>
          <p:cNvPr id="146" name="Gerade Verbindung mit Pfeil 145">
            <a:extLst>
              <a:ext uri="{FF2B5EF4-FFF2-40B4-BE49-F238E27FC236}">
                <a16:creationId xmlns:a16="http://schemas.microsoft.com/office/drawing/2014/main" id="{E8558FBA-56D3-01C4-C2FA-E993E900AD08}"/>
              </a:ext>
            </a:extLst>
          </p:cNvPr>
          <p:cNvCxnSpPr>
            <a:cxnSpLocks/>
          </p:cNvCxnSpPr>
          <p:nvPr/>
        </p:nvCxnSpPr>
        <p:spPr>
          <a:xfrm>
            <a:off x="9991447" y="5026551"/>
            <a:ext cx="1640444" cy="0"/>
          </a:xfrm>
          <a:prstGeom prst="straightConnector1">
            <a:avLst/>
          </a:prstGeom>
          <a:noFill/>
          <a:ln w="6350" cap="flat" cmpd="sng" algn="ctr">
            <a:solidFill>
              <a:sysClr val="windowText" lastClr="000000"/>
            </a:solidFill>
            <a:prstDash val="solid"/>
            <a:miter lim="800000"/>
            <a:headEnd w="sm" len="sm"/>
            <a:tailEnd type="triangle" w="sm" len="sm"/>
          </a:ln>
          <a:effectLst/>
        </p:spPr>
      </p:cxnSp>
      <p:cxnSp>
        <p:nvCxnSpPr>
          <p:cNvPr id="147" name="Gerade Verbindung mit Pfeil 146">
            <a:extLst>
              <a:ext uri="{FF2B5EF4-FFF2-40B4-BE49-F238E27FC236}">
                <a16:creationId xmlns:a16="http://schemas.microsoft.com/office/drawing/2014/main" id="{206DCF1D-967D-9237-CF26-EB3D858A8B85}"/>
              </a:ext>
            </a:extLst>
          </p:cNvPr>
          <p:cNvCxnSpPr>
            <a:cxnSpLocks/>
          </p:cNvCxnSpPr>
          <p:nvPr/>
        </p:nvCxnSpPr>
        <p:spPr>
          <a:xfrm>
            <a:off x="9991447" y="4750326"/>
            <a:ext cx="1640444" cy="0"/>
          </a:xfrm>
          <a:prstGeom prst="straightConnector1">
            <a:avLst/>
          </a:prstGeom>
          <a:noFill/>
          <a:ln w="6350" cap="flat" cmpd="sng" algn="ctr">
            <a:solidFill>
              <a:sysClr val="windowText" lastClr="000000"/>
            </a:solidFill>
            <a:prstDash val="solid"/>
            <a:miter lim="800000"/>
            <a:headEnd w="sm" len="sm"/>
            <a:tailEnd type="triangle" w="sm" len="sm"/>
          </a:ln>
          <a:effectLst/>
        </p:spPr>
      </p:cxnSp>
      <p:cxnSp>
        <p:nvCxnSpPr>
          <p:cNvPr id="148" name="Gerade Verbindung mit Pfeil 147">
            <a:extLst>
              <a:ext uri="{FF2B5EF4-FFF2-40B4-BE49-F238E27FC236}">
                <a16:creationId xmlns:a16="http://schemas.microsoft.com/office/drawing/2014/main" id="{22648143-4C14-C211-50ED-D6679B6E360A}"/>
              </a:ext>
            </a:extLst>
          </p:cNvPr>
          <p:cNvCxnSpPr>
            <a:cxnSpLocks/>
          </p:cNvCxnSpPr>
          <p:nvPr/>
        </p:nvCxnSpPr>
        <p:spPr>
          <a:xfrm>
            <a:off x="9991447" y="4495981"/>
            <a:ext cx="1640444" cy="0"/>
          </a:xfrm>
          <a:prstGeom prst="straightConnector1">
            <a:avLst/>
          </a:prstGeom>
          <a:noFill/>
          <a:ln w="6350" cap="flat" cmpd="sng" algn="ctr">
            <a:solidFill>
              <a:sysClr val="windowText" lastClr="000000"/>
            </a:solidFill>
            <a:prstDash val="solid"/>
            <a:miter lim="800000"/>
            <a:headEnd w="sm" len="sm"/>
            <a:tailEnd type="triangle" w="sm" len="sm"/>
          </a:ln>
          <a:effectLst/>
        </p:spPr>
      </p:cxnSp>
      <p:cxnSp>
        <p:nvCxnSpPr>
          <p:cNvPr id="149" name="Gerade Verbindung mit Pfeil 148">
            <a:extLst>
              <a:ext uri="{FF2B5EF4-FFF2-40B4-BE49-F238E27FC236}">
                <a16:creationId xmlns:a16="http://schemas.microsoft.com/office/drawing/2014/main" id="{6769AFCE-6B43-47B9-1B21-A390F1798D43}"/>
              </a:ext>
            </a:extLst>
          </p:cNvPr>
          <p:cNvCxnSpPr>
            <a:cxnSpLocks/>
          </p:cNvCxnSpPr>
          <p:nvPr/>
        </p:nvCxnSpPr>
        <p:spPr>
          <a:xfrm>
            <a:off x="9989853" y="4238806"/>
            <a:ext cx="1640444" cy="0"/>
          </a:xfrm>
          <a:prstGeom prst="straightConnector1">
            <a:avLst/>
          </a:prstGeom>
          <a:noFill/>
          <a:ln w="6350" cap="flat" cmpd="sng" algn="ctr">
            <a:solidFill>
              <a:sysClr val="windowText" lastClr="000000"/>
            </a:solidFill>
            <a:prstDash val="solid"/>
            <a:miter lim="800000"/>
            <a:headEnd w="sm" len="sm"/>
            <a:tailEnd type="triangle" w="sm" len="sm"/>
          </a:ln>
          <a:effectLst/>
        </p:spPr>
      </p:cxnSp>
      <p:cxnSp>
        <p:nvCxnSpPr>
          <p:cNvPr id="150" name="Gerade Verbindung mit Pfeil 149">
            <a:extLst>
              <a:ext uri="{FF2B5EF4-FFF2-40B4-BE49-F238E27FC236}">
                <a16:creationId xmlns:a16="http://schemas.microsoft.com/office/drawing/2014/main" id="{1240406B-6650-C730-A0F4-2103FD40DDDA}"/>
              </a:ext>
            </a:extLst>
          </p:cNvPr>
          <p:cNvCxnSpPr>
            <a:cxnSpLocks/>
          </p:cNvCxnSpPr>
          <p:nvPr/>
        </p:nvCxnSpPr>
        <p:spPr>
          <a:xfrm>
            <a:off x="9991447" y="3967343"/>
            <a:ext cx="1640444" cy="0"/>
          </a:xfrm>
          <a:prstGeom prst="straightConnector1">
            <a:avLst/>
          </a:prstGeom>
          <a:noFill/>
          <a:ln w="6350" cap="flat" cmpd="sng" algn="ctr">
            <a:solidFill>
              <a:sysClr val="windowText" lastClr="000000"/>
            </a:solidFill>
            <a:prstDash val="solid"/>
            <a:miter lim="800000"/>
            <a:headEnd w="sm" len="sm"/>
            <a:tailEnd type="triangle" w="sm" len="sm"/>
          </a:ln>
          <a:effectLst/>
        </p:spPr>
      </p:cxnSp>
      <p:cxnSp>
        <p:nvCxnSpPr>
          <p:cNvPr id="151" name="Gerade Verbindung mit Pfeil 150">
            <a:extLst>
              <a:ext uri="{FF2B5EF4-FFF2-40B4-BE49-F238E27FC236}">
                <a16:creationId xmlns:a16="http://schemas.microsoft.com/office/drawing/2014/main" id="{A0BCB7F1-1263-6F40-1B3B-D81BACEFF1DD}"/>
              </a:ext>
            </a:extLst>
          </p:cNvPr>
          <p:cNvCxnSpPr>
            <a:cxnSpLocks/>
          </p:cNvCxnSpPr>
          <p:nvPr/>
        </p:nvCxnSpPr>
        <p:spPr>
          <a:xfrm>
            <a:off x="9989853" y="3699368"/>
            <a:ext cx="1640444" cy="0"/>
          </a:xfrm>
          <a:prstGeom prst="straightConnector1">
            <a:avLst/>
          </a:prstGeom>
          <a:noFill/>
          <a:ln w="6350" cap="flat" cmpd="sng" algn="ctr">
            <a:solidFill>
              <a:sysClr val="windowText" lastClr="000000"/>
            </a:solidFill>
            <a:prstDash val="solid"/>
            <a:miter lim="800000"/>
            <a:headEnd w="sm" len="sm"/>
            <a:tailEnd type="triangle" w="sm" len="sm"/>
          </a:ln>
          <a:effectLst/>
        </p:spPr>
      </p:cxnSp>
      <p:sp>
        <p:nvSpPr>
          <p:cNvPr id="60" name="Textfeld 59">
            <a:extLst>
              <a:ext uri="{FF2B5EF4-FFF2-40B4-BE49-F238E27FC236}">
                <a16:creationId xmlns:a16="http://schemas.microsoft.com/office/drawing/2014/main" id="{6F469AD9-358F-56A4-3839-B9DD71C5B56C}"/>
              </a:ext>
            </a:extLst>
          </p:cNvPr>
          <p:cNvSpPr txBox="1"/>
          <p:nvPr/>
        </p:nvSpPr>
        <p:spPr>
          <a:xfrm>
            <a:off x="195273" y="1051637"/>
            <a:ext cx="3539698" cy="246221"/>
          </a:xfrm>
          <a:prstGeom prst="rect">
            <a:avLst/>
          </a:prstGeom>
          <a:noFill/>
        </p:spPr>
        <p:txBody>
          <a:bodyPr wrap="square" tIns="0" bIns="0" rtlCol="0">
            <a:spAutoFit/>
          </a:bodyPr>
          <a:lstStyle/>
          <a:p>
            <a:pPr algn="ctr" defTabSz="1451777" fontAlgn="base">
              <a:spcBef>
                <a:spcPct val="0"/>
              </a:spcBef>
              <a:spcAft>
                <a:spcPct val="0"/>
              </a:spcAft>
              <a:defRPr/>
            </a:pPr>
            <a:r>
              <a:rPr lang="en-US" sz="1600" b="1" kern="0" dirty="0">
                <a:solidFill>
                  <a:srgbClr val="CCCCFF"/>
                </a:solidFill>
                <a:latin typeface="Arial" panose="020B0604020202020204" pitchFamily="34" charset="0"/>
                <a:ea typeface="MS PGothic" pitchFamily="34" charset="-128"/>
                <a:cs typeface="Arial" panose="020B0604020202020204" pitchFamily="34" charset="0"/>
              </a:rPr>
              <a:t>1. Goal and scope definition</a:t>
            </a:r>
          </a:p>
        </p:txBody>
      </p:sp>
      <p:sp>
        <p:nvSpPr>
          <p:cNvPr id="61" name="Textfeld 60">
            <a:extLst>
              <a:ext uri="{FF2B5EF4-FFF2-40B4-BE49-F238E27FC236}">
                <a16:creationId xmlns:a16="http://schemas.microsoft.com/office/drawing/2014/main" id="{A6CA3CE4-0B2B-46A6-E971-7BC8EDD2CF2D}"/>
              </a:ext>
            </a:extLst>
          </p:cNvPr>
          <p:cNvSpPr txBox="1"/>
          <p:nvPr/>
        </p:nvSpPr>
        <p:spPr>
          <a:xfrm>
            <a:off x="3847352" y="1056764"/>
            <a:ext cx="2707980" cy="246221"/>
          </a:xfrm>
          <a:prstGeom prst="rect">
            <a:avLst/>
          </a:prstGeom>
          <a:noFill/>
        </p:spPr>
        <p:txBody>
          <a:bodyPr wrap="square" tIns="0" bIns="0" rtlCol="0">
            <a:spAutoFit/>
          </a:bodyPr>
          <a:lstStyle/>
          <a:p>
            <a:pPr algn="ctr" defTabSz="1451777" fontAlgn="base">
              <a:spcBef>
                <a:spcPct val="0"/>
              </a:spcBef>
              <a:spcAft>
                <a:spcPct val="0"/>
              </a:spcAft>
              <a:defRPr/>
            </a:pPr>
            <a:r>
              <a:rPr lang="en-US" sz="1600" b="1" kern="0" dirty="0">
                <a:solidFill>
                  <a:srgbClr val="CCCCFF"/>
                </a:solidFill>
                <a:latin typeface="Arial" panose="020B0604020202020204" pitchFamily="34" charset="0"/>
                <a:ea typeface="MS PGothic" pitchFamily="34" charset="-128"/>
                <a:cs typeface="Arial" panose="020B0604020202020204" pitchFamily="34" charset="0"/>
              </a:rPr>
              <a:t>2. Life Cycle Inventory</a:t>
            </a:r>
          </a:p>
        </p:txBody>
      </p:sp>
      <p:sp>
        <p:nvSpPr>
          <p:cNvPr id="62" name="Textfeld 61">
            <a:extLst>
              <a:ext uri="{FF2B5EF4-FFF2-40B4-BE49-F238E27FC236}">
                <a16:creationId xmlns:a16="http://schemas.microsoft.com/office/drawing/2014/main" id="{0AD8A58E-C727-7FFD-8B2D-471934FCED2E}"/>
              </a:ext>
            </a:extLst>
          </p:cNvPr>
          <p:cNvSpPr txBox="1"/>
          <p:nvPr/>
        </p:nvSpPr>
        <p:spPr>
          <a:xfrm>
            <a:off x="6637545" y="1053903"/>
            <a:ext cx="3391883" cy="246221"/>
          </a:xfrm>
          <a:prstGeom prst="rect">
            <a:avLst/>
          </a:prstGeom>
          <a:noFill/>
        </p:spPr>
        <p:txBody>
          <a:bodyPr wrap="square" tIns="0" bIns="0" rtlCol="0">
            <a:spAutoFit/>
          </a:bodyPr>
          <a:lstStyle/>
          <a:p>
            <a:pPr algn="ctr" defTabSz="1451777" fontAlgn="base">
              <a:spcBef>
                <a:spcPct val="0"/>
              </a:spcBef>
              <a:spcAft>
                <a:spcPct val="0"/>
              </a:spcAft>
              <a:defRPr/>
            </a:pPr>
            <a:r>
              <a:rPr lang="en-US" sz="1600" b="1" kern="0" dirty="0">
                <a:solidFill>
                  <a:srgbClr val="CCCCFF"/>
                </a:solidFill>
                <a:latin typeface="Arial" panose="020B0604020202020204" pitchFamily="34" charset="0"/>
                <a:ea typeface="MS PGothic" pitchFamily="34" charset="-128"/>
                <a:cs typeface="Arial" panose="020B0604020202020204" pitchFamily="34" charset="0"/>
              </a:rPr>
              <a:t>3. Life Cycle Impact Assessment</a:t>
            </a:r>
          </a:p>
        </p:txBody>
      </p:sp>
      <p:grpSp>
        <p:nvGrpSpPr>
          <p:cNvPr id="121" name="Gruppieren 120">
            <a:extLst>
              <a:ext uri="{FF2B5EF4-FFF2-40B4-BE49-F238E27FC236}">
                <a16:creationId xmlns:a16="http://schemas.microsoft.com/office/drawing/2014/main" id="{D261C8BD-80E2-7F60-BB74-E52A016919B9}"/>
              </a:ext>
            </a:extLst>
          </p:cNvPr>
          <p:cNvGrpSpPr/>
          <p:nvPr/>
        </p:nvGrpSpPr>
        <p:grpSpPr>
          <a:xfrm>
            <a:off x="440524" y="2093080"/>
            <a:ext cx="3493709" cy="4358057"/>
            <a:chOff x="440524" y="2153741"/>
            <a:chExt cx="3493709" cy="4358057"/>
          </a:xfrm>
        </p:grpSpPr>
        <p:sp>
          <p:nvSpPr>
            <p:cNvPr id="99" name="Rechteck: abgerundete Ecken 98">
              <a:extLst>
                <a:ext uri="{FF2B5EF4-FFF2-40B4-BE49-F238E27FC236}">
                  <a16:creationId xmlns:a16="http://schemas.microsoft.com/office/drawing/2014/main" id="{A780F857-4144-25F8-2CA0-799D19F29FA5}"/>
                </a:ext>
              </a:extLst>
            </p:cNvPr>
            <p:cNvSpPr/>
            <p:nvPr/>
          </p:nvSpPr>
          <p:spPr>
            <a:xfrm>
              <a:off x="440524" y="2805040"/>
              <a:ext cx="2740879" cy="2917822"/>
            </a:xfrm>
            <a:prstGeom prst="roundRect">
              <a:avLst/>
            </a:prstGeom>
            <a:noFill/>
            <a:ln w="28575">
              <a:solidFill>
                <a:srgbClr val="CCCCFF"/>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3" name="Rechteck 102">
              <a:extLst>
                <a:ext uri="{FF2B5EF4-FFF2-40B4-BE49-F238E27FC236}">
                  <a16:creationId xmlns:a16="http://schemas.microsoft.com/office/drawing/2014/main" id="{EDD98E03-2259-F8C7-5886-AEBB209BCDAC}"/>
                </a:ext>
              </a:extLst>
            </p:cNvPr>
            <p:cNvSpPr/>
            <p:nvPr/>
          </p:nvSpPr>
          <p:spPr>
            <a:xfrm>
              <a:off x="551695" y="3200653"/>
              <a:ext cx="1175623" cy="427035"/>
            </a:xfrm>
            <a:prstGeom prst="rect">
              <a:avLst/>
            </a:prstGeom>
            <a:solidFill>
              <a:srgbClr val="D9D9D9"/>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600" dirty="0" err="1">
                  <a:solidFill>
                    <a:schemeClr val="tx1"/>
                  </a:solidFill>
                  <a:latin typeface="Arial" panose="020B0604020202020204" pitchFamily="34" charset="0"/>
                  <a:cs typeface="Arial" panose="020B0604020202020204" pitchFamily="34" charset="0"/>
                </a:rPr>
                <a:t>Process</a:t>
              </a:r>
              <a:r>
                <a:rPr lang="de-DE" sz="1600" dirty="0">
                  <a:solidFill>
                    <a:schemeClr val="tx1"/>
                  </a:solidFill>
                  <a:latin typeface="Arial" panose="020B0604020202020204" pitchFamily="34" charset="0"/>
                  <a:cs typeface="Arial" panose="020B0604020202020204" pitchFamily="34" charset="0"/>
                </a:rPr>
                <a:t> A</a:t>
              </a:r>
            </a:p>
          </p:txBody>
        </p:sp>
        <p:sp>
          <p:nvSpPr>
            <p:cNvPr id="105" name="Rechteck 104">
              <a:extLst>
                <a:ext uri="{FF2B5EF4-FFF2-40B4-BE49-F238E27FC236}">
                  <a16:creationId xmlns:a16="http://schemas.microsoft.com/office/drawing/2014/main" id="{2337EA3E-D16D-D62D-A9D1-041BB19D506E}"/>
                </a:ext>
              </a:extLst>
            </p:cNvPr>
            <p:cNvSpPr/>
            <p:nvPr/>
          </p:nvSpPr>
          <p:spPr>
            <a:xfrm>
              <a:off x="1896806" y="3199463"/>
              <a:ext cx="1175623" cy="427035"/>
            </a:xfrm>
            <a:prstGeom prst="rect">
              <a:avLst/>
            </a:prstGeom>
            <a:solidFill>
              <a:srgbClr val="D9D9D9"/>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600" dirty="0" err="1">
                  <a:solidFill>
                    <a:schemeClr val="tx1"/>
                  </a:solidFill>
                  <a:latin typeface="Arial" panose="020B0604020202020204" pitchFamily="34" charset="0"/>
                  <a:cs typeface="Arial" panose="020B0604020202020204" pitchFamily="34" charset="0"/>
                </a:rPr>
                <a:t>Process</a:t>
              </a:r>
              <a:r>
                <a:rPr lang="de-DE" sz="1600" dirty="0">
                  <a:solidFill>
                    <a:schemeClr val="tx1"/>
                  </a:solidFill>
                  <a:latin typeface="Arial" panose="020B0604020202020204" pitchFamily="34" charset="0"/>
                  <a:cs typeface="Arial" panose="020B0604020202020204" pitchFamily="34" charset="0"/>
                </a:rPr>
                <a:t> B</a:t>
              </a:r>
            </a:p>
          </p:txBody>
        </p:sp>
        <p:sp>
          <p:nvSpPr>
            <p:cNvPr id="107" name="Rechteck 106">
              <a:extLst>
                <a:ext uri="{FF2B5EF4-FFF2-40B4-BE49-F238E27FC236}">
                  <a16:creationId xmlns:a16="http://schemas.microsoft.com/office/drawing/2014/main" id="{67FCEE06-8526-E98A-3162-1AB0BE58EB6F}"/>
                </a:ext>
              </a:extLst>
            </p:cNvPr>
            <p:cNvSpPr/>
            <p:nvPr/>
          </p:nvSpPr>
          <p:spPr>
            <a:xfrm>
              <a:off x="1223151" y="4069359"/>
              <a:ext cx="1175623" cy="427035"/>
            </a:xfrm>
            <a:prstGeom prst="rect">
              <a:avLst/>
            </a:prstGeom>
            <a:solidFill>
              <a:srgbClr val="D9D9D9"/>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600" dirty="0" err="1">
                  <a:solidFill>
                    <a:schemeClr val="tx1"/>
                  </a:solidFill>
                  <a:latin typeface="Arial" panose="020B0604020202020204" pitchFamily="34" charset="0"/>
                  <a:cs typeface="Arial" panose="020B0604020202020204" pitchFamily="34" charset="0"/>
                </a:rPr>
                <a:t>Process</a:t>
              </a:r>
              <a:r>
                <a:rPr lang="de-DE" sz="1600" dirty="0">
                  <a:solidFill>
                    <a:schemeClr val="tx1"/>
                  </a:solidFill>
                  <a:latin typeface="Arial" panose="020B0604020202020204" pitchFamily="34" charset="0"/>
                  <a:cs typeface="Arial" panose="020B0604020202020204" pitchFamily="34" charset="0"/>
                </a:rPr>
                <a:t> C</a:t>
              </a:r>
            </a:p>
          </p:txBody>
        </p:sp>
        <p:sp>
          <p:nvSpPr>
            <p:cNvPr id="108" name="Rechteck 107">
              <a:extLst>
                <a:ext uri="{FF2B5EF4-FFF2-40B4-BE49-F238E27FC236}">
                  <a16:creationId xmlns:a16="http://schemas.microsoft.com/office/drawing/2014/main" id="{A3185B09-65CC-D67B-8A8B-D04B6ED63005}"/>
                </a:ext>
              </a:extLst>
            </p:cNvPr>
            <p:cNvSpPr/>
            <p:nvPr/>
          </p:nvSpPr>
          <p:spPr>
            <a:xfrm>
              <a:off x="1223151" y="4928083"/>
              <a:ext cx="1175623" cy="427035"/>
            </a:xfrm>
            <a:prstGeom prst="rect">
              <a:avLst/>
            </a:prstGeom>
            <a:solidFill>
              <a:srgbClr val="D9D9D9"/>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600" dirty="0" err="1">
                  <a:solidFill>
                    <a:schemeClr val="tx1"/>
                  </a:solidFill>
                  <a:latin typeface="Arial" panose="020B0604020202020204" pitchFamily="34" charset="0"/>
                  <a:cs typeface="Arial" panose="020B0604020202020204" pitchFamily="34" charset="0"/>
                </a:rPr>
                <a:t>Process</a:t>
              </a:r>
              <a:r>
                <a:rPr lang="de-DE" sz="1600" dirty="0">
                  <a:solidFill>
                    <a:schemeClr val="tx1"/>
                  </a:solidFill>
                  <a:latin typeface="Arial" panose="020B0604020202020204" pitchFamily="34" charset="0"/>
                  <a:cs typeface="Arial" panose="020B0604020202020204" pitchFamily="34" charset="0"/>
                </a:rPr>
                <a:t> D</a:t>
              </a:r>
            </a:p>
          </p:txBody>
        </p:sp>
        <p:cxnSp>
          <p:nvCxnSpPr>
            <p:cNvPr id="110" name="Gerade Verbindung mit Pfeil 109">
              <a:extLst>
                <a:ext uri="{FF2B5EF4-FFF2-40B4-BE49-F238E27FC236}">
                  <a16:creationId xmlns:a16="http://schemas.microsoft.com/office/drawing/2014/main" id="{459FB0BD-7A3B-F332-7679-CB00ECA4F1D2}"/>
                </a:ext>
              </a:extLst>
            </p:cNvPr>
            <p:cNvCxnSpPr/>
            <p:nvPr/>
          </p:nvCxnSpPr>
          <p:spPr>
            <a:xfrm>
              <a:off x="1420075" y="3629429"/>
              <a:ext cx="0" cy="431359"/>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1" name="Gerade Verbindung mit Pfeil 110">
              <a:extLst>
                <a:ext uri="{FF2B5EF4-FFF2-40B4-BE49-F238E27FC236}">
                  <a16:creationId xmlns:a16="http://schemas.microsoft.com/office/drawing/2014/main" id="{E20DC3E0-CDB3-E434-FBCF-A6193F3A4912}"/>
                </a:ext>
              </a:extLst>
            </p:cNvPr>
            <p:cNvCxnSpPr/>
            <p:nvPr/>
          </p:nvCxnSpPr>
          <p:spPr>
            <a:xfrm>
              <a:off x="2212555" y="3632249"/>
              <a:ext cx="0" cy="431359"/>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2" name="Gerade Verbindung mit Pfeil 111">
              <a:extLst>
                <a:ext uri="{FF2B5EF4-FFF2-40B4-BE49-F238E27FC236}">
                  <a16:creationId xmlns:a16="http://schemas.microsoft.com/office/drawing/2014/main" id="{1DD5E650-3E0C-A464-9015-8C4D4AE879D7}"/>
                </a:ext>
              </a:extLst>
            </p:cNvPr>
            <p:cNvCxnSpPr/>
            <p:nvPr/>
          </p:nvCxnSpPr>
          <p:spPr>
            <a:xfrm>
              <a:off x="1810962" y="4496394"/>
              <a:ext cx="0" cy="431359"/>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13" name="Textfeld 112">
              <a:extLst>
                <a:ext uri="{FF2B5EF4-FFF2-40B4-BE49-F238E27FC236}">
                  <a16:creationId xmlns:a16="http://schemas.microsoft.com/office/drawing/2014/main" id="{E28E0F0A-C3D0-4B76-D640-344AD9F12A32}"/>
                </a:ext>
              </a:extLst>
            </p:cNvPr>
            <p:cNvSpPr txBox="1"/>
            <p:nvPr/>
          </p:nvSpPr>
          <p:spPr>
            <a:xfrm>
              <a:off x="2229824" y="2539217"/>
              <a:ext cx="1163938" cy="338554"/>
            </a:xfrm>
            <a:prstGeom prst="rect">
              <a:avLst/>
            </a:prstGeom>
            <a:noFill/>
          </p:spPr>
          <p:txBody>
            <a:bodyPr wrap="square" rtlCol="0">
              <a:spAutoFit/>
            </a:bodyPr>
            <a:lstStyle/>
            <a:p>
              <a:r>
                <a:rPr lang="de-DE" sz="1600" dirty="0" err="1">
                  <a:solidFill>
                    <a:srgbClr val="CCCCFF"/>
                  </a:solidFill>
                  <a:latin typeface="Arial" panose="020B0604020202020204" pitchFamily="34" charset="0"/>
                  <a:cs typeface="Arial" panose="020B0604020202020204" pitchFamily="34" charset="0"/>
                </a:rPr>
                <a:t>Cradle</a:t>
              </a:r>
              <a:endParaRPr lang="de-DE" sz="1600" dirty="0">
                <a:solidFill>
                  <a:srgbClr val="CCCCFF"/>
                </a:solidFill>
                <a:latin typeface="Arial" panose="020B0604020202020204" pitchFamily="34" charset="0"/>
                <a:cs typeface="Arial" panose="020B0604020202020204" pitchFamily="34" charset="0"/>
              </a:endParaRPr>
            </a:p>
          </p:txBody>
        </p:sp>
        <p:sp>
          <p:nvSpPr>
            <p:cNvPr id="114" name="Textfeld 113">
              <a:extLst>
                <a:ext uri="{FF2B5EF4-FFF2-40B4-BE49-F238E27FC236}">
                  <a16:creationId xmlns:a16="http://schemas.microsoft.com/office/drawing/2014/main" id="{BC662FF9-B8BC-C768-B823-06FA7781766F}"/>
                </a:ext>
              </a:extLst>
            </p:cNvPr>
            <p:cNvSpPr txBox="1"/>
            <p:nvPr/>
          </p:nvSpPr>
          <p:spPr>
            <a:xfrm>
              <a:off x="563380" y="5663489"/>
              <a:ext cx="1163938" cy="338554"/>
            </a:xfrm>
            <a:prstGeom prst="rect">
              <a:avLst/>
            </a:prstGeom>
            <a:noFill/>
          </p:spPr>
          <p:txBody>
            <a:bodyPr wrap="square" rtlCol="0">
              <a:spAutoFit/>
            </a:bodyPr>
            <a:lstStyle/>
            <a:p>
              <a:r>
                <a:rPr lang="de-DE" sz="1600" dirty="0">
                  <a:solidFill>
                    <a:srgbClr val="CCCCFF"/>
                  </a:solidFill>
                  <a:latin typeface="Arial" panose="020B0604020202020204" pitchFamily="34" charset="0"/>
                  <a:cs typeface="Arial" panose="020B0604020202020204" pitchFamily="34" charset="0"/>
                </a:rPr>
                <a:t>Gate</a:t>
              </a:r>
            </a:p>
          </p:txBody>
        </p:sp>
        <p:sp>
          <p:nvSpPr>
            <p:cNvPr id="115" name="Pfeil: nach rechts 114">
              <a:extLst>
                <a:ext uri="{FF2B5EF4-FFF2-40B4-BE49-F238E27FC236}">
                  <a16:creationId xmlns:a16="http://schemas.microsoft.com/office/drawing/2014/main" id="{32122231-B63E-E7F8-E800-0E8CF9CC60CA}"/>
                </a:ext>
              </a:extLst>
            </p:cNvPr>
            <p:cNvSpPr/>
            <p:nvPr/>
          </p:nvSpPr>
          <p:spPr>
            <a:xfrm rot="5400000">
              <a:off x="870405" y="2459375"/>
              <a:ext cx="762642" cy="682042"/>
            </a:xfrm>
            <a:prstGeom prst="rightArrow">
              <a:avLst>
                <a:gd name="adj1" fmla="val 24927"/>
                <a:gd name="adj2" fmla="val 43620"/>
              </a:avLst>
            </a:prstGeom>
            <a:solidFill>
              <a:srgbClr val="CCCC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116" name="Textfeld 115">
              <a:extLst>
                <a:ext uri="{FF2B5EF4-FFF2-40B4-BE49-F238E27FC236}">
                  <a16:creationId xmlns:a16="http://schemas.microsoft.com/office/drawing/2014/main" id="{D590D30E-02FC-6360-2692-9FA5ED6A42E4}"/>
                </a:ext>
              </a:extLst>
            </p:cNvPr>
            <p:cNvSpPr txBox="1"/>
            <p:nvPr/>
          </p:nvSpPr>
          <p:spPr>
            <a:xfrm>
              <a:off x="1078516" y="2153741"/>
              <a:ext cx="1163938" cy="338554"/>
            </a:xfrm>
            <a:prstGeom prst="rect">
              <a:avLst/>
            </a:prstGeom>
            <a:noFill/>
          </p:spPr>
          <p:txBody>
            <a:bodyPr wrap="square" rtlCol="0">
              <a:spAutoFit/>
            </a:bodyPr>
            <a:lstStyle/>
            <a:p>
              <a:r>
                <a:rPr lang="de-DE" sz="1600" dirty="0">
                  <a:solidFill>
                    <a:schemeClr val="tx1">
                      <a:lumMod val="85000"/>
                      <a:lumOff val="15000"/>
                    </a:schemeClr>
                  </a:solidFill>
                  <a:latin typeface="Arial" panose="020B0604020202020204" pitchFamily="34" charset="0"/>
                  <a:cs typeface="Arial" panose="020B0604020202020204" pitchFamily="34" charset="0"/>
                </a:rPr>
                <a:t>Inputs</a:t>
              </a:r>
            </a:p>
          </p:txBody>
        </p:sp>
        <p:sp>
          <p:nvSpPr>
            <p:cNvPr id="117" name="Pfeil: nach rechts 116">
              <a:extLst>
                <a:ext uri="{FF2B5EF4-FFF2-40B4-BE49-F238E27FC236}">
                  <a16:creationId xmlns:a16="http://schemas.microsoft.com/office/drawing/2014/main" id="{E4A476F3-9B7F-0270-39F6-182ABBE08565}"/>
                </a:ext>
              </a:extLst>
            </p:cNvPr>
            <p:cNvSpPr/>
            <p:nvPr/>
          </p:nvSpPr>
          <p:spPr>
            <a:xfrm rot="5400000">
              <a:off x="1473372" y="5589509"/>
              <a:ext cx="762642" cy="682042"/>
            </a:xfrm>
            <a:prstGeom prst="rightArrow">
              <a:avLst>
                <a:gd name="adj1" fmla="val 24927"/>
                <a:gd name="adj2" fmla="val 43620"/>
              </a:avLst>
            </a:prstGeom>
            <a:solidFill>
              <a:srgbClr val="CCCC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118" name="Pfeil: nach rechts 117">
              <a:extLst>
                <a:ext uri="{FF2B5EF4-FFF2-40B4-BE49-F238E27FC236}">
                  <a16:creationId xmlns:a16="http://schemas.microsoft.com/office/drawing/2014/main" id="{844B1224-55BA-182C-A7E7-D48C1CC51F16}"/>
                </a:ext>
              </a:extLst>
            </p:cNvPr>
            <p:cNvSpPr/>
            <p:nvPr/>
          </p:nvSpPr>
          <p:spPr>
            <a:xfrm rot="5400000">
              <a:off x="2281058" y="5589509"/>
              <a:ext cx="762642" cy="682042"/>
            </a:xfrm>
            <a:prstGeom prst="rightArrow">
              <a:avLst>
                <a:gd name="adj1" fmla="val 24927"/>
                <a:gd name="adj2" fmla="val 43620"/>
              </a:avLst>
            </a:prstGeom>
            <a:solidFill>
              <a:srgbClr val="CCCC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119" name="Textfeld 118">
              <a:extLst>
                <a:ext uri="{FF2B5EF4-FFF2-40B4-BE49-F238E27FC236}">
                  <a16:creationId xmlns:a16="http://schemas.microsoft.com/office/drawing/2014/main" id="{03528D10-BAB9-300C-ACD1-3F9029986504}"/>
                </a:ext>
              </a:extLst>
            </p:cNvPr>
            <p:cNvSpPr txBox="1"/>
            <p:nvPr/>
          </p:nvSpPr>
          <p:spPr>
            <a:xfrm>
              <a:off x="1033129" y="6172498"/>
              <a:ext cx="915114" cy="338554"/>
            </a:xfrm>
            <a:prstGeom prst="rect">
              <a:avLst/>
            </a:prstGeom>
            <a:noFill/>
          </p:spPr>
          <p:txBody>
            <a:bodyPr wrap="square" rtlCol="0">
              <a:spAutoFit/>
            </a:bodyPr>
            <a:lstStyle/>
            <a:p>
              <a:r>
                <a:rPr lang="de-DE" sz="1600" dirty="0" err="1">
                  <a:solidFill>
                    <a:schemeClr val="tx1">
                      <a:lumMod val="85000"/>
                      <a:lumOff val="15000"/>
                    </a:schemeClr>
                  </a:solidFill>
                  <a:latin typeface="Arial" panose="020B0604020202020204" pitchFamily="34" charset="0"/>
                  <a:cs typeface="Arial" panose="020B0604020202020204" pitchFamily="34" charset="0"/>
                </a:rPr>
                <a:t>Product</a:t>
              </a:r>
              <a:endParaRPr lang="de-DE" sz="16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120" name="Textfeld 119">
              <a:extLst>
                <a:ext uri="{FF2B5EF4-FFF2-40B4-BE49-F238E27FC236}">
                  <a16:creationId xmlns:a16="http://schemas.microsoft.com/office/drawing/2014/main" id="{C2FEB2E2-19DC-2F0A-A9D7-5339DDBACD25}"/>
                </a:ext>
              </a:extLst>
            </p:cNvPr>
            <p:cNvSpPr txBox="1"/>
            <p:nvPr/>
          </p:nvSpPr>
          <p:spPr>
            <a:xfrm>
              <a:off x="2601409" y="6173244"/>
              <a:ext cx="1332824" cy="338554"/>
            </a:xfrm>
            <a:prstGeom prst="rect">
              <a:avLst/>
            </a:prstGeom>
            <a:noFill/>
          </p:spPr>
          <p:txBody>
            <a:bodyPr wrap="square" rtlCol="0">
              <a:spAutoFit/>
            </a:bodyPr>
            <a:lstStyle/>
            <a:p>
              <a:r>
                <a:rPr lang="de-DE" sz="1600" dirty="0">
                  <a:solidFill>
                    <a:schemeClr val="tx1">
                      <a:lumMod val="85000"/>
                      <a:lumOff val="15000"/>
                    </a:schemeClr>
                  </a:solidFill>
                  <a:latin typeface="Arial" panose="020B0604020202020204" pitchFamily="34" charset="0"/>
                  <a:cs typeface="Arial" panose="020B0604020202020204" pitchFamily="34" charset="0"/>
                </a:rPr>
                <a:t>Co-</a:t>
              </a:r>
              <a:r>
                <a:rPr lang="de-DE" sz="1600" dirty="0" err="1">
                  <a:solidFill>
                    <a:schemeClr val="tx1">
                      <a:lumMod val="85000"/>
                      <a:lumOff val="15000"/>
                    </a:schemeClr>
                  </a:solidFill>
                  <a:latin typeface="Arial" panose="020B0604020202020204" pitchFamily="34" charset="0"/>
                  <a:cs typeface="Arial" panose="020B0604020202020204" pitchFamily="34" charset="0"/>
                </a:rPr>
                <a:t>product</a:t>
              </a:r>
              <a:endParaRPr lang="de-DE" sz="1600" dirty="0">
                <a:solidFill>
                  <a:schemeClr val="tx1">
                    <a:lumMod val="85000"/>
                    <a:lumOff val="15000"/>
                  </a:schemeClr>
                </a:solidFill>
                <a:latin typeface="Arial" panose="020B0604020202020204" pitchFamily="34" charset="0"/>
                <a:cs typeface="Arial" panose="020B0604020202020204" pitchFamily="34" charset="0"/>
              </a:endParaRPr>
            </a:p>
          </p:txBody>
        </p:sp>
      </p:grpSp>
      <p:sp>
        <p:nvSpPr>
          <p:cNvPr id="2" name="Textfeld 1">
            <a:extLst>
              <a:ext uri="{FF2B5EF4-FFF2-40B4-BE49-F238E27FC236}">
                <a16:creationId xmlns:a16="http://schemas.microsoft.com/office/drawing/2014/main" id="{AAD9F3C1-F085-8EC9-8532-4F12AB3263A6}"/>
              </a:ext>
            </a:extLst>
          </p:cNvPr>
          <p:cNvSpPr txBox="1"/>
          <p:nvPr/>
        </p:nvSpPr>
        <p:spPr>
          <a:xfrm>
            <a:off x="0" y="400734"/>
            <a:ext cx="9483365" cy="523220"/>
          </a:xfrm>
          <a:prstGeom prst="rect">
            <a:avLst/>
          </a:prstGeom>
          <a:noFill/>
        </p:spPr>
        <p:txBody>
          <a:bodyPr wrap="square" rtlCol="0">
            <a:spAutoFit/>
          </a:bodyPr>
          <a:lstStyle/>
          <a:p>
            <a:r>
              <a:rPr lang="de-DE" sz="2800" dirty="0">
                <a:solidFill>
                  <a:schemeClr val="bg1"/>
                </a:solidFill>
                <a:latin typeface="Arial" panose="020B0604020202020204" pitchFamily="34" charset="0"/>
                <a:cs typeface="Arial" panose="020B0604020202020204" pitchFamily="34" charset="0"/>
              </a:rPr>
              <a:t>2. TCA </a:t>
            </a:r>
            <a:r>
              <a:rPr lang="de-DE" sz="2800" dirty="0" err="1">
                <a:solidFill>
                  <a:schemeClr val="bg1"/>
                </a:solidFill>
                <a:latin typeface="Arial" panose="020B0604020202020204" pitchFamily="34" charset="0"/>
                <a:cs typeface="Arial" panose="020B0604020202020204" pitchFamily="34" charset="0"/>
              </a:rPr>
              <a:t>Calculation</a:t>
            </a:r>
            <a:r>
              <a:rPr lang="de-DE" sz="2800" dirty="0">
                <a:solidFill>
                  <a:schemeClr val="bg1"/>
                </a:solidFill>
                <a:latin typeface="Arial" panose="020B0604020202020204" pitchFamily="34" charset="0"/>
                <a:cs typeface="Arial" panose="020B0604020202020204" pitchFamily="34" charset="0"/>
              </a:rPr>
              <a:t> – 2.1 Methods</a:t>
            </a:r>
          </a:p>
        </p:txBody>
      </p:sp>
      <p:sp>
        <p:nvSpPr>
          <p:cNvPr id="63" name="Textfeld 62">
            <a:extLst>
              <a:ext uri="{FF2B5EF4-FFF2-40B4-BE49-F238E27FC236}">
                <a16:creationId xmlns:a16="http://schemas.microsoft.com/office/drawing/2014/main" id="{2807ACCF-129D-9E72-4B00-8301F98FCA4D}"/>
              </a:ext>
            </a:extLst>
          </p:cNvPr>
          <p:cNvSpPr txBox="1"/>
          <p:nvPr/>
        </p:nvSpPr>
        <p:spPr>
          <a:xfrm rot="16200000">
            <a:off x="-2810635" y="3575688"/>
            <a:ext cx="5794311" cy="246221"/>
          </a:xfrm>
          <a:prstGeom prst="rect">
            <a:avLst/>
          </a:prstGeom>
          <a:noFill/>
        </p:spPr>
        <p:txBody>
          <a:bodyPr wrap="square">
            <a:spAutoFit/>
          </a:bodyPr>
          <a:lstStyle/>
          <a:p>
            <a:r>
              <a:rPr lang="de-DE" sz="1000" dirty="0">
                <a:latin typeface="Arial" panose="020B0604020202020204" pitchFamily="34" charset="0"/>
                <a:cs typeface="Arial" panose="020B0604020202020204" pitchFamily="34" charset="0"/>
              </a:rPr>
              <a:t>Own </a:t>
            </a:r>
            <a:r>
              <a:rPr lang="de-DE" sz="1000" dirty="0" err="1">
                <a:latin typeface="Arial" panose="020B0604020202020204" pitchFamily="34" charset="0"/>
                <a:cs typeface="Arial" panose="020B0604020202020204" pitchFamily="34" charset="0"/>
              </a:rPr>
              <a:t>figure</a:t>
            </a:r>
            <a:r>
              <a:rPr lang="de-DE" sz="1000" dirty="0">
                <a:latin typeface="Arial" panose="020B0604020202020204" pitchFamily="34" charset="0"/>
                <a:cs typeface="Arial" panose="020B0604020202020204" pitchFamily="34" charset="0"/>
              </a:rPr>
              <a:t>, </a:t>
            </a:r>
            <a:r>
              <a:rPr lang="de-DE" sz="1000" dirty="0" err="1">
                <a:latin typeface="Arial" panose="020B0604020202020204" pitchFamily="34" charset="0"/>
                <a:cs typeface="Arial" panose="020B0604020202020204" pitchFamily="34" charset="0"/>
              </a:rPr>
              <a:t>content</a:t>
            </a:r>
            <a:r>
              <a:rPr lang="de-DE" sz="1000" dirty="0">
                <a:latin typeface="Arial" panose="020B0604020202020204" pitchFamily="34" charset="0"/>
                <a:cs typeface="Arial" panose="020B0604020202020204" pitchFamily="34" charset="0"/>
              </a:rPr>
              <a:t> </a:t>
            </a:r>
            <a:r>
              <a:rPr lang="de-DE" sz="1000" dirty="0" err="1">
                <a:latin typeface="Arial" panose="020B0604020202020204" pitchFamily="34" charset="0"/>
                <a:cs typeface="Arial" panose="020B0604020202020204" pitchFamily="34" charset="0"/>
              </a:rPr>
              <a:t>based</a:t>
            </a:r>
            <a:r>
              <a:rPr lang="de-DE" sz="1000" dirty="0">
                <a:latin typeface="Arial" panose="020B0604020202020204" pitchFamily="34" charset="0"/>
                <a:cs typeface="Arial" panose="020B0604020202020204" pitchFamily="34" charset="0"/>
              </a:rPr>
              <a:t> on </a:t>
            </a:r>
            <a:r>
              <a:rPr lang="de-DE" sz="1000" dirty="0" err="1">
                <a:latin typeface="Arial" panose="020B0604020202020204" pitchFamily="34" charset="0"/>
                <a:cs typeface="Arial" panose="020B0604020202020204" pitchFamily="34" charset="0"/>
              </a:rPr>
              <a:t>Huijbregts</a:t>
            </a:r>
            <a:r>
              <a:rPr lang="de-DE" sz="1000" dirty="0">
                <a:latin typeface="Arial" panose="020B0604020202020204" pitchFamily="34" charset="0"/>
                <a:cs typeface="Arial" panose="020B0604020202020204" pitchFamily="34" charset="0"/>
              </a:rPr>
              <a:t> et al. (2016), ISO 14040/14044, Michalke et al. (2023)</a:t>
            </a:r>
          </a:p>
        </p:txBody>
      </p:sp>
    </p:spTree>
    <p:extLst>
      <p:ext uri="{BB962C8B-B14F-4D97-AF65-F5344CB8AC3E}">
        <p14:creationId xmlns:p14="http://schemas.microsoft.com/office/powerpoint/2010/main" val="121270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fade">
                                      <p:cBhvr>
                                        <p:cTn id="13" dur="500"/>
                                        <p:tgtEl>
                                          <p:spTgt spid="6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21"/>
                                        </p:tgtEl>
                                        <p:attrNameLst>
                                          <p:attrName>style.visibility</p:attrName>
                                        </p:attrNameLst>
                                      </p:cBhvr>
                                      <p:to>
                                        <p:strVal val="visible"/>
                                      </p:to>
                                    </p:set>
                                    <p:animEffect transition="in" filter="fade">
                                      <p:cBhvr>
                                        <p:cTn id="24" dur="500"/>
                                        <p:tgtEl>
                                          <p:spTgt spid="1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1"/>
                                        </p:tgtEl>
                                        <p:attrNameLst>
                                          <p:attrName>style.visibility</p:attrName>
                                        </p:attrNameLst>
                                      </p:cBhvr>
                                      <p:to>
                                        <p:strVal val="visible"/>
                                      </p:to>
                                    </p:set>
                                    <p:animEffect transition="in" filter="fade">
                                      <p:cBhvr>
                                        <p:cTn id="29" dur="500"/>
                                        <p:tgtEl>
                                          <p:spTgt spid="6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500"/>
                                        <p:tgtEl>
                                          <p:spTgt spid="2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500"/>
                                        <p:tgtEl>
                                          <p:spTgt spid="2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500"/>
                                        <p:tgtEl>
                                          <p:spTgt spid="1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500"/>
                                        <p:tgtEl>
                                          <p:spTgt spid="14"/>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500"/>
                                        <p:tgtEl>
                                          <p:spTgt spid="27"/>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fade">
                                      <p:cBhvr>
                                        <p:cTn id="65" dur="500"/>
                                        <p:tgtEl>
                                          <p:spTgt spid="21"/>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500"/>
                                        <p:tgtEl>
                                          <p:spTgt spid="19"/>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fade">
                                      <p:cBhvr>
                                        <p:cTn id="71" dur="500"/>
                                        <p:tgtEl>
                                          <p:spTgt spid="20"/>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fade">
                                      <p:cBhvr>
                                        <p:cTn id="74" dur="500"/>
                                        <p:tgtEl>
                                          <p:spTgt spid="23"/>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fade">
                                      <p:cBhvr>
                                        <p:cTn id="77" dur="500"/>
                                        <p:tgtEl>
                                          <p:spTgt spid="24"/>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25"/>
                                        </p:tgtEl>
                                        <p:attrNameLst>
                                          <p:attrName>style.visibility</p:attrName>
                                        </p:attrNameLst>
                                      </p:cBhvr>
                                      <p:to>
                                        <p:strVal val="visible"/>
                                      </p:to>
                                    </p:set>
                                    <p:animEffect transition="in" filter="fade">
                                      <p:cBhvr>
                                        <p:cTn id="80" dur="500"/>
                                        <p:tgtEl>
                                          <p:spTgt spid="25"/>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12"/>
                                        </p:tgtEl>
                                        <p:attrNameLst>
                                          <p:attrName>style.visibility</p:attrName>
                                        </p:attrNameLst>
                                      </p:cBhvr>
                                      <p:to>
                                        <p:strVal val="visible"/>
                                      </p:to>
                                    </p:set>
                                    <p:animEffect transition="in" filter="fade">
                                      <p:cBhvr>
                                        <p:cTn id="85" dur="500"/>
                                        <p:tgtEl>
                                          <p:spTgt spid="12"/>
                                        </p:tgtEl>
                                      </p:cBhvr>
                                    </p:animEffect>
                                  </p:childTnLst>
                                </p:cTn>
                              </p:par>
                              <p:par>
                                <p:cTn id="86" presetID="10" presetClass="entr" presetSubtype="0" fill="hold" nodeType="withEffect">
                                  <p:stCondLst>
                                    <p:cond delay="0"/>
                                  </p:stCondLst>
                                  <p:childTnLst>
                                    <p:set>
                                      <p:cBhvr>
                                        <p:cTn id="87" dur="1" fill="hold">
                                          <p:stCondLst>
                                            <p:cond delay="0"/>
                                          </p:stCondLst>
                                        </p:cTn>
                                        <p:tgtEl>
                                          <p:spTgt spid="28"/>
                                        </p:tgtEl>
                                        <p:attrNameLst>
                                          <p:attrName>style.visibility</p:attrName>
                                        </p:attrNameLst>
                                      </p:cBhvr>
                                      <p:to>
                                        <p:strVal val="visible"/>
                                      </p:to>
                                    </p:set>
                                    <p:animEffect transition="in" filter="fade">
                                      <p:cBhvr>
                                        <p:cTn id="88" dur="500"/>
                                        <p:tgtEl>
                                          <p:spTgt spid="28"/>
                                        </p:tgtEl>
                                      </p:cBhvr>
                                    </p:animEffect>
                                  </p:childTnLst>
                                </p:cTn>
                              </p:par>
                              <p:par>
                                <p:cTn id="89" presetID="10" presetClass="entr" presetSubtype="0" fill="hold" nodeType="withEffect">
                                  <p:stCondLst>
                                    <p:cond delay="0"/>
                                  </p:stCondLst>
                                  <p:childTnLst>
                                    <p:set>
                                      <p:cBhvr>
                                        <p:cTn id="90" dur="1" fill="hold">
                                          <p:stCondLst>
                                            <p:cond delay="0"/>
                                          </p:stCondLst>
                                        </p:cTn>
                                        <p:tgtEl>
                                          <p:spTgt spid="29"/>
                                        </p:tgtEl>
                                        <p:attrNameLst>
                                          <p:attrName>style.visibility</p:attrName>
                                        </p:attrNameLst>
                                      </p:cBhvr>
                                      <p:to>
                                        <p:strVal val="visible"/>
                                      </p:to>
                                    </p:set>
                                    <p:animEffect transition="in" filter="fade">
                                      <p:cBhvr>
                                        <p:cTn id="91" dur="500"/>
                                        <p:tgtEl>
                                          <p:spTgt spid="29"/>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62"/>
                                        </p:tgtEl>
                                        <p:attrNameLst>
                                          <p:attrName>style.visibility</p:attrName>
                                        </p:attrNameLst>
                                      </p:cBhvr>
                                      <p:to>
                                        <p:strVal val="visible"/>
                                      </p:to>
                                    </p:set>
                                    <p:animEffect transition="in" filter="fade">
                                      <p:cBhvr>
                                        <p:cTn id="96" dur="500"/>
                                        <p:tgtEl>
                                          <p:spTgt spid="62"/>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87"/>
                                        </p:tgtEl>
                                        <p:attrNameLst>
                                          <p:attrName>style.visibility</p:attrName>
                                        </p:attrNameLst>
                                      </p:cBhvr>
                                      <p:to>
                                        <p:strVal val="visible"/>
                                      </p:to>
                                    </p:set>
                                    <p:animEffect transition="in" filter="fade">
                                      <p:cBhvr>
                                        <p:cTn id="99" dur="500"/>
                                        <p:tgtEl>
                                          <p:spTgt spid="87"/>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88"/>
                                        </p:tgtEl>
                                        <p:attrNameLst>
                                          <p:attrName>style.visibility</p:attrName>
                                        </p:attrNameLst>
                                      </p:cBhvr>
                                      <p:to>
                                        <p:strVal val="visible"/>
                                      </p:to>
                                    </p:set>
                                    <p:animEffect transition="in" filter="fade">
                                      <p:cBhvr>
                                        <p:cTn id="104" dur="500"/>
                                        <p:tgtEl>
                                          <p:spTgt spid="88"/>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84"/>
                                        </p:tgtEl>
                                        <p:attrNameLst>
                                          <p:attrName>style.visibility</p:attrName>
                                        </p:attrNameLst>
                                      </p:cBhvr>
                                      <p:to>
                                        <p:strVal val="visible"/>
                                      </p:to>
                                    </p:set>
                                    <p:animEffect transition="in" filter="fade">
                                      <p:cBhvr>
                                        <p:cTn id="107" dur="500"/>
                                        <p:tgtEl>
                                          <p:spTgt spid="84"/>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57"/>
                                        </p:tgtEl>
                                        <p:attrNameLst>
                                          <p:attrName>style.visibility</p:attrName>
                                        </p:attrNameLst>
                                      </p:cBhvr>
                                      <p:to>
                                        <p:strVal val="visible"/>
                                      </p:to>
                                    </p:set>
                                    <p:animEffect transition="in" filter="fade">
                                      <p:cBhvr>
                                        <p:cTn id="112" dur="500"/>
                                        <p:tgtEl>
                                          <p:spTgt spid="57"/>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64"/>
                                        </p:tgtEl>
                                        <p:attrNameLst>
                                          <p:attrName>style.visibility</p:attrName>
                                        </p:attrNameLst>
                                      </p:cBhvr>
                                      <p:to>
                                        <p:strVal val="visible"/>
                                      </p:to>
                                    </p:set>
                                    <p:animEffect transition="in" filter="fade">
                                      <p:cBhvr>
                                        <p:cTn id="115" dur="500"/>
                                        <p:tgtEl>
                                          <p:spTgt spid="64"/>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65"/>
                                        </p:tgtEl>
                                        <p:attrNameLst>
                                          <p:attrName>style.visibility</p:attrName>
                                        </p:attrNameLst>
                                      </p:cBhvr>
                                      <p:to>
                                        <p:strVal val="visible"/>
                                      </p:to>
                                    </p:set>
                                    <p:animEffect transition="in" filter="fade">
                                      <p:cBhvr>
                                        <p:cTn id="118" dur="500"/>
                                        <p:tgtEl>
                                          <p:spTgt spid="65"/>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66"/>
                                        </p:tgtEl>
                                        <p:attrNameLst>
                                          <p:attrName>style.visibility</p:attrName>
                                        </p:attrNameLst>
                                      </p:cBhvr>
                                      <p:to>
                                        <p:strVal val="visible"/>
                                      </p:to>
                                    </p:set>
                                    <p:animEffect transition="in" filter="fade">
                                      <p:cBhvr>
                                        <p:cTn id="121" dur="500"/>
                                        <p:tgtEl>
                                          <p:spTgt spid="66"/>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67"/>
                                        </p:tgtEl>
                                        <p:attrNameLst>
                                          <p:attrName>style.visibility</p:attrName>
                                        </p:attrNameLst>
                                      </p:cBhvr>
                                      <p:to>
                                        <p:strVal val="visible"/>
                                      </p:to>
                                    </p:set>
                                    <p:animEffect transition="in" filter="fade">
                                      <p:cBhvr>
                                        <p:cTn id="124" dur="500"/>
                                        <p:tgtEl>
                                          <p:spTgt spid="67"/>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68"/>
                                        </p:tgtEl>
                                        <p:attrNameLst>
                                          <p:attrName>style.visibility</p:attrName>
                                        </p:attrNameLst>
                                      </p:cBhvr>
                                      <p:to>
                                        <p:strVal val="visible"/>
                                      </p:to>
                                    </p:set>
                                    <p:animEffect transition="in" filter="fade">
                                      <p:cBhvr>
                                        <p:cTn id="127" dur="500"/>
                                        <p:tgtEl>
                                          <p:spTgt spid="68"/>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85"/>
                                        </p:tgtEl>
                                        <p:attrNameLst>
                                          <p:attrName>style.visibility</p:attrName>
                                        </p:attrNameLst>
                                      </p:cBhvr>
                                      <p:to>
                                        <p:strVal val="visible"/>
                                      </p:to>
                                    </p:set>
                                    <p:animEffect transition="in" filter="fade">
                                      <p:cBhvr>
                                        <p:cTn id="130" dur="500"/>
                                        <p:tgtEl>
                                          <p:spTgt spid="85"/>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70"/>
                                        </p:tgtEl>
                                        <p:attrNameLst>
                                          <p:attrName>style.visibility</p:attrName>
                                        </p:attrNameLst>
                                      </p:cBhvr>
                                      <p:to>
                                        <p:strVal val="visible"/>
                                      </p:to>
                                    </p:set>
                                    <p:animEffect transition="in" filter="fade">
                                      <p:cBhvr>
                                        <p:cTn id="133" dur="500"/>
                                        <p:tgtEl>
                                          <p:spTgt spid="70"/>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76"/>
                                        </p:tgtEl>
                                        <p:attrNameLst>
                                          <p:attrName>style.visibility</p:attrName>
                                        </p:attrNameLst>
                                      </p:cBhvr>
                                      <p:to>
                                        <p:strVal val="visible"/>
                                      </p:to>
                                    </p:set>
                                    <p:animEffect transition="in" filter="fade">
                                      <p:cBhvr>
                                        <p:cTn id="136" dur="500"/>
                                        <p:tgtEl>
                                          <p:spTgt spid="76"/>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77"/>
                                        </p:tgtEl>
                                        <p:attrNameLst>
                                          <p:attrName>style.visibility</p:attrName>
                                        </p:attrNameLst>
                                      </p:cBhvr>
                                      <p:to>
                                        <p:strVal val="visible"/>
                                      </p:to>
                                    </p:set>
                                    <p:animEffect transition="in" filter="fade">
                                      <p:cBhvr>
                                        <p:cTn id="139" dur="500"/>
                                        <p:tgtEl>
                                          <p:spTgt spid="77"/>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78"/>
                                        </p:tgtEl>
                                        <p:attrNameLst>
                                          <p:attrName>style.visibility</p:attrName>
                                        </p:attrNameLst>
                                      </p:cBhvr>
                                      <p:to>
                                        <p:strVal val="visible"/>
                                      </p:to>
                                    </p:set>
                                    <p:animEffect transition="in" filter="fade">
                                      <p:cBhvr>
                                        <p:cTn id="142" dur="500"/>
                                        <p:tgtEl>
                                          <p:spTgt spid="78"/>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79"/>
                                        </p:tgtEl>
                                        <p:attrNameLst>
                                          <p:attrName>style.visibility</p:attrName>
                                        </p:attrNameLst>
                                      </p:cBhvr>
                                      <p:to>
                                        <p:strVal val="visible"/>
                                      </p:to>
                                    </p:set>
                                    <p:animEffect transition="in" filter="fade">
                                      <p:cBhvr>
                                        <p:cTn id="145" dur="500"/>
                                        <p:tgtEl>
                                          <p:spTgt spid="79"/>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80"/>
                                        </p:tgtEl>
                                        <p:attrNameLst>
                                          <p:attrName>style.visibility</p:attrName>
                                        </p:attrNameLst>
                                      </p:cBhvr>
                                      <p:to>
                                        <p:strVal val="visible"/>
                                      </p:to>
                                    </p:set>
                                    <p:animEffect transition="in" filter="fade">
                                      <p:cBhvr>
                                        <p:cTn id="148" dur="500"/>
                                        <p:tgtEl>
                                          <p:spTgt spid="80"/>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81"/>
                                        </p:tgtEl>
                                        <p:attrNameLst>
                                          <p:attrName>style.visibility</p:attrName>
                                        </p:attrNameLst>
                                      </p:cBhvr>
                                      <p:to>
                                        <p:strVal val="visible"/>
                                      </p:to>
                                    </p:set>
                                    <p:animEffect transition="in" filter="fade">
                                      <p:cBhvr>
                                        <p:cTn id="151" dur="500"/>
                                        <p:tgtEl>
                                          <p:spTgt spid="81"/>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82"/>
                                        </p:tgtEl>
                                        <p:attrNameLst>
                                          <p:attrName>style.visibility</p:attrName>
                                        </p:attrNameLst>
                                      </p:cBhvr>
                                      <p:to>
                                        <p:strVal val="visible"/>
                                      </p:to>
                                    </p:set>
                                    <p:animEffect transition="in" filter="fade">
                                      <p:cBhvr>
                                        <p:cTn id="154" dur="500"/>
                                        <p:tgtEl>
                                          <p:spTgt spid="82"/>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72"/>
                                        </p:tgtEl>
                                        <p:attrNameLst>
                                          <p:attrName>style.visibility</p:attrName>
                                        </p:attrNameLst>
                                      </p:cBhvr>
                                      <p:to>
                                        <p:strVal val="visible"/>
                                      </p:to>
                                    </p:set>
                                    <p:animEffect transition="in" filter="fade">
                                      <p:cBhvr>
                                        <p:cTn id="157" dur="500"/>
                                        <p:tgtEl>
                                          <p:spTgt spid="72"/>
                                        </p:tgtEl>
                                      </p:cBhvr>
                                    </p:animEffect>
                                  </p:childTnLst>
                                </p:cTn>
                              </p:par>
                              <p:par>
                                <p:cTn id="158" presetID="10" presetClass="entr" presetSubtype="0" fill="hold" grpId="0" nodeType="withEffect">
                                  <p:stCondLst>
                                    <p:cond delay="0"/>
                                  </p:stCondLst>
                                  <p:childTnLst>
                                    <p:set>
                                      <p:cBhvr>
                                        <p:cTn id="159" dur="1" fill="hold">
                                          <p:stCondLst>
                                            <p:cond delay="0"/>
                                          </p:stCondLst>
                                        </p:cTn>
                                        <p:tgtEl>
                                          <p:spTgt spid="73"/>
                                        </p:tgtEl>
                                        <p:attrNameLst>
                                          <p:attrName>style.visibility</p:attrName>
                                        </p:attrNameLst>
                                      </p:cBhvr>
                                      <p:to>
                                        <p:strVal val="visible"/>
                                      </p:to>
                                    </p:set>
                                    <p:animEffect transition="in" filter="fade">
                                      <p:cBhvr>
                                        <p:cTn id="160" dur="500"/>
                                        <p:tgtEl>
                                          <p:spTgt spid="73"/>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74"/>
                                        </p:tgtEl>
                                        <p:attrNameLst>
                                          <p:attrName>style.visibility</p:attrName>
                                        </p:attrNameLst>
                                      </p:cBhvr>
                                      <p:to>
                                        <p:strVal val="visible"/>
                                      </p:to>
                                    </p:set>
                                    <p:animEffect transition="in" filter="fade">
                                      <p:cBhvr>
                                        <p:cTn id="163" dur="500"/>
                                        <p:tgtEl>
                                          <p:spTgt spid="74"/>
                                        </p:tgtEl>
                                      </p:cBhvr>
                                    </p:animEffect>
                                  </p:childTnLst>
                                </p:cTn>
                              </p:par>
                            </p:childTnLst>
                          </p:cTn>
                        </p:par>
                      </p:childTnLst>
                    </p:cTn>
                  </p:par>
                  <p:par>
                    <p:cTn id="164" fill="hold">
                      <p:stCondLst>
                        <p:cond delay="indefinite"/>
                      </p:stCondLst>
                      <p:childTnLst>
                        <p:par>
                          <p:cTn id="165" fill="hold">
                            <p:stCondLst>
                              <p:cond delay="0"/>
                            </p:stCondLst>
                            <p:childTnLst>
                              <p:par>
                                <p:cTn id="166" presetID="10" presetClass="entr" presetSubtype="0" fill="hold" grpId="0" nodeType="clickEffect">
                                  <p:stCondLst>
                                    <p:cond delay="0"/>
                                  </p:stCondLst>
                                  <p:childTnLst>
                                    <p:set>
                                      <p:cBhvr>
                                        <p:cTn id="167" dur="1" fill="hold">
                                          <p:stCondLst>
                                            <p:cond delay="0"/>
                                          </p:stCondLst>
                                        </p:cTn>
                                        <p:tgtEl>
                                          <p:spTgt spid="129"/>
                                        </p:tgtEl>
                                        <p:attrNameLst>
                                          <p:attrName>style.visibility</p:attrName>
                                        </p:attrNameLst>
                                      </p:cBhvr>
                                      <p:to>
                                        <p:strVal val="visible"/>
                                      </p:to>
                                    </p:set>
                                    <p:animEffect transition="in" filter="fade">
                                      <p:cBhvr>
                                        <p:cTn id="168" dur="500"/>
                                        <p:tgtEl>
                                          <p:spTgt spid="129"/>
                                        </p:tgtEl>
                                      </p:cBhvr>
                                    </p:animEffect>
                                  </p:childTnLst>
                                </p:cTn>
                              </p:par>
                              <p:par>
                                <p:cTn id="169" presetID="10" presetClass="entr" presetSubtype="0" fill="hold" grpId="0" nodeType="withEffect">
                                  <p:stCondLst>
                                    <p:cond delay="0"/>
                                  </p:stCondLst>
                                  <p:childTnLst>
                                    <p:set>
                                      <p:cBhvr>
                                        <p:cTn id="170" dur="1" fill="hold">
                                          <p:stCondLst>
                                            <p:cond delay="0"/>
                                          </p:stCondLst>
                                        </p:cTn>
                                        <p:tgtEl>
                                          <p:spTgt spid="128"/>
                                        </p:tgtEl>
                                        <p:attrNameLst>
                                          <p:attrName>style.visibility</p:attrName>
                                        </p:attrNameLst>
                                      </p:cBhvr>
                                      <p:to>
                                        <p:strVal val="visible"/>
                                      </p:to>
                                    </p:set>
                                    <p:animEffect transition="in" filter="fade">
                                      <p:cBhvr>
                                        <p:cTn id="171" dur="500"/>
                                        <p:tgtEl>
                                          <p:spTgt spid="128"/>
                                        </p:tgtEl>
                                      </p:cBhvr>
                                    </p:animEffect>
                                  </p:childTnLst>
                                </p:cTn>
                              </p:par>
                              <p:par>
                                <p:cTn id="172" presetID="10" presetClass="entr" presetSubtype="0" fill="hold" grpId="0" nodeType="withEffect">
                                  <p:stCondLst>
                                    <p:cond delay="0"/>
                                  </p:stCondLst>
                                  <p:childTnLst>
                                    <p:set>
                                      <p:cBhvr>
                                        <p:cTn id="173" dur="1" fill="hold">
                                          <p:stCondLst>
                                            <p:cond delay="0"/>
                                          </p:stCondLst>
                                        </p:cTn>
                                        <p:tgtEl>
                                          <p:spTgt spid="138"/>
                                        </p:tgtEl>
                                        <p:attrNameLst>
                                          <p:attrName>style.visibility</p:attrName>
                                        </p:attrNameLst>
                                      </p:cBhvr>
                                      <p:to>
                                        <p:strVal val="visible"/>
                                      </p:to>
                                    </p:set>
                                    <p:animEffect transition="in" filter="fade">
                                      <p:cBhvr>
                                        <p:cTn id="174" dur="500"/>
                                        <p:tgtEl>
                                          <p:spTgt spid="138"/>
                                        </p:tgtEl>
                                      </p:cBhvr>
                                    </p:animEffect>
                                  </p:childTnLst>
                                </p:cTn>
                              </p:par>
                            </p:childTnLst>
                          </p:cTn>
                        </p:par>
                      </p:childTnLst>
                    </p:cTn>
                  </p:par>
                  <p:par>
                    <p:cTn id="175" fill="hold">
                      <p:stCondLst>
                        <p:cond delay="indefinite"/>
                      </p:stCondLst>
                      <p:childTnLst>
                        <p:par>
                          <p:cTn id="176" fill="hold">
                            <p:stCondLst>
                              <p:cond delay="0"/>
                            </p:stCondLst>
                            <p:childTnLst>
                              <p:par>
                                <p:cTn id="177" presetID="10" presetClass="entr" presetSubtype="0" fill="hold" nodeType="clickEffect">
                                  <p:stCondLst>
                                    <p:cond delay="0"/>
                                  </p:stCondLst>
                                  <p:childTnLst>
                                    <p:set>
                                      <p:cBhvr>
                                        <p:cTn id="178" dur="1" fill="hold">
                                          <p:stCondLst>
                                            <p:cond delay="0"/>
                                          </p:stCondLst>
                                        </p:cTn>
                                        <p:tgtEl>
                                          <p:spTgt spid="140"/>
                                        </p:tgtEl>
                                        <p:attrNameLst>
                                          <p:attrName>style.visibility</p:attrName>
                                        </p:attrNameLst>
                                      </p:cBhvr>
                                      <p:to>
                                        <p:strVal val="visible"/>
                                      </p:to>
                                    </p:set>
                                    <p:animEffect transition="in" filter="fade">
                                      <p:cBhvr>
                                        <p:cTn id="179" dur="500"/>
                                        <p:tgtEl>
                                          <p:spTgt spid="140"/>
                                        </p:tgtEl>
                                      </p:cBhvr>
                                    </p:animEffect>
                                  </p:childTnLst>
                                </p:cTn>
                              </p:par>
                              <p:par>
                                <p:cTn id="180" presetID="10" presetClass="entr" presetSubtype="0" fill="hold" grpId="0" nodeType="withEffect">
                                  <p:stCondLst>
                                    <p:cond delay="0"/>
                                  </p:stCondLst>
                                  <p:childTnLst>
                                    <p:set>
                                      <p:cBhvr>
                                        <p:cTn id="181" dur="1" fill="hold">
                                          <p:stCondLst>
                                            <p:cond delay="0"/>
                                          </p:stCondLst>
                                        </p:cTn>
                                        <p:tgtEl>
                                          <p:spTgt spid="141"/>
                                        </p:tgtEl>
                                        <p:attrNameLst>
                                          <p:attrName>style.visibility</p:attrName>
                                        </p:attrNameLst>
                                      </p:cBhvr>
                                      <p:to>
                                        <p:strVal val="visible"/>
                                      </p:to>
                                    </p:set>
                                    <p:animEffect transition="in" filter="fade">
                                      <p:cBhvr>
                                        <p:cTn id="182" dur="500"/>
                                        <p:tgtEl>
                                          <p:spTgt spid="141"/>
                                        </p:tgtEl>
                                      </p:cBhvr>
                                    </p:animEffect>
                                  </p:childTnLst>
                                </p:cTn>
                              </p:par>
                            </p:childTnLst>
                          </p:cTn>
                        </p:par>
                      </p:childTnLst>
                    </p:cTn>
                  </p:par>
                  <p:par>
                    <p:cTn id="183" fill="hold">
                      <p:stCondLst>
                        <p:cond delay="indefinite"/>
                      </p:stCondLst>
                      <p:childTnLst>
                        <p:par>
                          <p:cTn id="184" fill="hold">
                            <p:stCondLst>
                              <p:cond delay="0"/>
                            </p:stCondLst>
                            <p:childTnLst>
                              <p:par>
                                <p:cTn id="185" presetID="10" presetClass="entr" presetSubtype="0" fill="hold" nodeType="clickEffect">
                                  <p:stCondLst>
                                    <p:cond delay="0"/>
                                  </p:stCondLst>
                                  <p:childTnLst>
                                    <p:set>
                                      <p:cBhvr>
                                        <p:cTn id="186" dur="1" fill="hold">
                                          <p:stCondLst>
                                            <p:cond delay="0"/>
                                          </p:stCondLst>
                                        </p:cTn>
                                        <p:tgtEl>
                                          <p:spTgt spid="151"/>
                                        </p:tgtEl>
                                        <p:attrNameLst>
                                          <p:attrName>style.visibility</p:attrName>
                                        </p:attrNameLst>
                                      </p:cBhvr>
                                      <p:to>
                                        <p:strVal val="visible"/>
                                      </p:to>
                                    </p:set>
                                    <p:animEffect transition="in" filter="fade">
                                      <p:cBhvr>
                                        <p:cTn id="187" dur="500"/>
                                        <p:tgtEl>
                                          <p:spTgt spid="151"/>
                                        </p:tgtEl>
                                      </p:cBhvr>
                                    </p:animEffect>
                                  </p:childTnLst>
                                </p:cTn>
                              </p:par>
                              <p:par>
                                <p:cTn id="188" presetID="10" presetClass="entr" presetSubtype="0" fill="hold" nodeType="withEffect">
                                  <p:stCondLst>
                                    <p:cond delay="100"/>
                                  </p:stCondLst>
                                  <p:childTnLst>
                                    <p:set>
                                      <p:cBhvr>
                                        <p:cTn id="189" dur="1" fill="hold">
                                          <p:stCondLst>
                                            <p:cond delay="0"/>
                                          </p:stCondLst>
                                        </p:cTn>
                                        <p:tgtEl>
                                          <p:spTgt spid="150"/>
                                        </p:tgtEl>
                                        <p:attrNameLst>
                                          <p:attrName>style.visibility</p:attrName>
                                        </p:attrNameLst>
                                      </p:cBhvr>
                                      <p:to>
                                        <p:strVal val="visible"/>
                                      </p:to>
                                    </p:set>
                                    <p:animEffect transition="in" filter="fade">
                                      <p:cBhvr>
                                        <p:cTn id="190" dur="500"/>
                                        <p:tgtEl>
                                          <p:spTgt spid="150"/>
                                        </p:tgtEl>
                                      </p:cBhvr>
                                    </p:animEffect>
                                  </p:childTnLst>
                                </p:cTn>
                              </p:par>
                              <p:par>
                                <p:cTn id="191" presetID="10" presetClass="entr" presetSubtype="0" fill="hold" nodeType="withEffect">
                                  <p:stCondLst>
                                    <p:cond delay="200"/>
                                  </p:stCondLst>
                                  <p:childTnLst>
                                    <p:set>
                                      <p:cBhvr>
                                        <p:cTn id="192" dur="1" fill="hold">
                                          <p:stCondLst>
                                            <p:cond delay="0"/>
                                          </p:stCondLst>
                                        </p:cTn>
                                        <p:tgtEl>
                                          <p:spTgt spid="149"/>
                                        </p:tgtEl>
                                        <p:attrNameLst>
                                          <p:attrName>style.visibility</p:attrName>
                                        </p:attrNameLst>
                                      </p:cBhvr>
                                      <p:to>
                                        <p:strVal val="visible"/>
                                      </p:to>
                                    </p:set>
                                    <p:animEffect transition="in" filter="fade">
                                      <p:cBhvr>
                                        <p:cTn id="193" dur="500"/>
                                        <p:tgtEl>
                                          <p:spTgt spid="149"/>
                                        </p:tgtEl>
                                      </p:cBhvr>
                                    </p:animEffect>
                                  </p:childTnLst>
                                </p:cTn>
                              </p:par>
                              <p:par>
                                <p:cTn id="194" presetID="10" presetClass="entr" presetSubtype="0" fill="hold" nodeType="withEffect">
                                  <p:stCondLst>
                                    <p:cond delay="300"/>
                                  </p:stCondLst>
                                  <p:childTnLst>
                                    <p:set>
                                      <p:cBhvr>
                                        <p:cTn id="195" dur="1" fill="hold">
                                          <p:stCondLst>
                                            <p:cond delay="0"/>
                                          </p:stCondLst>
                                        </p:cTn>
                                        <p:tgtEl>
                                          <p:spTgt spid="148"/>
                                        </p:tgtEl>
                                        <p:attrNameLst>
                                          <p:attrName>style.visibility</p:attrName>
                                        </p:attrNameLst>
                                      </p:cBhvr>
                                      <p:to>
                                        <p:strVal val="visible"/>
                                      </p:to>
                                    </p:set>
                                    <p:animEffect transition="in" filter="fade">
                                      <p:cBhvr>
                                        <p:cTn id="196" dur="500"/>
                                        <p:tgtEl>
                                          <p:spTgt spid="148"/>
                                        </p:tgtEl>
                                      </p:cBhvr>
                                    </p:animEffect>
                                  </p:childTnLst>
                                </p:cTn>
                              </p:par>
                              <p:par>
                                <p:cTn id="197" presetID="10" presetClass="entr" presetSubtype="0" fill="hold" nodeType="withEffect">
                                  <p:stCondLst>
                                    <p:cond delay="400"/>
                                  </p:stCondLst>
                                  <p:childTnLst>
                                    <p:set>
                                      <p:cBhvr>
                                        <p:cTn id="198" dur="1" fill="hold">
                                          <p:stCondLst>
                                            <p:cond delay="0"/>
                                          </p:stCondLst>
                                        </p:cTn>
                                        <p:tgtEl>
                                          <p:spTgt spid="147"/>
                                        </p:tgtEl>
                                        <p:attrNameLst>
                                          <p:attrName>style.visibility</p:attrName>
                                        </p:attrNameLst>
                                      </p:cBhvr>
                                      <p:to>
                                        <p:strVal val="visible"/>
                                      </p:to>
                                    </p:set>
                                    <p:animEffect transition="in" filter="fade">
                                      <p:cBhvr>
                                        <p:cTn id="199" dur="500"/>
                                        <p:tgtEl>
                                          <p:spTgt spid="147"/>
                                        </p:tgtEl>
                                      </p:cBhvr>
                                    </p:animEffect>
                                  </p:childTnLst>
                                </p:cTn>
                              </p:par>
                              <p:par>
                                <p:cTn id="200" presetID="10" presetClass="entr" presetSubtype="0" fill="hold" nodeType="withEffect">
                                  <p:stCondLst>
                                    <p:cond delay="500"/>
                                  </p:stCondLst>
                                  <p:childTnLst>
                                    <p:set>
                                      <p:cBhvr>
                                        <p:cTn id="201" dur="1" fill="hold">
                                          <p:stCondLst>
                                            <p:cond delay="0"/>
                                          </p:stCondLst>
                                        </p:cTn>
                                        <p:tgtEl>
                                          <p:spTgt spid="146"/>
                                        </p:tgtEl>
                                        <p:attrNameLst>
                                          <p:attrName>style.visibility</p:attrName>
                                        </p:attrNameLst>
                                      </p:cBhvr>
                                      <p:to>
                                        <p:strVal val="visible"/>
                                      </p:to>
                                    </p:set>
                                    <p:animEffect transition="in" filter="fade">
                                      <p:cBhvr>
                                        <p:cTn id="202" dur="500"/>
                                        <p:tgtEl>
                                          <p:spTgt spid="146"/>
                                        </p:tgtEl>
                                      </p:cBhvr>
                                    </p:animEffect>
                                  </p:childTnLst>
                                </p:cTn>
                              </p:par>
                              <p:par>
                                <p:cTn id="203" presetID="10" presetClass="entr" presetSubtype="0" fill="hold" nodeType="withEffect">
                                  <p:stCondLst>
                                    <p:cond delay="600"/>
                                  </p:stCondLst>
                                  <p:childTnLst>
                                    <p:set>
                                      <p:cBhvr>
                                        <p:cTn id="204" dur="1" fill="hold">
                                          <p:stCondLst>
                                            <p:cond delay="0"/>
                                          </p:stCondLst>
                                        </p:cTn>
                                        <p:tgtEl>
                                          <p:spTgt spid="145"/>
                                        </p:tgtEl>
                                        <p:attrNameLst>
                                          <p:attrName>style.visibility</p:attrName>
                                        </p:attrNameLst>
                                      </p:cBhvr>
                                      <p:to>
                                        <p:strVal val="visible"/>
                                      </p:to>
                                    </p:set>
                                    <p:animEffect transition="in" filter="fade">
                                      <p:cBhvr>
                                        <p:cTn id="205" dur="500"/>
                                        <p:tgtEl>
                                          <p:spTgt spid="145"/>
                                        </p:tgtEl>
                                      </p:cBhvr>
                                    </p:animEffect>
                                  </p:childTnLst>
                                </p:cTn>
                              </p:par>
                              <p:par>
                                <p:cTn id="206" presetID="10" presetClass="entr" presetSubtype="0" fill="hold" nodeType="withEffect">
                                  <p:stCondLst>
                                    <p:cond delay="700"/>
                                  </p:stCondLst>
                                  <p:childTnLst>
                                    <p:set>
                                      <p:cBhvr>
                                        <p:cTn id="207" dur="1" fill="hold">
                                          <p:stCondLst>
                                            <p:cond delay="0"/>
                                          </p:stCondLst>
                                        </p:cTn>
                                        <p:tgtEl>
                                          <p:spTgt spid="144"/>
                                        </p:tgtEl>
                                        <p:attrNameLst>
                                          <p:attrName>style.visibility</p:attrName>
                                        </p:attrNameLst>
                                      </p:cBhvr>
                                      <p:to>
                                        <p:strVal val="visible"/>
                                      </p:to>
                                    </p:set>
                                    <p:animEffect transition="in" filter="fade">
                                      <p:cBhvr>
                                        <p:cTn id="208" dur="500"/>
                                        <p:tgtEl>
                                          <p:spTgt spid="144"/>
                                        </p:tgtEl>
                                      </p:cBhvr>
                                    </p:animEffect>
                                  </p:childTnLst>
                                </p:cTn>
                              </p:par>
                              <p:par>
                                <p:cTn id="209" presetID="10" presetClass="entr" presetSubtype="0" fill="hold" nodeType="withEffect">
                                  <p:stCondLst>
                                    <p:cond delay="800"/>
                                  </p:stCondLst>
                                  <p:childTnLst>
                                    <p:set>
                                      <p:cBhvr>
                                        <p:cTn id="210" dur="1" fill="hold">
                                          <p:stCondLst>
                                            <p:cond delay="0"/>
                                          </p:stCondLst>
                                        </p:cTn>
                                        <p:tgtEl>
                                          <p:spTgt spid="143"/>
                                        </p:tgtEl>
                                        <p:attrNameLst>
                                          <p:attrName>style.visibility</p:attrName>
                                        </p:attrNameLst>
                                      </p:cBhvr>
                                      <p:to>
                                        <p:strVal val="visible"/>
                                      </p:to>
                                    </p:set>
                                    <p:animEffect transition="in" filter="fade">
                                      <p:cBhvr>
                                        <p:cTn id="211" dur="500"/>
                                        <p:tgtEl>
                                          <p:spTgt spid="143"/>
                                        </p:tgtEl>
                                      </p:cBhvr>
                                    </p:animEffect>
                                  </p:childTnLst>
                                </p:cTn>
                              </p:par>
                              <p:par>
                                <p:cTn id="212" presetID="10" presetClass="entr" presetSubtype="0" fill="hold" nodeType="withEffect">
                                  <p:stCondLst>
                                    <p:cond delay="900"/>
                                  </p:stCondLst>
                                  <p:childTnLst>
                                    <p:set>
                                      <p:cBhvr>
                                        <p:cTn id="213" dur="1" fill="hold">
                                          <p:stCondLst>
                                            <p:cond delay="0"/>
                                          </p:stCondLst>
                                        </p:cTn>
                                        <p:tgtEl>
                                          <p:spTgt spid="142"/>
                                        </p:tgtEl>
                                        <p:attrNameLst>
                                          <p:attrName>style.visibility</p:attrName>
                                        </p:attrNameLst>
                                      </p:cBhvr>
                                      <p:to>
                                        <p:strVal val="visible"/>
                                      </p:to>
                                    </p:set>
                                    <p:animEffect transition="in" filter="fade">
                                      <p:cBhvr>
                                        <p:cTn id="214" dur="500"/>
                                        <p:tgtEl>
                                          <p:spTgt spid="142"/>
                                        </p:tgtEl>
                                      </p:cBhvr>
                                    </p:animEffect>
                                  </p:childTnLst>
                                </p:cTn>
                              </p:par>
                              <p:par>
                                <p:cTn id="215" presetID="10" presetClass="entr" presetSubtype="0" fill="hold" nodeType="withEffect">
                                  <p:stCondLst>
                                    <p:cond delay="1000"/>
                                  </p:stCondLst>
                                  <p:childTnLst>
                                    <p:set>
                                      <p:cBhvr>
                                        <p:cTn id="216" dur="1" fill="hold">
                                          <p:stCondLst>
                                            <p:cond delay="0"/>
                                          </p:stCondLst>
                                        </p:cTn>
                                        <p:tgtEl>
                                          <p:spTgt spid="139"/>
                                        </p:tgtEl>
                                        <p:attrNameLst>
                                          <p:attrName>style.visibility</p:attrName>
                                        </p:attrNameLst>
                                      </p:cBhvr>
                                      <p:to>
                                        <p:strVal val="visible"/>
                                      </p:to>
                                    </p:set>
                                    <p:animEffect transition="in" filter="fade">
                                      <p:cBhvr>
                                        <p:cTn id="217" dur="500"/>
                                        <p:tgtEl>
                                          <p:spTgt spid="139"/>
                                        </p:tgtEl>
                                      </p:cBhvr>
                                    </p:animEffect>
                                  </p:childTnLst>
                                </p:cTn>
                              </p:par>
                              <p:par>
                                <p:cTn id="218" presetID="10" presetClass="entr" presetSubtype="0" fill="hold" nodeType="withEffect">
                                  <p:stCondLst>
                                    <p:cond delay="0"/>
                                  </p:stCondLst>
                                  <p:childTnLst>
                                    <p:set>
                                      <p:cBhvr>
                                        <p:cTn id="219" dur="1" fill="hold">
                                          <p:stCondLst>
                                            <p:cond delay="0"/>
                                          </p:stCondLst>
                                        </p:cTn>
                                        <p:tgtEl>
                                          <p:spTgt spid="133"/>
                                        </p:tgtEl>
                                        <p:attrNameLst>
                                          <p:attrName>style.visibility</p:attrName>
                                        </p:attrNameLst>
                                      </p:cBhvr>
                                      <p:to>
                                        <p:strVal val="visible"/>
                                      </p:to>
                                    </p:set>
                                    <p:animEffect transition="in" filter="fade">
                                      <p:cBhvr>
                                        <p:cTn id="220" dur="500"/>
                                        <p:tgtEl>
                                          <p:spTgt spid="133"/>
                                        </p:tgtEl>
                                      </p:cBhvr>
                                    </p:animEffect>
                                  </p:childTnLst>
                                </p:cTn>
                              </p:par>
                              <p:par>
                                <p:cTn id="221" presetID="10" presetClass="entr" presetSubtype="0" fill="hold" nodeType="withEffect">
                                  <p:stCondLst>
                                    <p:cond delay="100"/>
                                  </p:stCondLst>
                                  <p:childTnLst>
                                    <p:set>
                                      <p:cBhvr>
                                        <p:cTn id="222" dur="1" fill="hold">
                                          <p:stCondLst>
                                            <p:cond delay="0"/>
                                          </p:stCondLst>
                                        </p:cTn>
                                        <p:tgtEl>
                                          <p:spTgt spid="132"/>
                                        </p:tgtEl>
                                        <p:attrNameLst>
                                          <p:attrName>style.visibility</p:attrName>
                                        </p:attrNameLst>
                                      </p:cBhvr>
                                      <p:to>
                                        <p:strVal val="visible"/>
                                      </p:to>
                                    </p:set>
                                    <p:animEffect transition="in" filter="fade">
                                      <p:cBhvr>
                                        <p:cTn id="223" dur="500"/>
                                        <p:tgtEl>
                                          <p:spTgt spid="132"/>
                                        </p:tgtEl>
                                      </p:cBhvr>
                                    </p:animEffect>
                                  </p:childTnLst>
                                </p:cTn>
                              </p:par>
                              <p:par>
                                <p:cTn id="224" presetID="10" presetClass="entr" presetSubtype="0" fill="hold" nodeType="withEffect">
                                  <p:stCondLst>
                                    <p:cond delay="200"/>
                                  </p:stCondLst>
                                  <p:childTnLst>
                                    <p:set>
                                      <p:cBhvr>
                                        <p:cTn id="225" dur="1" fill="hold">
                                          <p:stCondLst>
                                            <p:cond delay="0"/>
                                          </p:stCondLst>
                                        </p:cTn>
                                        <p:tgtEl>
                                          <p:spTgt spid="137"/>
                                        </p:tgtEl>
                                        <p:attrNameLst>
                                          <p:attrName>style.visibility</p:attrName>
                                        </p:attrNameLst>
                                      </p:cBhvr>
                                      <p:to>
                                        <p:strVal val="visible"/>
                                      </p:to>
                                    </p:set>
                                    <p:animEffect transition="in" filter="fade">
                                      <p:cBhvr>
                                        <p:cTn id="226" dur="500"/>
                                        <p:tgtEl>
                                          <p:spTgt spid="137"/>
                                        </p:tgtEl>
                                      </p:cBhvr>
                                    </p:animEffect>
                                  </p:childTnLst>
                                </p:cTn>
                              </p:par>
                              <p:par>
                                <p:cTn id="227" presetID="10" presetClass="entr" presetSubtype="0" fill="hold" nodeType="withEffect">
                                  <p:stCondLst>
                                    <p:cond delay="300"/>
                                  </p:stCondLst>
                                  <p:childTnLst>
                                    <p:set>
                                      <p:cBhvr>
                                        <p:cTn id="228" dur="1" fill="hold">
                                          <p:stCondLst>
                                            <p:cond delay="0"/>
                                          </p:stCondLst>
                                        </p:cTn>
                                        <p:tgtEl>
                                          <p:spTgt spid="134"/>
                                        </p:tgtEl>
                                        <p:attrNameLst>
                                          <p:attrName>style.visibility</p:attrName>
                                        </p:attrNameLst>
                                      </p:cBhvr>
                                      <p:to>
                                        <p:strVal val="visible"/>
                                      </p:to>
                                    </p:set>
                                    <p:animEffect transition="in" filter="fade">
                                      <p:cBhvr>
                                        <p:cTn id="229" dur="500"/>
                                        <p:tgtEl>
                                          <p:spTgt spid="134"/>
                                        </p:tgtEl>
                                      </p:cBhvr>
                                    </p:animEffect>
                                  </p:childTnLst>
                                </p:cTn>
                              </p:par>
                              <p:par>
                                <p:cTn id="230" presetID="10" presetClass="entr" presetSubtype="0" fill="hold" nodeType="withEffect">
                                  <p:stCondLst>
                                    <p:cond delay="400"/>
                                  </p:stCondLst>
                                  <p:childTnLst>
                                    <p:set>
                                      <p:cBhvr>
                                        <p:cTn id="231" dur="1" fill="hold">
                                          <p:stCondLst>
                                            <p:cond delay="0"/>
                                          </p:stCondLst>
                                        </p:cTn>
                                        <p:tgtEl>
                                          <p:spTgt spid="135"/>
                                        </p:tgtEl>
                                        <p:attrNameLst>
                                          <p:attrName>style.visibility</p:attrName>
                                        </p:attrNameLst>
                                      </p:cBhvr>
                                      <p:to>
                                        <p:strVal val="visible"/>
                                      </p:to>
                                    </p:set>
                                    <p:animEffect transition="in" filter="fade">
                                      <p:cBhvr>
                                        <p:cTn id="232" dur="500"/>
                                        <p:tgtEl>
                                          <p:spTgt spid="135"/>
                                        </p:tgtEl>
                                      </p:cBhvr>
                                    </p:animEffect>
                                  </p:childTnLst>
                                </p:cTn>
                              </p:par>
                              <p:par>
                                <p:cTn id="233" presetID="10" presetClass="entr" presetSubtype="0" fill="hold" nodeType="withEffect">
                                  <p:stCondLst>
                                    <p:cond delay="500"/>
                                  </p:stCondLst>
                                  <p:childTnLst>
                                    <p:set>
                                      <p:cBhvr>
                                        <p:cTn id="234" dur="1" fill="hold">
                                          <p:stCondLst>
                                            <p:cond delay="0"/>
                                          </p:stCondLst>
                                        </p:cTn>
                                        <p:tgtEl>
                                          <p:spTgt spid="136"/>
                                        </p:tgtEl>
                                        <p:attrNameLst>
                                          <p:attrName>style.visibility</p:attrName>
                                        </p:attrNameLst>
                                      </p:cBhvr>
                                      <p:to>
                                        <p:strVal val="visible"/>
                                      </p:to>
                                    </p:set>
                                    <p:animEffect transition="in" filter="fade">
                                      <p:cBhvr>
                                        <p:cTn id="235" dur="500"/>
                                        <p:tgtEl>
                                          <p:spTgt spid="136"/>
                                        </p:tgtEl>
                                      </p:cBhvr>
                                    </p:animEffect>
                                  </p:childTnLst>
                                </p:cTn>
                              </p:par>
                              <p:par>
                                <p:cTn id="236" presetID="10" presetClass="entr" presetSubtype="0" fill="hold" grpId="0" nodeType="withEffect">
                                  <p:stCondLst>
                                    <p:cond delay="1100"/>
                                  </p:stCondLst>
                                  <p:childTnLst>
                                    <p:set>
                                      <p:cBhvr>
                                        <p:cTn id="237" dur="1" fill="hold">
                                          <p:stCondLst>
                                            <p:cond delay="0"/>
                                          </p:stCondLst>
                                        </p:cTn>
                                        <p:tgtEl>
                                          <p:spTgt spid="131"/>
                                        </p:tgtEl>
                                        <p:attrNameLst>
                                          <p:attrName>style.visibility</p:attrName>
                                        </p:attrNameLst>
                                      </p:cBhvr>
                                      <p:to>
                                        <p:strVal val="visible"/>
                                      </p:to>
                                    </p:set>
                                    <p:animEffect transition="in" filter="fade">
                                      <p:cBhvr>
                                        <p:cTn id="238" dur="500"/>
                                        <p:tgtEl>
                                          <p:spTgt spid="131"/>
                                        </p:tgtEl>
                                      </p:cBhvr>
                                    </p:animEffect>
                                  </p:childTnLst>
                                </p:cTn>
                              </p:par>
                              <p:par>
                                <p:cTn id="239" presetID="10" presetClass="entr" presetSubtype="0" fill="hold" grpId="0" nodeType="withEffect">
                                  <p:stCondLst>
                                    <p:cond delay="1100"/>
                                  </p:stCondLst>
                                  <p:childTnLst>
                                    <p:set>
                                      <p:cBhvr>
                                        <p:cTn id="240" dur="1" fill="hold">
                                          <p:stCondLst>
                                            <p:cond delay="0"/>
                                          </p:stCondLst>
                                        </p:cTn>
                                        <p:tgtEl>
                                          <p:spTgt spid="130"/>
                                        </p:tgtEl>
                                        <p:attrNameLst>
                                          <p:attrName>style.visibility</p:attrName>
                                        </p:attrNameLst>
                                      </p:cBhvr>
                                      <p:to>
                                        <p:strVal val="visible"/>
                                      </p:to>
                                    </p:set>
                                    <p:animEffect transition="in" filter="fade">
                                      <p:cBhvr>
                                        <p:cTn id="241" dur="5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3" grpId="0" animBg="1"/>
      <p:bldP spid="6"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57" grpId="0" animBg="1"/>
      <p:bldP spid="64" grpId="0" animBg="1"/>
      <p:bldP spid="65" grpId="0" animBg="1"/>
      <p:bldP spid="66" grpId="0" animBg="1"/>
      <p:bldP spid="67" grpId="0" animBg="1"/>
      <p:bldP spid="68" grpId="0" animBg="1"/>
      <p:bldP spid="70" grpId="0" animBg="1"/>
      <p:bldP spid="72" grpId="0" animBg="1"/>
      <p:bldP spid="73" grpId="0" animBg="1"/>
      <p:bldP spid="74" grpId="0" animBg="1"/>
      <p:bldP spid="76" grpId="0" animBg="1"/>
      <p:bldP spid="77" grpId="0" animBg="1"/>
      <p:bldP spid="78" grpId="0" animBg="1"/>
      <p:bldP spid="79" grpId="0" animBg="1"/>
      <p:bldP spid="80" grpId="0" animBg="1"/>
      <p:bldP spid="81" grpId="0" animBg="1"/>
      <p:bldP spid="82" grpId="0" animBg="1"/>
      <p:bldP spid="84" grpId="0" animBg="1"/>
      <p:bldP spid="85" grpId="0" animBg="1"/>
      <p:bldP spid="56" grpId="0" animBg="1"/>
      <p:bldP spid="128" grpId="0" animBg="1"/>
      <p:bldP spid="129" grpId="0"/>
      <p:bldP spid="130" grpId="0" animBg="1"/>
      <p:bldP spid="131" grpId="0" animBg="1"/>
      <p:bldP spid="138" grpId="0" animBg="1"/>
      <p:bldP spid="141" grpId="0" animBg="1"/>
      <p:bldP spid="60" grpId="0"/>
      <p:bldP spid="61" grpId="0"/>
      <p:bldP spid="62" grpId="0"/>
      <p:bldP spid="63" grpId="0"/>
    </p:bldLst>
  </p:timing>
</p:sld>
</file>

<file path=ppt/theme/theme1.xml><?xml version="1.0" encoding="utf-8"?>
<a:theme xmlns:a="http://schemas.openxmlformats.org/drawingml/2006/main" name="Masterfolie Star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a:solidFill>
              <a:schemeClr val="tx1">
                <a:lumMod val="85000"/>
                <a:lumOff val="15000"/>
              </a:schemeClr>
            </a:solidFill>
            <a:latin typeface="Helvetica"/>
            <a:cs typeface="Helvetica"/>
          </a:defRPr>
        </a:defPPr>
      </a:lstStyle>
    </a:txDef>
  </a:objectDefaults>
  <a:extraClrSchemeLst/>
</a:theme>
</file>

<file path=ppt/theme/theme2.xml><?xml version="1.0" encoding="utf-8"?>
<a:theme xmlns:a="http://schemas.openxmlformats.org/drawingml/2006/main" name="Masterfolie 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a:solidFill>
              <a:schemeClr val="tx1">
                <a:lumMod val="85000"/>
                <a:lumOff val="15000"/>
              </a:schemeClr>
            </a:solidFill>
            <a:latin typeface="Helvetica"/>
            <a:cs typeface="Helvetica"/>
          </a:defRPr>
        </a:defPPr>
      </a:lstStyle>
    </a:tx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4355</Words>
  <Application>Microsoft Macintosh PowerPoint</Application>
  <PresentationFormat>Breitbild</PresentationFormat>
  <Paragraphs>886</Paragraphs>
  <Slides>36</Slides>
  <Notes>29</Notes>
  <HiddenSlides>0</HiddenSlides>
  <MMClips>0</MMClips>
  <ScaleCrop>false</ScaleCrop>
  <HeadingPairs>
    <vt:vector size="6" baseType="variant">
      <vt:variant>
        <vt:lpstr>Verwendete Schriftarten</vt:lpstr>
      </vt:variant>
      <vt:variant>
        <vt:i4>4</vt:i4>
      </vt:variant>
      <vt:variant>
        <vt:lpstr>Design</vt:lpstr>
      </vt:variant>
      <vt:variant>
        <vt:i4>2</vt:i4>
      </vt:variant>
      <vt:variant>
        <vt:lpstr>Folientitel</vt:lpstr>
      </vt:variant>
      <vt:variant>
        <vt:i4>36</vt:i4>
      </vt:variant>
    </vt:vector>
  </HeadingPairs>
  <TitlesOfParts>
    <vt:vector size="42" baseType="lpstr">
      <vt:lpstr>Arial</vt:lpstr>
      <vt:lpstr>Calibri</vt:lpstr>
      <vt:lpstr>Helvetica</vt:lpstr>
      <vt:lpstr>Wingdings</vt:lpstr>
      <vt:lpstr>Masterfolie Start</vt:lpstr>
      <vt:lpstr>Masterfolie blank</vt:lpstr>
      <vt:lpstr>Towards  True Cost Accounting of Agricultural Food Products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Universität Greifswald</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Universität Greifswald</dc:creator>
  <dc:description>Vorlage zur Gestaltung von Powerpoint-Präsentationen der Philosophischen Fakultät</dc:description>
  <cp:lastModifiedBy>Amelie Michalke</cp:lastModifiedBy>
  <cp:revision>203</cp:revision>
  <dcterms:created xsi:type="dcterms:W3CDTF">2012-11-27T14:18:19Z</dcterms:created>
  <dcterms:modified xsi:type="dcterms:W3CDTF">2026-06-05T08:40:24Z</dcterms:modified>
</cp:coreProperties>
</file>